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7" r:id="rId2"/>
    <p:sldId id="308" r:id="rId3"/>
    <p:sldId id="311" r:id="rId4"/>
    <p:sldId id="322" r:id="rId5"/>
    <p:sldId id="256" r:id="rId6"/>
    <p:sldId id="312" r:id="rId7"/>
    <p:sldId id="323" r:id="rId8"/>
    <p:sldId id="313" r:id="rId9"/>
    <p:sldId id="314" r:id="rId10"/>
    <p:sldId id="315" r:id="rId11"/>
    <p:sldId id="316" r:id="rId12"/>
    <p:sldId id="317" r:id="rId13"/>
    <p:sldId id="318" r:id="rId14"/>
    <p:sldId id="319" r:id="rId15"/>
    <p:sldId id="320" r:id="rId16"/>
    <p:sldId id="321" r:id="rId17"/>
    <p:sldId id="257" r:id="rId18"/>
    <p:sldId id="271" r:id="rId19"/>
    <p:sldId id="305" r:id="rId20"/>
    <p:sldId id="295" r:id="rId21"/>
    <p:sldId id="272" r:id="rId22"/>
    <p:sldId id="273" r:id="rId23"/>
    <p:sldId id="274" r:id="rId24"/>
    <p:sldId id="276" r:id="rId25"/>
    <p:sldId id="297" r:id="rId26"/>
    <p:sldId id="299" r:id="rId27"/>
    <p:sldId id="298" r:id="rId28"/>
    <p:sldId id="277" r:id="rId29"/>
    <p:sldId id="278" r:id="rId30"/>
    <p:sldId id="279" r:id="rId31"/>
    <p:sldId id="280" r:id="rId32"/>
    <p:sldId id="281" r:id="rId33"/>
    <p:sldId id="282" r:id="rId34"/>
    <p:sldId id="304" r:id="rId35"/>
    <p:sldId id="300" r:id="rId36"/>
    <p:sldId id="301" r:id="rId37"/>
    <p:sldId id="302" r:id="rId38"/>
    <p:sldId id="303" r:id="rId39"/>
    <p:sldId id="283" r:id="rId40"/>
    <p:sldId id="284" r:id="rId41"/>
    <p:sldId id="309" r:id="rId42"/>
    <p:sldId id="3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3C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81" d="100"/>
          <a:sy n="81" d="100"/>
        </p:scale>
        <p:origin x="-282" y="24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pPr/>
              <a:t>9/28/2019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pPr/>
              <a:t>‹#›</a:t>
            </a:fld>
            <a:endParaRPr/>
          </a:p>
        </p:txBody>
      </p:sp>
    </p:spTree>
    <p:extLst>
      <p:ext uri="{BB962C8B-B14F-4D97-AF65-F5344CB8AC3E}">
        <p14:creationId xmlns:p14="http://schemas.microsoft.com/office/powerpoint/2010/main" xmlns=""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pPr/>
              <a:t>9/28/2019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pPr/>
              <a:t>‹#›</a:t>
            </a:fld>
            <a:endParaRPr/>
          </a:p>
        </p:txBody>
      </p:sp>
    </p:spTree>
    <p:extLst>
      <p:ext uri="{BB962C8B-B14F-4D97-AF65-F5344CB8AC3E}">
        <p14:creationId xmlns:p14="http://schemas.microsoft.com/office/powerpoint/2010/main" xmlns=""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pPr/>
              <a:t>5</a:t>
            </a:fld>
            <a:endParaRPr lang="en-US"/>
          </a:p>
        </p:txBody>
      </p:sp>
    </p:spTree>
    <p:extLst>
      <p:ext uri="{BB962C8B-B14F-4D97-AF65-F5344CB8AC3E}">
        <p14:creationId xmlns:p14="http://schemas.microsoft.com/office/powerpoint/2010/main" xmlns=""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17</a:t>
            </a:fld>
            <a:endParaRPr lang="en-US"/>
          </a:p>
        </p:txBody>
      </p:sp>
    </p:spTree>
    <p:extLst>
      <p:ext uri="{BB962C8B-B14F-4D97-AF65-F5344CB8AC3E}">
        <p14:creationId xmlns:p14="http://schemas.microsoft.com/office/powerpoint/2010/main" xmlns=""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pPr/>
              <a:t>27</a:t>
            </a:fld>
            <a:endParaRPr lang="en-US"/>
          </a:p>
        </p:txBody>
      </p:sp>
    </p:spTree>
    <p:extLst>
      <p:ext uri="{BB962C8B-B14F-4D97-AF65-F5344CB8AC3E}">
        <p14:creationId xmlns:p14="http://schemas.microsoft.com/office/powerpoint/2010/main" xmlns="" val="443389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71961C20-87F5-449A-88A6-1F599AE132D5}" type="datetime1">
              <a:rPr lang="en-US" smtClean="0"/>
              <a:pPr/>
              <a:t>9/28/2019</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5A5D5F-87F8-4926-8B63-7130ACF3D8E2}" type="datetime1">
              <a:rPr lang="en-US" smtClean="0"/>
              <a:pPr/>
              <a:t>9/28/2019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EF46DB-3101-4E38-9042-1A93F916649C}" type="datetime1">
              <a:rPr lang="en-US" smtClean="0"/>
              <a:pPr/>
              <a:t>9/28/2019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129949773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D99D543-21EC-4AF2-BFEE-8173D5A4B7C7}" type="datetime1">
              <a:rPr lang="en-US" smtClean="0"/>
              <a:pPr/>
              <a:t>9/28/2019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EA739-2385-4277-B842-6D112BB96388}" type="datetime1">
              <a:rPr lang="en-US" smtClean="0"/>
              <a:pPr/>
              <a:t>9/28/2019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60171B7-7C4D-4959-906B-8D5B2B79F22E}" type="datetime1">
              <a:rPr lang="en-US" smtClean="0"/>
              <a:pPr/>
              <a:t>9/28/2019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7DC0A9E-D3EE-4728-8E53-2C5536392B1D}" type="datetime1">
              <a:rPr lang="en-US" smtClean="0"/>
              <a:pPr/>
              <a:t>9/28/2019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7EB037F-ECA1-4017-A916-1285BB7D7623}" type="datetime1">
              <a:rPr lang="en-US" smtClean="0"/>
              <a:pPr/>
              <a:t>9/28/2019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A7F3E-2568-4314-879B-63DF19096C61}" type="datetime1">
              <a:rPr lang="en-US" smtClean="0"/>
              <a:pPr/>
              <a:t>9/28/2019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E01CB-EF97-4848-A2B9-36D3C3BD7484}" type="datetime1">
              <a:rPr lang="en-US" smtClean="0"/>
              <a:pPr/>
              <a:t>9/28/2019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24CE7-C237-4711-BFD1-FE2123658B27}" type="datetime1">
              <a:rPr lang="en-US" smtClean="0"/>
              <a:pPr/>
              <a:t>9/28/2019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xmlns=""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287670B3-0811-4EF7-85CA-89005C7E59DC}" type="datetime1">
              <a:rPr lang="en-US" smtClean="0"/>
              <a:pPr/>
              <a:t>9/28/2019</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xmlns=""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1.png"/><Relationship Id="rId4" Type="http://schemas.microsoft.com/office/2007/relationships/media" Target="../media/media4.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rabiesblueprint.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1.png"/><Relationship Id="rId4" Type="http://schemas.microsoft.com/office/2007/relationships/media" Target="../media/media2.mp3"/></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orldrabiesday.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fa.pasteur.ac.ir/"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11.png"/><Relationship Id="rId4" Type="http://schemas.microsoft.com/office/2007/relationships/media" Target="../media/media1.mp3"/></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microsoft.com/office/2007/relationships/media" Target="../media/media2.mp3"/><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14750" y="2090737"/>
            <a:ext cx="4762500" cy="2676525"/>
          </a:xfrm>
          <a:prstGeom prst="rect">
            <a:avLst/>
          </a:prstGeom>
        </p:spPr>
      </p:pic>
    </p:spTree>
    <p:extLst>
      <p:ext uri="{BB962C8B-B14F-4D97-AF65-F5344CB8AC3E}">
        <p14:creationId xmlns:p14="http://schemas.microsoft.com/office/powerpoint/2010/main" xmlns="" val="367103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4059" y="0"/>
            <a:ext cx="9372600" cy="1200416"/>
          </a:xfrm>
        </p:spPr>
        <p:txBody>
          <a:bodyPr>
            <a:normAutofit/>
          </a:bodyPr>
          <a:lstStyle/>
          <a:p>
            <a:pPr algn="ctr" rtl="1"/>
            <a:r>
              <a:rPr lang="fa-IR" dirty="0">
                <a:solidFill>
                  <a:srgbClr val="002060"/>
                </a:solidFill>
                <a:cs typeface="B Titr" panose="00000700000000000000" pitchFamily="2" charset="-78"/>
              </a:rPr>
              <a:t>اقدامات احتیاطی پیشگیرانه برای حمله سگ</a:t>
            </a:r>
            <a:endParaRPr lang="en-US" dirty="0">
              <a:solidFill>
                <a:srgbClr val="002060"/>
              </a:solidFill>
              <a:cs typeface="B Titr" panose="00000700000000000000" pitchFamily="2" charset="-78"/>
            </a:endParaRPr>
          </a:p>
        </p:txBody>
      </p:sp>
      <p:sp>
        <p:nvSpPr>
          <p:cNvPr id="4" name="Content Placeholder 3"/>
          <p:cNvSpPr>
            <a:spLocks noGrp="1"/>
          </p:cNvSpPr>
          <p:nvPr>
            <p:ph idx="1"/>
          </p:nvPr>
        </p:nvSpPr>
        <p:spPr>
          <a:xfrm>
            <a:off x="3932835" y="1200416"/>
            <a:ext cx="7675138" cy="5657584"/>
          </a:xfrm>
        </p:spPr>
        <p:txBody>
          <a:bodyPr>
            <a:normAutofit/>
          </a:bodyPr>
          <a:lstStyle/>
          <a:p>
            <a:pPr algn="r" rtl="1"/>
            <a:r>
              <a:rPr lang="ar-SA" dirty="0" smtClean="0">
                <a:solidFill>
                  <a:srgbClr val="FF0000"/>
                </a:solidFill>
                <a:latin typeface="Calibri" panose="020F0502020204030204" pitchFamily="34" charset="0"/>
                <a:ea typeface="Calibri" panose="020F0502020204030204" pitchFamily="34" charset="0"/>
                <a:cs typeface="B Titr" panose="00000700000000000000" pitchFamily="2" charset="-78"/>
              </a:rPr>
              <a:t>مراقب علائم </a:t>
            </a:r>
            <a:r>
              <a:rPr lang="ar-SA" dirty="0">
                <a:solidFill>
                  <a:srgbClr val="FF0000"/>
                </a:solidFill>
                <a:latin typeface="Calibri" panose="020F0502020204030204" pitchFamily="34" charset="0"/>
                <a:ea typeface="Calibri" panose="020F0502020204030204" pitchFamily="34" charset="0"/>
                <a:cs typeface="B Titr" panose="00000700000000000000" pitchFamily="2" charset="-78"/>
              </a:rPr>
              <a:t>هشداردهنده باشید. </a:t>
            </a:r>
            <a:endParaRPr lang="en-US" dirty="0" smtClean="0">
              <a:solidFill>
                <a:srgbClr val="FF0000"/>
              </a:solidFill>
              <a:latin typeface="Calibri" panose="020F0502020204030204" pitchFamily="34" charset="0"/>
              <a:ea typeface="Calibri" panose="020F0502020204030204" pitchFamily="34" charset="0"/>
              <a:cs typeface="B Titr" panose="00000700000000000000" pitchFamily="2" charset="-78"/>
            </a:endParaRPr>
          </a:p>
          <a:p>
            <a:pPr algn="r" rtl="1"/>
            <a:endParaRPr lang="en-US" dirty="0" smtClean="0">
              <a:solidFill>
                <a:srgbClr val="FF0000"/>
              </a:solidFill>
              <a:latin typeface="Calibri" panose="020F0502020204030204" pitchFamily="34" charset="0"/>
              <a:ea typeface="Calibri" panose="020F0502020204030204" pitchFamily="34" charset="0"/>
              <a:cs typeface="B Titr" panose="00000700000000000000" pitchFamily="2" charset="-78"/>
            </a:endParaRPr>
          </a:p>
          <a:p>
            <a:pPr marL="0" marR="0" algn="just" rtl="1">
              <a:lnSpc>
                <a:spcPct val="115000"/>
              </a:lnSpc>
              <a:spcBef>
                <a:spcPts val="0"/>
              </a:spcBef>
              <a:spcAft>
                <a:spcPts val="1000"/>
              </a:spcAft>
            </a:pPr>
            <a:r>
              <a:rPr lang="ar-SA" sz="1800" dirty="0" smtClean="0">
                <a:latin typeface="Times New Roman" panose="02020603050405020304" pitchFamily="18" charset="0"/>
                <a:ea typeface="Calibri" panose="020F0502020204030204" pitchFamily="34" charset="0"/>
                <a:cs typeface="B Titr" panose="00000700000000000000" pitchFamily="2" charset="-78"/>
              </a:rPr>
              <a:t>غریدن</a:t>
            </a:r>
            <a:r>
              <a:rPr lang="ar-SA" sz="1800" dirty="0">
                <a:latin typeface="Times New Roman" panose="02020603050405020304" pitchFamily="18" charset="0"/>
                <a:ea typeface="Calibri" panose="020F0502020204030204" pitchFamily="34" charset="0"/>
                <a:cs typeface="B Titr" panose="00000700000000000000" pitchFamily="2" charset="-78"/>
              </a:rPr>
              <a:t>، خرخر کردن و نشان دادن دندان‌ها نشانه‌های آشکار تهاجمی بودن سگ است و باید متناسب با آن رفتار کنید</a:t>
            </a:r>
            <a:r>
              <a:rPr lang="en-US" sz="1400" dirty="0">
                <a:latin typeface="Times New Roman" panose="02020603050405020304" pitchFamily="18" charset="0"/>
                <a:ea typeface="Calibri" panose="020F0502020204030204" pitchFamily="34" charset="0"/>
                <a:cs typeface="B Titr" panose="00000700000000000000" pitchFamily="2" charset="-78"/>
              </a:rPr>
              <a:t>.</a:t>
            </a:r>
            <a:endParaRPr lang="en-US" sz="14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sz="1800" dirty="0" smtClean="0">
                <a:latin typeface="Times New Roman" panose="02020603050405020304" pitchFamily="18" charset="0"/>
                <a:ea typeface="Calibri" panose="020F0502020204030204" pitchFamily="34" charset="0"/>
                <a:cs typeface="B Titr" panose="00000700000000000000" pitchFamily="2" charset="-78"/>
              </a:rPr>
              <a:t>سگ </a:t>
            </a:r>
            <a:r>
              <a:rPr lang="ar-SA" sz="1800" dirty="0">
                <a:latin typeface="Times New Roman" panose="02020603050405020304" pitchFamily="18" charset="0"/>
                <a:ea typeface="Calibri" panose="020F0502020204030204" pitchFamily="34" charset="0"/>
                <a:cs typeface="B Titr" panose="00000700000000000000" pitchFamily="2" charset="-78"/>
              </a:rPr>
              <a:t>عصبانی ممکن است سفیدی چشمانش را نشان دهد به‌خصوص اگر در حالت عادی دیده نمی‌شود</a:t>
            </a:r>
            <a:r>
              <a:rPr lang="en-US" sz="1400" dirty="0">
                <a:latin typeface="Times New Roman" panose="02020603050405020304" pitchFamily="18" charset="0"/>
                <a:ea typeface="Calibri" panose="020F0502020204030204" pitchFamily="34" charset="0"/>
                <a:cs typeface="B Titr" panose="00000700000000000000" pitchFamily="2" charset="-78"/>
              </a:rPr>
              <a:t>.</a:t>
            </a:r>
            <a:endParaRPr lang="en-US" sz="14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sz="1800" dirty="0" smtClean="0">
                <a:latin typeface="Times New Roman" panose="02020603050405020304" pitchFamily="18" charset="0"/>
                <a:ea typeface="Calibri" panose="020F0502020204030204" pitchFamily="34" charset="0"/>
                <a:cs typeface="B Titr" panose="00000700000000000000" pitchFamily="2" charset="-78"/>
              </a:rPr>
              <a:t>وقتی </a:t>
            </a:r>
            <a:r>
              <a:rPr lang="ar-SA" sz="1800" dirty="0">
                <a:latin typeface="Times New Roman" panose="02020603050405020304" pitchFamily="18" charset="0"/>
                <a:ea typeface="Calibri" panose="020F0502020204030204" pitchFamily="34" charset="0"/>
                <a:cs typeface="B Titr" panose="00000700000000000000" pitchFamily="2" charset="-78"/>
              </a:rPr>
              <a:t>نوک گوش‌ها به عقب کشیده می‌شود و در امتداد سر قرار می‌گیرد نشانه روش تهاجم است درصورتی‌که گوش‌های شل و آویزان یا ایستاده معمولاً نشانه بی‌تفاوتی است</a:t>
            </a:r>
            <a:r>
              <a:rPr lang="en-US" sz="1400" dirty="0">
                <a:latin typeface="Times New Roman" panose="02020603050405020304" pitchFamily="18" charset="0"/>
                <a:ea typeface="Calibri" panose="020F0502020204030204" pitchFamily="34" charset="0"/>
                <a:cs typeface="B Titr" panose="00000700000000000000" pitchFamily="2" charset="-78"/>
              </a:rPr>
              <a:t>.</a:t>
            </a:r>
            <a:endParaRPr lang="en-US" sz="14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sz="1800" dirty="0" smtClean="0">
                <a:latin typeface="Times New Roman" panose="02020603050405020304" pitchFamily="18" charset="0"/>
                <a:ea typeface="Calibri" panose="020F0502020204030204" pitchFamily="34" charset="0"/>
                <a:cs typeface="B Titr" panose="00000700000000000000" pitchFamily="2" charset="-78"/>
              </a:rPr>
              <a:t>اگر </a:t>
            </a:r>
            <a:r>
              <a:rPr lang="ar-SA" sz="1800" dirty="0">
                <a:latin typeface="Times New Roman" panose="02020603050405020304" pitchFamily="18" charset="0"/>
                <a:ea typeface="Calibri" panose="020F0502020204030204" pitchFamily="34" charset="0"/>
                <a:cs typeface="B Titr" panose="00000700000000000000" pitchFamily="2" charset="-78"/>
              </a:rPr>
              <a:t>سگ نزد شما بیاید درحالی‌که بدنش ریلکس است و بخش میانی بدنش انحنای شیب‌دار دارد، احتمالاً نمی‌خواهد حمله کند. سگی که بدنش سفت، صاف و کشیده است (سر، شانه‌ها و ران‌ها در یک ردیف قرارگرفته‌اند) در حالت تهاجم قرار دارد</a:t>
            </a:r>
            <a:r>
              <a:rPr lang="en-US" sz="1400" dirty="0">
                <a:latin typeface="Times New Roman" panose="02020603050405020304" pitchFamily="18" charset="0"/>
                <a:ea typeface="Calibri" panose="020F0502020204030204" pitchFamily="34" charset="0"/>
                <a:cs typeface="B Titr" panose="00000700000000000000" pitchFamily="2" charset="-78"/>
              </a:rPr>
              <a:t>.</a:t>
            </a:r>
            <a:endParaRPr lang="en-US" sz="1400" dirty="0">
              <a:latin typeface="Times New Roman" panose="02020603050405020304" pitchFamily="18" charset="0"/>
              <a:ea typeface="Calibri" panose="020F0502020204030204" pitchFamily="34" charset="0"/>
              <a:cs typeface="Arial" panose="020B0604020202020204" pitchFamily="34" charset="0"/>
            </a:endParaRPr>
          </a:p>
          <a:p>
            <a:pPr algn="just" rtl="1"/>
            <a:r>
              <a:rPr lang="ar-SA" sz="1800" dirty="0" smtClean="0">
                <a:latin typeface="Times New Roman" panose="02020603050405020304" pitchFamily="18" charset="0"/>
                <a:ea typeface="Calibri" panose="020F0502020204030204" pitchFamily="34" charset="0"/>
                <a:cs typeface="B Titr" panose="00000700000000000000" pitchFamily="2" charset="-78"/>
              </a:rPr>
              <a:t>راه </a:t>
            </a:r>
            <a:r>
              <a:rPr lang="ar-SA" sz="1800" dirty="0">
                <a:latin typeface="Times New Roman" panose="02020603050405020304" pitchFamily="18" charset="0"/>
                <a:ea typeface="Calibri" panose="020F0502020204030204" pitchFamily="34" charset="0"/>
                <a:cs typeface="B Titr" panose="00000700000000000000" pitchFamily="2" charset="-78"/>
              </a:rPr>
              <a:t>رفتن یورتمه‌ای به این معنی است که سگ می‌خواهد بازی کند و شما را بررسی کند. وقتی سگ با سرعت به سمت شما می‌دود ممکن است خطرناک باشد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dirty="0"/>
          </a:p>
        </p:txBody>
      </p:sp>
      <p:pic>
        <p:nvPicPr>
          <p:cNvPr id="7170" name="Picture 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665" y="3482790"/>
            <a:ext cx="4000500" cy="306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FDBFFB2-86D9-4B8F-A59A-553A60B94BBE}" type="slidenum">
              <a:rPr lang="en-US" smtClean="0"/>
              <a:pPr/>
              <a:t>10</a:t>
            </a:fld>
            <a:endParaRPr lang="en-US"/>
          </a:p>
        </p:txBody>
      </p:sp>
      <p:pic>
        <p:nvPicPr>
          <p:cNvPr id="6" name="Dog Growls-">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75288" y="6454848"/>
            <a:ext cx="406400" cy="406400"/>
          </a:xfrm>
          <a:prstGeom prst="rect">
            <a:avLst/>
          </a:prstGeom>
        </p:spPr>
      </p:pic>
    </p:spTree>
    <p:extLst>
      <p:ext uri="{BB962C8B-B14F-4D97-AF65-F5344CB8AC3E}">
        <p14:creationId xmlns:p14="http://schemas.microsoft.com/office/powerpoint/2010/main" xmlns="" val="35732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srgbClr val="002060"/>
                </a:solidFill>
                <a:cs typeface="B Titr" panose="00000700000000000000" pitchFamily="2" charset="-78"/>
              </a:rPr>
              <a:t>هرگز سگ را خشمگین نکنید.</a:t>
            </a:r>
            <a:r>
              <a:rPr lang="ar-SA" dirty="0"/>
              <a:t> </a:t>
            </a:r>
            <a:endParaRPr lang="en-US" dirty="0"/>
          </a:p>
        </p:txBody>
      </p:sp>
      <p:sp>
        <p:nvSpPr>
          <p:cNvPr id="3" name="Content Placeholder 2"/>
          <p:cNvSpPr>
            <a:spLocks noGrp="1"/>
          </p:cNvSpPr>
          <p:nvPr>
            <p:ph idx="1"/>
          </p:nvPr>
        </p:nvSpPr>
        <p:spPr/>
        <p:txBody>
          <a:bodyPr/>
          <a:lstStyle/>
          <a:p>
            <a:pPr algn="just" rtl="1"/>
            <a:r>
              <a:rPr lang="ar-SA" dirty="0">
                <a:solidFill>
                  <a:srgbClr val="FF0000"/>
                </a:solidFill>
                <a:latin typeface="Times New Roman" panose="02020603050405020304" pitchFamily="18" charset="0"/>
                <a:ea typeface="Calibri" panose="020F0502020204030204" pitchFamily="34" charset="0"/>
                <a:cs typeface="B Titr" panose="00000700000000000000" pitchFamily="2" charset="-78"/>
              </a:rPr>
              <a:t>بیشتر حمله‌های سگ‌ها به علت عدم بستن یا محدود کردن کافی سگ، تعلیم نامناسب، یا اذیت کردن آن‌ها اتفاق می‌افتد. متأسفانه بسیاری از مواقع صاحبان سگ سهل‌انگاری می‌کنند بنابراین منطقی است که آمادگی داشته </a:t>
            </a:r>
            <a:r>
              <a:rPr lang="ar-SA" dirty="0" smtClean="0">
                <a:solidFill>
                  <a:srgbClr val="FF0000"/>
                </a:solidFill>
                <a:latin typeface="Times New Roman" panose="02020603050405020304" pitchFamily="18" charset="0"/>
                <a:ea typeface="Calibri" panose="020F0502020204030204" pitchFamily="34" charset="0"/>
                <a:cs typeface="B Titr" panose="00000700000000000000" pitchFamily="2" charset="-78"/>
              </a:rPr>
              <a:t>باشید. عقل سلیم به شما می‌گوید هیچ حیوانی را خشمگین نسازید</a:t>
            </a:r>
            <a:r>
              <a:rPr lang="en-US" sz="1600" dirty="0" smtClean="0">
                <a:solidFill>
                  <a:srgbClr val="FF0000"/>
                </a:solidFill>
                <a:latin typeface="Times New Roman" panose="02020603050405020304" pitchFamily="18" charset="0"/>
                <a:ea typeface="Calibri" panose="020F0502020204030204" pitchFamily="34" charset="0"/>
                <a:cs typeface="B Titr" panose="00000700000000000000" pitchFamily="2" charset="-78"/>
              </a:rPr>
              <a:t>.</a:t>
            </a:r>
          </a:p>
          <a:p>
            <a:pPr algn="just" rtl="1"/>
            <a:endParaRPr lang="en-US" sz="1600" dirty="0" smtClean="0">
              <a:solidFill>
                <a:srgbClr val="FF0000"/>
              </a:solidFill>
              <a:latin typeface="Times New Roman" panose="02020603050405020304" pitchFamily="18" charset="0"/>
              <a:ea typeface="Calibri" panose="020F0502020204030204" pitchFamily="34" charset="0"/>
              <a:cs typeface="B Titr" panose="00000700000000000000" pitchFamily="2" charset="-78"/>
            </a:endParaRPr>
          </a:p>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هرگز </a:t>
            </a:r>
            <a:r>
              <a:rPr lang="ar-SA" dirty="0">
                <a:latin typeface="Times New Roman" panose="02020603050405020304" pitchFamily="18" charset="0"/>
                <a:ea typeface="Calibri" panose="020F0502020204030204" pitchFamily="34" charset="0"/>
                <a:cs typeface="B Titr" panose="00000700000000000000" pitchFamily="2" charset="-78"/>
              </a:rPr>
              <a:t>سگی را که در حال خوردن است یا توله به همراه دارد، تحریک نکنید. سگ‌ها در این شرایط بسیار حساس شده و از خود محافظت می‌کنند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از </a:t>
            </a:r>
            <a:r>
              <a:rPr lang="ar-SA" dirty="0">
                <a:latin typeface="Times New Roman" panose="02020603050405020304" pitchFamily="18" charset="0"/>
                <a:ea typeface="Calibri" panose="020F0502020204030204" pitchFamily="34" charset="0"/>
                <a:cs typeface="B Titr" panose="00000700000000000000" pitchFamily="2" charset="-78"/>
              </a:rPr>
              <a:t>خندیدن به سگ خودداری کنید. ممکن است چهره دوستانه به او نشان دهید اما یک سگ مهاجم فکر می‌کند دارید دندان‌هایتان را برای مبارزه به او نشان می‌دهید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سگ‌هایی </a:t>
            </a:r>
            <a:r>
              <a:rPr lang="ar-SA" dirty="0">
                <a:latin typeface="Times New Roman" panose="02020603050405020304" pitchFamily="18" charset="0"/>
                <a:ea typeface="Calibri" panose="020F0502020204030204" pitchFamily="34" charset="0"/>
                <a:cs typeface="B Titr" panose="00000700000000000000" pitchFamily="2" charset="-78"/>
              </a:rPr>
              <a:t>که مدت زیادی به چیزی بسته‌شده‌اند یا زنجیر دارند بیشتر احتمال دارد که تهاجمی رفتار کنند بنابراین به آن‌ها نزدیک نشوید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algn="just" rt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pPr/>
              <a:t>11</a:t>
            </a:fld>
            <a:endParaRPr lang="en-US"/>
          </a:p>
        </p:txBody>
      </p:sp>
    </p:spTree>
    <p:extLst>
      <p:ext uri="{BB962C8B-B14F-4D97-AF65-F5344CB8AC3E}">
        <p14:creationId xmlns:p14="http://schemas.microsoft.com/office/powerpoint/2010/main" xmlns="" val="1791486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dirty="0">
                <a:solidFill>
                  <a:srgbClr val="002060"/>
                </a:solidFill>
                <a:cs typeface="B Titr" panose="00000700000000000000" pitchFamily="2" charset="-78"/>
              </a:rPr>
              <a:t>فرض بگیرید همه سگ‌های ناشناس خطرناک هستند تا زمانی که خلاف آن ثابت شود. </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xfrm>
            <a:off x="2208213" y="2072472"/>
            <a:ext cx="9372600" cy="4114800"/>
          </a:xfrm>
        </p:spPr>
        <p:txBody>
          <a:bodyPr/>
          <a:lstStyle/>
          <a:p>
            <a:pPr algn="r" rtl="1"/>
            <a:r>
              <a:rPr lang="ar-SA" dirty="0">
                <a:latin typeface="Times New Roman" panose="02020603050405020304" pitchFamily="18" charset="0"/>
                <a:ea typeface="Calibri" panose="020F0502020204030204" pitchFamily="34" charset="0"/>
                <a:cs typeface="B Titr" panose="00000700000000000000" pitchFamily="2" charset="-78"/>
              </a:rPr>
              <a:t>به‌طورکلی بهترین سیاست در مورد سگ‌ها این است که هر کاری می‌توانید انجام دهید تا از ابتدا از حمله سگ به خود اجتناب نمایید. اگر سگی می‌بینید که ممکن است خطرناک باشد، از او دور بمانید. </a:t>
            </a:r>
            <a:endParaRPr lang="en-US" dirty="0" smtClean="0">
              <a:latin typeface="Times New Roman" panose="02020603050405020304" pitchFamily="18" charset="0"/>
              <a:ea typeface="Calibri" panose="020F0502020204030204" pitchFamily="34" charset="0"/>
              <a:cs typeface="B Titr" panose="00000700000000000000" pitchFamily="2" charset="-78"/>
            </a:endParaRPr>
          </a:p>
          <a:p>
            <a:pPr algn="r" rtl="1"/>
            <a:r>
              <a:rPr lang="ar-SA" dirty="0" smtClean="0">
                <a:latin typeface="Times New Roman" panose="02020603050405020304" pitchFamily="18" charset="0"/>
                <a:ea typeface="Calibri" panose="020F0502020204030204" pitchFamily="34" charset="0"/>
                <a:cs typeface="B Titr" panose="00000700000000000000" pitchFamily="2" charset="-78"/>
              </a:rPr>
              <a:t>با </a:t>
            </a:r>
            <a:r>
              <a:rPr lang="ar-SA" dirty="0">
                <a:latin typeface="Times New Roman" panose="02020603050405020304" pitchFamily="18" charset="0"/>
                <a:ea typeface="Calibri" panose="020F0502020204030204" pitchFamily="34" charset="0"/>
                <a:cs typeface="B Titr" panose="00000700000000000000" pitchFamily="2" charset="-78"/>
              </a:rPr>
              <a:t>مشاهده هرگونه سگی در نزدیکی محل سکونت خود که به نظر خطرناک یا ولگرد می‌رسد، به مسئولین موضوع را گزارش دهید. به کودکان بیاموزید که هرگز به سگ‌های ناآشنا نزدیک نشوند مگر اینکه مطمئن شوند بی‌خطر است. </a:t>
            </a:r>
            <a:endParaRPr lang="en-US" dirty="0" smtClean="0">
              <a:latin typeface="Times New Roman" panose="02020603050405020304" pitchFamily="18" charset="0"/>
              <a:ea typeface="Calibri" panose="020F0502020204030204" pitchFamily="34" charset="0"/>
              <a:cs typeface="B Titr" panose="00000700000000000000" pitchFamily="2" charset="-78"/>
            </a:endParaRPr>
          </a:p>
          <a:p>
            <a:pPr algn="r" rtl="1"/>
            <a:r>
              <a:rPr lang="ar-SA" dirty="0" smtClean="0">
                <a:latin typeface="Times New Roman" panose="02020603050405020304" pitchFamily="18" charset="0"/>
                <a:ea typeface="Calibri" panose="020F0502020204030204" pitchFamily="34" charset="0"/>
                <a:cs typeface="B Titr" panose="00000700000000000000" pitchFamily="2" charset="-78"/>
              </a:rPr>
              <a:t>فاصله </a:t>
            </a:r>
            <a:r>
              <a:rPr lang="ar-SA" dirty="0">
                <a:latin typeface="Times New Roman" panose="02020603050405020304" pitchFamily="18" charset="0"/>
                <a:ea typeface="Calibri" panose="020F0502020204030204" pitchFamily="34" charset="0"/>
                <a:cs typeface="B Titr" panose="00000700000000000000" pitchFamily="2" charset="-78"/>
              </a:rPr>
              <a:t>زیادی با همه سگ‌های ناشناس بگیرید تا شواهدی به دست بیاورید که سگ بی‌خطر است</a:t>
            </a:r>
            <a:r>
              <a:rPr lang="en-US" sz="1600" dirty="0">
                <a:latin typeface="Times New Roman" panose="02020603050405020304" pitchFamily="18" charset="0"/>
                <a:ea typeface="Calibri" panose="020F0502020204030204" pitchFamily="34" charset="0"/>
                <a:cs typeface="B Titr" panose="00000700000000000000" pitchFamily="2" charset="-78"/>
              </a:rPr>
              <a:t>. </a:t>
            </a:r>
            <a:endParaRPr lang="en-US" dirty="0"/>
          </a:p>
        </p:txBody>
      </p:sp>
      <p:sp>
        <p:nvSpPr>
          <p:cNvPr id="4" name="Slide Number Placeholder 3"/>
          <p:cNvSpPr>
            <a:spLocks noGrp="1"/>
          </p:cNvSpPr>
          <p:nvPr>
            <p:ph type="sldNum" sz="quarter" idx="12"/>
          </p:nvPr>
        </p:nvSpPr>
        <p:spPr/>
        <p:txBody>
          <a:bodyPr/>
          <a:lstStyle/>
          <a:p>
            <a:fld id="{8FDBFFB2-86D9-4B8F-A59A-553A60B94BBE}" type="slidenum">
              <a:rPr lang="en-US" smtClean="0"/>
              <a:pPr/>
              <a:t>12</a:t>
            </a:fld>
            <a:endParaRPr lang="en-US"/>
          </a:p>
        </p:txBody>
      </p:sp>
    </p:spTree>
    <p:extLst>
      <p:ext uri="{BB962C8B-B14F-4D97-AF65-F5344CB8AC3E}">
        <p14:creationId xmlns:p14="http://schemas.microsoft.com/office/powerpoint/2010/main" xmlns="" val="148501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002060"/>
                </a:solidFill>
                <a:cs typeface="B Titr" panose="00000700000000000000" pitchFamily="2" charset="-78"/>
              </a:rPr>
              <a:t>توصیه­ها</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blipFill dpi="0" rotWithShape="1">
            <a:blip r:embed="rId2">
              <a:alphaModFix amt="19000"/>
            </a:blip>
            <a:srcRect/>
            <a:stretch>
              <a:fillRect/>
            </a:stretch>
          </a:blipFill>
        </p:spPr>
        <p:txBody>
          <a:bodyPr/>
          <a:lstStyle/>
          <a:p>
            <a:pPr marL="0" marR="0" algn="just" rtl="1">
              <a:lnSpc>
                <a:spcPct val="115000"/>
              </a:lnSpc>
              <a:spcBef>
                <a:spcPts val="0"/>
              </a:spcBef>
              <a:spcAft>
                <a:spcPts val="1000"/>
              </a:spcAft>
            </a:pPr>
            <a:r>
              <a:rPr lang="en-US" sz="1600" dirty="0" smtClean="0">
                <a:latin typeface="Times New Roman" panose="02020603050405020304" pitchFamily="18" charset="0"/>
                <a:ea typeface="Calibri" panose="020F0502020204030204" pitchFamily="34" charset="0"/>
                <a:cs typeface="B Titr" panose="00000700000000000000" pitchFamily="2" charset="-78"/>
              </a:rPr>
              <a:t> </a:t>
            </a:r>
            <a:r>
              <a:rPr lang="ar-SA" dirty="0">
                <a:latin typeface="Times New Roman" panose="02020603050405020304" pitchFamily="18" charset="0"/>
                <a:ea typeface="Calibri" panose="020F0502020204030204" pitchFamily="34" charset="0"/>
                <a:cs typeface="B Titr" panose="00000700000000000000" pitchFamily="2" charset="-78"/>
              </a:rPr>
              <a:t>اگر کودک خردسالی در کنار خود دارید به‌ویژه اگر در مسیرتان سگ بزرگی قرار دارد، باید کودک را در آغوش خود نگه‌دارید. وقتی می‌خواهید کودک را بلند کنید، به‌آرامی حرکت کنید، به چشمان سگ نگاه نکنید به‌ویژه وقتی خیز برداشته است. به کودک بگویید ساکت باشد و آرام بماند و به شما نگاه کند. سپس با استفاده از دستورالعمل‌هایی که پیشتر اشاره شد، از پس این وضعیت برآیید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algn="just" rtl="1"/>
            <a:r>
              <a:rPr lang="ar-SA" dirty="0" smtClean="0">
                <a:latin typeface="Times New Roman" panose="02020603050405020304" pitchFamily="18" charset="0"/>
                <a:ea typeface="Calibri" panose="020F0502020204030204" pitchFamily="34" charset="0"/>
                <a:cs typeface="B Titr" panose="00000700000000000000" pitchFamily="2" charset="-78"/>
              </a:rPr>
              <a:t>به </a:t>
            </a:r>
            <a:r>
              <a:rPr lang="ar-SA" dirty="0">
                <a:latin typeface="Times New Roman" panose="02020603050405020304" pitchFamily="18" charset="0"/>
                <a:ea typeface="Calibri" panose="020F0502020204030204" pitchFamily="34" charset="0"/>
                <a:cs typeface="B Titr" panose="00000700000000000000" pitchFamily="2" charset="-78"/>
              </a:rPr>
              <a:t>کودکان یاد بدهید هرزمانی که با یک سگ خشمگین مواجه شدند، یادشان باشد هرگز از سگ فرار نکنند و جلوی او ندوند بلکه همانند یک درخت باشند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dirty="0"/>
          </a:p>
        </p:txBody>
      </p:sp>
      <p:sp>
        <p:nvSpPr>
          <p:cNvPr id="4" name="Slide Number Placeholder 3"/>
          <p:cNvSpPr>
            <a:spLocks noGrp="1"/>
          </p:cNvSpPr>
          <p:nvPr>
            <p:ph type="sldNum" sz="quarter" idx="12"/>
          </p:nvPr>
        </p:nvSpPr>
        <p:spPr/>
        <p:txBody>
          <a:bodyPr/>
          <a:lstStyle/>
          <a:p>
            <a:fld id="{8FDBFFB2-86D9-4B8F-A59A-553A60B94BBE}" type="slidenum">
              <a:rPr lang="en-US" smtClean="0"/>
              <a:pPr/>
              <a:t>13</a:t>
            </a:fld>
            <a:endParaRPr lang="en-US"/>
          </a:p>
        </p:txBody>
      </p:sp>
    </p:spTree>
    <p:extLst>
      <p:ext uri="{BB962C8B-B14F-4D97-AF65-F5344CB8AC3E}">
        <p14:creationId xmlns:p14="http://schemas.microsoft.com/office/powerpoint/2010/main" xmlns="" val="240150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002060"/>
                </a:solidFill>
                <a:cs typeface="B Titr" panose="00000700000000000000" pitchFamily="2" charset="-78"/>
              </a:rPr>
              <a:t>توصیه­ها</a:t>
            </a:r>
            <a:endParaRPr lang="en-US" dirty="0"/>
          </a:p>
        </p:txBody>
      </p:sp>
      <p:sp>
        <p:nvSpPr>
          <p:cNvPr id="3" name="Content Placeholder 2"/>
          <p:cNvSpPr>
            <a:spLocks noGrp="1"/>
          </p:cNvSpPr>
          <p:nvPr>
            <p:ph idx="1"/>
          </p:nvPr>
        </p:nvSpPr>
        <p:spPr>
          <a:xfrm>
            <a:off x="3687744" y="1630344"/>
            <a:ext cx="6772589" cy="4539343"/>
          </a:xfrm>
          <a:blipFill dpi="0" rotWithShape="1">
            <a:blip r:embed="rId2">
              <a:alphaModFix amt="28000"/>
            </a:blip>
            <a:srcRect/>
            <a:stretch>
              <a:fillRect/>
            </a:stretch>
          </a:blipFill>
        </p:spPr>
        <p:txBody>
          <a:bodyPr/>
          <a:lstStyle/>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اگر </a:t>
            </a:r>
            <a:r>
              <a:rPr lang="ar-SA" dirty="0">
                <a:latin typeface="Times New Roman" panose="02020603050405020304" pitchFamily="18" charset="0"/>
                <a:ea typeface="Calibri" panose="020F0502020204030204" pitchFamily="34" charset="0"/>
                <a:cs typeface="B Titr" panose="00000700000000000000" pitchFamily="2" charset="-78"/>
              </a:rPr>
              <a:t>سوار بر دوچرخه هستید، از دوچرخه پیاده شده و آن را بین خود و سگ حائل کنید. به‌این‌ترتیب مانعی برای محافظت از خود ایجاد می‌کنید. اگر سگ تنها پارس نکرده و به شما حمله‌ور شد از دوچرخه به‌عنوان سلاحی برای حمله به سگ استفاده کنید. دوچرخه را از تنه نگه‌دارید و از کرپی (فرمان) و زین بگیرید و تایر دوچرخه را بچرخانید و به سگ ضربه بزنید. سعی کنید دوچرخه را رها نکنید، اگر چنین شود ابزار دفاعی باارزشی را ازدست‌داده‌اید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8FDBFFB2-86D9-4B8F-A59A-553A60B94BBE}" type="slidenum">
              <a:rPr lang="en-US" smtClean="0"/>
              <a:pPr/>
              <a:t>14</a:t>
            </a:fld>
            <a:endParaRPr lang="en-US"/>
          </a:p>
        </p:txBody>
      </p:sp>
    </p:spTree>
    <p:extLst>
      <p:ext uri="{BB962C8B-B14F-4D97-AF65-F5344CB8AC3E}">
        <p14:creationId xmlns:p14="http://schemas.microsoft.com/office/powerpoint/2010/main" xmlns="" val="358588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2060"/>
                </a:solidFill>
                <a:cs typeface="B Titr" panose="00000700000000000000" pitchFamily="2" charset="-78"/>
              </a:rPr>
              <a:t>توصیه­ها</a:t>
            </a:r>
            <a:endParaRPr lang="en-US" dirty="0"/>
          </a:p>
        </p:txBody>
      </p:sp>
      <p:sp>
        <p:nvSpPr>
          <p:cNvPr id="3" name="Content Placeholder 2"/>
          <p:cNvSpPr>
            <a:spLocks noGrp="1"/>
          </p:cNvSpPr>
          <p:nvPr>
            <p:ph idx="1"/>
          </p:nvPr>
        </p:nvSpPr>
        <p:spPr/>
        <p:txBody>
          <a:bodyPr>
            <a:normAutofit lnSpcReduction="10000"/>
          </a:bodyPr>
          <a:lstStyle/>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درصورتی‌که </a:t>
            </a:r>
            <a:r>
              <a:rPr lang="ar-SA" dirty="0">
                <a:latin typeface="Times New Roman" panose="02020603050405020304" pitchFamily="18" charset="0"/>
                <a:ea typeface="Calibri" panose="020F0502020204030204" pitchFamily="34" charset="0"/>
                <a:cs typeface="B Titr" panose="00000700000000000000" pitchFamily="2" charset="-78"/>
              </a:rPr>
              <a:t>مجوز استفاده از اسپری فلفل را قبلاً کسب کرده باشید (برای افرادی که به‌واسطه شرایط خاص خود درخطر همیشگی قرار دارند)، می‌توانید از آن استفاده کنید. اسپری را در صورت سگ بپاشید اما در مواردی که موفق نشدید به‌صورت او بپاشید، همین‌که نزدیک به‌صورت یا بدن سگ آن را اسپری کنید نیز ممکن است کافی باشد چون بینی سگ بسیار حساس است. در این حالت کار را چندین بار تکرار کنید تا زمانی که سگ متوقف شود. سگ ترس شما را می‌فهمد اما متوجه عزم شما برای دفاع نیز می‌شود مگر اینکه خیلی تهاجمی باشد (هار باشد، سابقه سوءاستفاده داشته باشد و غیره).</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اگر </a:t>
            </a:r>
            <a:r>
              <a:rPr lang="ar-SA" dirty="0">
                <a:latin typeface="Times New Roman" panose="02020603050405020304" pitchFamily="18" charset="0"/>
                <a:ea typeface="Calibri" panose="020F0502020204030204" pitchFamily="34" charset="0"/>
                <a:cs typeface="B Titr" panose="00000700000000000000" pitchFamily="2" charset="-78"/>
              </a:rPr>
              <a:t>سگ به نظر مریض می‌رسید یا ظرف ده روز پس از حادثه مرد باید فوراً مورد آزمایش هاری قرار </a:t>
            </a:r>
            <a:r>
              <a:rPr lang="ar-SA" dirty="0" smtClean="0">
                <a:latin typeface="Times New Roman" panose="02020603050405020304" pitchFamily="18" charset="0"/>
                <a:ea typeface="Calibri" panose="020F0502020204030204" pitchFamily="34" charset="0"/>
                <a:cs typeface="B Titr" panose="00000700000000000000" pitchFamily="2" charset="-78"/>
              </a:rPr>
              <a:t>بگیرد</a:t>
            </a:r>
            <a:r>
              <a:rPr lang="en-US" sz="1600" dirty="0" smtClean="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SA" dirty="0" smtClean="0">
                <a:latin typeface="Times New Roman" panose="02020603050405020304" pitchFamily="18" charset="0"/>
                <a:ea typeface="Calibri" panose="020F0502020204030204" pitchFamily="34" charset="0"/>
                <a:cs typeface="B Titr" panose="00000700000000000000" pitchFamily="2" charset="-78"/>
              </a:rPr>
              <a:t>هر </a:t>
            </a:r>
            <a:r>
              <a:rPr lang="ar-SA" dirty="0">
                <a:latin typeface="Times New Roman" panose="02020603050405020304" pitchFamily="18" charset="0"/>
                <a:ea typeface="Calibri" panose="020F0502020204030204" pitchFamily="34" charset="0"/>
                <a:cs typeface="B Titr" panose="00000700000000000000" pitchFamily="2" charset="-78"/>
              </a:rPr>
              <a:t>سگی متفاوت است و سگ‌ها گاهی اوقات رفتارهای غیرقابل‌پیش‌بینی از خود نشان می‌دهند. این توصیه‌ها به شما کمک می‌کند در بیشتر شرایط از خطر فرار کنید، اما باید آمادگی حمله پیش رو را نیز داشته باشید بنابراین هوشیار باشید</a:t>
            </a:r>
            <a:r>
              <a:rPr lang="en-US" sz="1600"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algn="r" rtl="1"/>
            <a:endParaRPr lang="en-US" dirty="0"/>
          </a:p>
        </p:txBody>
      </p:sp>
      <p:sp>
        <p:nvSpPr>
          <p:cNvPr id="4" name="Slide Number Placeholder 3"/>
          <p:cNvSpPr>
            <a:spLocks noGrp="1"/>
          </p:cNvSpPr>
          <p:nvPr>
            <p:ph type="sldNum" sz="quarter" idx="12"/>
          </p:nvPr>
        </p:nvSpPr>
        <p:spPr/>
        <p:txBody>
          <a:bodyPr/>
          <a:lstStyle/>
          <a:p>
            <a:fld id="{8FDBFFB2-86D9-4B8F-A59A-553A60B94BBE}" type="slidenum">
              <a:rPr lang="en-US" smtClean="0"/>
              <a:pPr/>
              <a:t>15</a:t>
            </a:fld>
            <a:endParaRPr lang="en-US"/>
          </a:p>
        </p:txBody>
      </p:sp>
    </p:spTree>
    <p:extLst>
      <p:ext uri="{BB962C8B-B14F-4D97-AF65-F5344CB8AC3E}">
        <p14:creationId xmlns:p14="http://schemas.microsoft.com/office/powerpoint/2010/main" xmlns="" val="2350372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81200" y="274639"/>
            <a:ext cx="8229600" cy="561975"/>
          </a:xfrm>
        </p:spPr>
        <p:txBody>
          <a:bodyPr/>
          <a:lstStyle/>
          <a:p>
            <a:pPr rtl="1" eaLnBrk="1" hangingPunct="1"/>
            <a:r>
              <a:rPr lang="fa-IR" sz="2400">
                <a:solidFill>
                  <a:srgbClr val="FF0000"/>
                </a:solidFill>
                <a:cs typeface="B Titr" panose="00000700000000000000" pitchFamily="2" charset="-78"/>
              </a:rPr>
              <a:t>قوانین نگهداری حیوانات صاحبدار</a:t>
            </a:r>
            <a:endParaRPr lang="en-US" sz="2400">
              <a:solidFill>
                <a:srgbClr val="FF0000"/>
              </a:solidFill>
              <a:cs typeface="B Titr" panose="00000700000000000000" pitchFamily="2" charset="-78"/>
            </a:endParaRPr>
          </a:p>
        </p:txBody>
      </p:sp>
      <p:sp>
        <p:nvSpPr>
          <p:cNvPr id="78851" name="Rectangle 3"/>
          <p:cNvSpPr>
            <a:spLocks noGrp="1" noChangeArrowheads="1"/>
          </p:cNvSpPr>
          <p:nvPr>
            <p:ph type="body" idx="1"/>
          </p:nvPr>
        </p:nvSpPr>
        <p:spPr>
          <a:xfrm>
            <a:off x="2135189" y="908050"/>
            <a:ext cx="7921625" cy="5689600"/>
          </a:xfrm>
        </p:spPr>
        <p:txBody>
          <a:bodyPr/>
          <a:lstStyle/>
          <a:p>
            <a:pPr algn="just" rtl="1" eaLnBrk="1" hangingPunct="1">
              <a:lnSpc>
                <a:spcPct val="160000"/>
              </a:lnSpc>
              <a:buFontTx/>
              <a:buBlip>
                <a:blip r:embed="rId2"/>
              </a:buBlip>
            </a:pPr>
            <a:r>
              <a:rPr lang="fa-IR" sz="1800">
                <a:cs typeface="B Titr" panose="00000700000000000000" pitchFamily="2" charset="-78"/>
              </a:rPr>
              <a:t>شناسنامه دار کردن حیوان</a:t>
            </a:r>
          </a:p>
          <a:p>
            <a:pPr algn="just" rtl="1" eaLnBrk="1" hangingPunct="1">
              <a:lnSpc>
                <a:spcPct val="160000"/>
              </a:lnSpc>
              <a:buFontTx/>
              <a:buBlip>
                <a:blip r:embed="rId2"/>
              </a:buBlip>
            </a:pPr>
            <a:r>
              <a:rPr lang="fa-IR" sz="1800">
                <a:cs typeface="B Titr" panose="00000700000000000000" pitchFamily="2" charset="-78"/>
              </a:rPr>
              <a:t>واکسیناسیون حیوان </a:t>
            </a:r>
          </a:p>
          <a:p>
            <a:pPr algn="just" rtl="1" eaLnBrk="1" hangingPunct="1">
              <a:lnSpc>
                <a:spcPct val="160000"/>
              </a:lnSpc>
              <a:buFontTx/>
              <a:buBlip>
                <a:blip r:embed="rId2"/>
              </a:buBlip>
            </a:pPr>
            <a:r>
              <a:rPr lang="fa-IR" sz="1800">
                <a:cs typeface="B Titr" panose="00000700000000000000" pitchFamily="2" charset="-78"/>
              </a:rPr>
              <a:t>قلاده گذاری حیوان </a:t>
            </a:r>
          </a:p>
          <a:p>
            <a:pPr algn="just" rtl="1" eaLnBrk="1" hangingPunct="1">
              <a:lnSpc>
                <a:spcPct val="160000"/>
              </a:lnSpc>
              <a:buFontTx/>
              <a:buBlip>
                <a:blip r:embed="rId2"/>
              </a:buBlip>
            </a:pPr>
            <a:r>
              <a:rPr lang="fa-IR" sz="1800">
                <a:cs typeface="B Titr" panose="00000700000000000000" pitchFamily="2" charset="-78"/>
              </a:rPr>
              <a:t>بستن حیوان</a:t>
            </a:r>
          </a:p>
          <a:p>
            <a:pPr algn="just" rtl="1" eaLnBrk="1" hangingPunct="1">
              <a:lnSpc>
                <a:spcPct val="160000"/>
              </a:lnSpc>
              <a:buFontTx/>
              <a:buNone/>
            </a:pPr>
            <a:r>
              <a:rPr lang="fa-IR" sz="1800">
                <a:cs typeface="B Titr" panose="00000700000000000000" pitchFamily="2" charset="-78"/>
              </a:rPr>
              <a:t>با توجه به وجود مشکلات بهداشتی ناشی از حیوانات </a:t>
            </a:r>
            <a:r>
              <a:rPr lang="fa-IR" sz="1400">
                <a:cs typeface="B Titr" panose="00000700000000000000" pitchFamily="2" charset="-78"/>
              </a:rPr>
              <a:t>(بخصوص سگ و گربه)</a:t>
            </a:r>
            <a:r>
              <a:rPr lang="fa-IR" sz="1800">
                <a:cs typeface="B Titr" panose="00000700000000000000" pitchFamily="2" charset="-78"/>
              </a:rPr>
              <a:t> از جمله بیماریهای هاری، کیست هیداتیک، توکسوپلاسموز ، بیماریهای انگلی روده ای؛ لیشمانیوز جلدی و احشایی  و... و از آنجا که متأسفانه برخی صاحبان  این قبیل حیوانات بدون هیچگونه احساس مسئولیتی ،حیوانات خود را رها  و موجب ضرر و زیان بهداشتی ، جانی ، اقتصادی و ... در اطرافیان به ویژه همسایگان خود می گردند؛ لذا دولت قوانین  688 و   357 مجازات های اسلامی را جهت حمایت از سلامت مردم وضع نموده است .</a:t>
            </a:r>
          </a:p>
          <a:p>
            <a:pPr algn="just" rtl="1" eaLnBrk="1" hangingPunct="1">
              <a:lnSpc>
                <a:spcPct val="160000"/>
              </a:lnSpc>
              <a:buFontTx/>
              <a:buBlip>
                <a:blip r:embed="rId2"/>
              </a:buBlip>
            </a:pPr>
            <a:endParaRPr lang="fa-IR" sz="1800">
              <a:cs typeface="B Titr" panose="00000700000000000000" pitchFamily="2" charset="-78"/>
            </a:endParaRPr>
          </a:p>
          <a:p>
            <a:pPr algn="just" rtl="1" eaLnBrk="1" hangingPunct="1">
              <a:lnSpc>
                <a:spcPct val="160000"/>
              </a:lnSpc>
              <a:buFontTx/>
              <a:buBlip>
                <a:blip r:embed="rId2"/>
              </a:buBlip>
            </a:pPr>
            <a:endParaRPr lang="fa-IR" sz="1800">
              <a:cs typeface="B Titr" panose="00000700000000000000" pitchFamily="2" charset="-78"/>
            </a:endParaRPr>
          </a:p>
        </p:txBody>
      </p:sp>
      <p:pic>
        <p:nvPicPr>
          <p:cNvPr id="407558" name="Picture 6" descr="HUSK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6275" y="1125538"/>
            <a:ext cx="2947988"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488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7558"/>
                                        </p:tgtEl>
                                        <p:attrNameLst>
                                          <p:attrName>style.visibility</p:attrName>
                                        </p:attrNameLst>
                                      </p:cBhvr>
                                      <p:to>
                                        <p:strVal val="visible"/>
                                      </p:to>
                                    </p:set>
                                    <p:anim calcmode="lin" valueType="num">
                                      <p:cBhvr>
                                        <p:cTn id="7" dur="500" fill="hold"/>
                                        <p:tgtEl>
                                          <p:spTgt spid="407558"/>
                                        </p:tgtEl>
                                        <p:attrNameLst>
                                          <p:attrName>ppt_w</p:attrName>
                                        </p:attrNameLst>
                                      </p:cBhvr>
                                      <p:tavLst>
                                        <p:tav tm="0">
                                          <p:val>
                                            <p:fltVal val="0"/>
                                          </p:val>
                                        </p:tav>
                                        <p:tav tm="100000">
                                          <p:val>
                                            <p:strVal val="#ppt_w"/>
                                          </p:val>
                                        </p:tav>
                                      </p:tavLst>
                                    </p:anim>
                                    <p:anim calcmode="lin" valueType="num">
                                      <p:cBhvr>
                                        <p:cTn id="8" dur="500" fill="hold"/>
                                        <p:tgtEl>
                                          <p:spTgt spid="407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19" y="4189308"/>
            <a:ext cx="10475494" cy="1200416"/>
          </a:xfrm>
        </p:spPr>
        <p:txBody>
          <a:bodyPr/>
          <a:lstStyle/>
          <a:p>
            <a:pPr algn="ctr" rtl="1"/>
            <a:r>
              <a:rPr lang="fa-IR" dirty="0" smtClean="0">
                <a:solidFill>
                  <a:srgbClr val="002060"/>
                </a:solidFill>
                <a:cs typeface="B Titr" panose="00000700000000000000" pitchFamily="2" charset="-78"/>
              </a:rPr>
              <a:t>هاری بیماری­ </a:t>
            </a:r>
            <a:r>
              <a:rPr lang="fa-IR" dirty="0">
                <a:solidFill>
                  <a:srgbClr val="002060"/>
                </a:solidFill>
                <a:cs typeface="B Titr" panose="00000700000000000000" pitchFamily="2" charset="-78"/>
              </a:rPr>
              <a:t>قابل انتقال از </a:t>
            </a:r>
            <a:r>
              <a:rPr lang="fa-IR" dirty="0" smtClean="0">
                <a:solidFill>
                  <a:srgbClr val="002060"/>
                </a:solidFill>
                <a:cs typeface="B Titr" panose="00000700000000000000" pitchFamily="2" charset="-78"/>
              </a:rPr>
              <a:t>حیوان </a:t>
            </a:r>
            <a:r>
              <a:rPr lang="fa-IR" dirty="0">
                <a:solidFill>
                  <a:srgbClr val="002060"/>
                </a:solidFill>
                <a:cs typeface="B Titr" panose="00000700000000000000" pitchFamily="2" charset="-78"/>
              </a:rPr>
              <a:t>به انسان (مشترک</a:t>
            </a:r>
            <a:r>
              <a:rPr lang="fa-IR" dirty="0" smtClean="0">
                <a:solidFill>
                  <a:srgbClr val="002060"/>
                </a:solidFill>
                <a:cs typeface="B Titr" panose="00000700000000000000" pitchFamily="2" charset="-78"/>
              </a:rPr>
              <a:t>) می باشد.</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xfrm>
            <a:off x="2208213" y="1817484"/>
            <a:ext cx="9372600" cy="4114800"/>
          </a:xfrm>
        </p:spPr>
        <p:txBody>
          <a:bodyPr/>
          <a:lstStyle/>
          <a:p>
            <a:pPr algn="r" rtl="1"/>
            <a:r>
              <a:rPr lang="fa-IR" b="1" dirty="0">
                <a:solidFill>
                  <a:schemeClr val="accent1">
                    <a:lumMod val="50000"/>
                  </a:schemeClr>
                </a:solidFill>
                <a:cs typeface="B Nazanin" panose="00000400000000000000" pitchFamily="2" charset="-78"/>
              </a:rPr>
              <a:t>برخی </a:t>
            </a:r>
            <a:r>
              <a:rPr lang="fa-IR" b="1" dirty="0" smtClean="0">
                <a:solidFill>
                  <a:schemeClr val="accent1">
                    <a:lumMod val="50000"/>
                  </a:schemeClr>
                </a:solidFill>
                <a:cs typeface="B Nazanin" panose="00000400000000000000" pitchFamily="2" charset="-78"/>
              </a:rPr>
              <a:t>بیماری­ها</a:t>
            </a:r>
            <a:r>
              <a:rPr lang="fa-IR" b="1" dirty="0">
                <a:solidFill>
                  <a:schemeClr val="accent1">
                    <a:lumMod val="50000"/>
                  </a:schemeClr>
                </a:solidFill>
                <a:cs typeface="B Nazanin" panose="00000400000000000000" pitchFamily="2" charset="-78"/>
              </a:rPr>
              <a:t>: </a:t>
            </a:r>
            <a:endParaRPr lang="fa-IR" b="1" dirty="0" smtClean="0">
              <a:solidFill>
                <a:schemeClr val="accent1">
                  <a:lumMod val="50000"/>
                </a:schemeClr>
              </a:solidFill>
              <a:cs typeface="B Nazanin" panose="00000400000000000000" pitchFamily="2" charset="-78"/>
            </a:endParaRPr>
          </a:p>
          <a:p>
            <a:pPr algn="r" rtl="1"/>
            <a:r>
              <a:rPr lang="fa-IR" b="1" dirty="0">
                <a:solidFill>
                  <a:schemeClr val="accent1">
                    <a:lumMod val="50000"/>
                  </a:schemeClr>
                </a:solidFill>
                <a:cs typeface="B Nazanin" panose="00000400000000000000" pitchFamily="2" charset="-78"/>
              </a:rPr>
              <a:t>مخصوص یک گونه حیوانی               عدم ابتلا به هیچ حیوان یا پرنده </a:t>
            </a:r>
            <a:r>
              <a:rPr lang="fa-IR" b="1" dirty="0" smtClean="0">
                <a:solidFill>
                  <a:schemeClr val="accent1">
                    <a:lumMod val="50000"/>
                  </a:schemeClr>
                </a:solidFill>
                <a:cs typeface="B Nazanin" panose="00000400000000000000" pitchFamily="2" charset="-78"/>
              </a:rPr>
              <a:t>دیگر</a:t>
            </a:r>
            <a:endParaRPr lang="en-US" b="1" dirty="0" smtClean="0">
              <a:solidFill>
                <a:schemeClr val="accent1">
                  <a:lumMod val="50000"/>
                </a:schemeClr>
              </a:solidFill>
              <a:cs typeface="B Nazanin" panose="00000400000000000000" pitchFamily="2" charset="-78"/>
            </a:endParaRPr>
          </a:p>
          <a:p>
            <a:pPr algn="r" rtl="1"/>
            <a:r>
              <a:rPr lang="fa-IR" b="1" dirty="0">
                <a:solidFill>
                  <a:schemeClr val="accent1">
                    <a:lumMod val="50000"/>
                  </a:schemeClr>
                </a:solidFill>
                <a:cs typeface="B Nazanin" panose="00000400000000000000" pitchFamily="2" charset="-78"/>
              </a:rPr>
              <a:t>حیوانات مختلف را مبتلا </a:t>
            </a:r>
            <a:r>
              <a:rPr lang="fa-IR" b="1" dirty="0" smtClean="0">
                <a:solidFill>
                  <a:schemeClr val="accent1">
                    <a:lumMod val="50000"/>
                  </a:schemeClr>
                </a:solidFill>
                <a:cs typeface="B Nazanin" panose="00000400000000000000" pitchFamily="2" charset="-78"/>
              </a:rPr>
              <a:t>می کند              </a:t>
            </a:r>
            <a:r>
              <a:rPr lang="fa-IR" b="1" dirty="0">
                <a:solidFill>
                  <a:schemeClr val="accent1">
                    <a:lumMod val="50000"/>
                  </a:schemeClr>
                </a:solidFill>
                <a:cs typeface="B Nazanin" panose="00000400000000000000" pitchFamily="2" charset="-78"/>
              </a:rPr>
              <a:t>انتقال بیماری از یک گروه به گروه دیگر حیوانات (انتقال بیماری هاری از گرگ به گاو</a:t>
            </a:r>
            <a:r>
              <a:rPr lang="fa-IR" b="1" dirty="0" smtClean="0">
                <a:solidFill>
                  <a:schemeClr val="accent1">
                    <a:lumMod val="50000"/>
                  </a:schemeClr>
                </a:solidFill>
                <a:cs typeface="B Nazanin" panose="00000400000000000000" pitchFamily="2" charset="-78"/>
              </a:rPr>
              <a:t>)</a:t>
            </a:r>
            <a:endParaRPr lang="en-US" b="1" dirty="0" smtClean="0">
              <a:solidFill>
                <a:schemeClr val="accent1">
                  <a:lumMod val="50000"/>
                </a:schemeClr>
              </a:solidFill>
              <a:cs typeface="B Nazanin" panose="00000400000000000000" pitchFamily="2" charset="-78"/>
            </a:endParaRPr>
          </a:p>
          <a:p>
            <a:pPr algn="r" rtl="1"/>
            <a:r>
              <a:rPr lang="fa-IR" b="1" dirty="0">
                <a:solidFill>
                  <a:schemeClr val="accent1">
                    <a:lumMod val="50000"/>
                  </a:schemeClr>
                </a:solidFill>
                <a:cs typeface="B Nazanin" panose="00000400000000000000" pitchFamily="2" charset="-78"/>
              </a:rPr>
              <a:t>امکان انتقال از حیوان به انسان              ایجاد بیماری در انسان (انتقال بیماری هاری از سگ هار به انسان)</a:t>
            </a:r>
            <a:endParaRPr lang="en-US" b="1" dirty="0">
              <a:solidFill>
                <a:schemeClr val="accent1">
                  <a:lumMod val="50000"/>
                </a:schemeClr>
              </a:solidFill>
              <a:cs typeface="B Nazanin" panose="00000400000000000000" pitchFamily="2" charset="-78"/>
            </a:endParaRPr>
          </a:p>
        </p:txBody>
      </p:sp>
      <p:pic>
        <p:nvPicPr>
          <p:cNvPr id="2063"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4308" y="1817484"/>
            <a:ext cx="110490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0" name="Straight Arrow Connector 9"/>
          <p:cNvCxnSpPr/>
          <p:nvPr/>
        </p:nvCxnSpPr>
        <p:spPr>
          <a:xfrm flipH="1" flipV="1">
            <a:off x="8302028" y="2534970"/>
            <a:ext cx="624689" cy="905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791237" y="2998869"/>
            <a:ext cx="624689" cy="905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861575" y="3760170"/>
            <a:ext cx="624689" cy="905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FDBFFB2-86D9-4B8F-A59A-553A60B94BBE}" type="slidenum">
              <a:rPr lang="en-US" smtClean="0"/>
              <a:pPr/>
              <a:t>17</a:t>
            </a:fld>
            <a:endParaRPr lang="en-US"/>
          </a:p>
        </p:txBody>
      </p:sp>
    </p:spTree>
    <p:extLst>
      <p:ext uri="{BB962C8B-B14F-4D97-AF65-F5344CB8AC3E}">
        <p14:creationId xmlns:p14="http://schemas.microsoft.com/office/powerpoint/2010/main" xmlns="" val="2083928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2060"/>
                </a:solidFill>
                <a:cs typeface="B Titr" panose="00000700000000000000" pitchFamily="2" charset="-78"/>
              </a:rPr>
              <a:t>هاری چیست؟</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a:solidFill>
                  <a:srgbClr val="002060"/>
                </a:solidFill>
                <a:cs typeface="B Titr" panose="00000700000000000000" pitchFamily="2" charset="-78"/>
              </a:rPr>
              <a:t>در واقع، هاری یک </a:t>
            </a:r>
            <a:r>
              <a:rPr lang="fa-IR" dirty="0">
                <a:solidFill>
                  <a:schemeClr val="accent2"/>
                </a:solidFill>
                <a:cs typeface="B Titr" panose="00000700000000000000" pitchFamily="2" charset="-78"/>
              </a:rPr>
              <a:t>عفونت حاد سیستم عصبی مرکزی </a:t>
            </a:r>
            <a:r>
              <a:rPr lang="fa-IR" dirty="0">
                <a:solidFill>
                  <a:srgbClr val="002060"/>
                </a:solidFill>
                <a:cs typeface="B Titr" panose="00000700000000000000" pitchFamily="2" charset="-78"/>
              </a:rPr>
              <a:t>است که تقریباً همیشه کُشنده است </a:t>
            </a:r>
            <a:r>
              <a:rPr lang="fa-IR" dirty="0" smtClean="0">
                <a:solidFill>
                  <a:srgbClr val="002060"/>
                </a:solidFill>
                <a:cs typeface="B Titr" panose="00000700000000000000" pitchFamily="2" charset="-78"/>
              </a:rPr>
              <a:t> </a:t>
            </a:r>
            <a:r>
              <a:rPr lang="en-US" dirty="0">
                <a:solidFill>
                  <a:srgbClr val="002060"/>
                </a:solidFill>
                <a:cs typeface="B Titr" panose="00000700000000000000" pitchFamily="2" charset="-78"/>
              </a:rPr>
              <a:t/>
            </a:r>
            <a:br>
              <a:rPr lang="en-US" dirty="0">
                <a:solidFill>
                  <a:srgbClr val="002060"/>
                </a:solidFill>
                <a:cs typeface="B Titr" panose="00000700000000000000" pitchFamily="2" charset="-78"/>
              </a:rPr>
            </a:br>
            <a:r>
              <a:rPr lang="en-US" dirty="0">
                <a:solidFill>
                  <a:srgbClr val="002060"/>
                </a:solidFill>
                <a:cs typeface="B Titr" panose="00000700000000000000" pitchFamily="2" charset="-78"/>
              </a:rPr>
              <a:t>. </a:t>
            </a:r>
            <a:r>
              <a:rPr lang="fa-IR" dirty="0">
                <a:solidFill>
                  <a:srgbClr val="002060"/>
                </a:solidFill>
                <a:cs typeface="B Titr" panose="00000700000000000000" pitchFamily="2" charset="-78"/>
              </a:rPr>
              <a:t/>
            </a:r>
            <a:br>
              <a:rPr lang="fa-IR" dirty="0">
                <a:solidFill>
                  <a:srgbClr val="002060"/>
                </a:solidFill>
                <a:cs typeface="B Titr" panose="00000700000000000000" pitchFamily="2" charset="-78"/>
              </a:rPr>
            </a:br>
            <a:r>
              <a:rPr lang="ar-SA" b="1" dirty="0" smtClean="0">
                <a:cs typeface="B Nazanin" panose="00000400000000000000" pitchFamily="2" charset="-78"/>
              </a:rPr>
              <a:t>كه مخصوص گوشتخواران اهلي و وحشي</a:t>
            </a:r>
            <a:r>
              <a:rPr lang="fa-IR" b="1" dirty="0" smtClean="0">
                <a:cs typeface="B Nazanin" panose="00000400000000000000" pitchFamily="2" charset="-78"/>
              </a:rPr>
              <a:t>،</a:t>
            </a:r>
            <a:r>
              <a:rPr lang="ar-SA" b="1" dirty="0" smtClean="0">
                <a:cs typeface="B Nazanin" panose="00000400000000000000" pitchFamily="2" charset="-78"/>
              </a:rPr>
              <a:t> می­باشد؛</a:t>
            </a:r>
            <a:endParaRPr lang="en-US" dirty="0">
              <a:cs typeface="B Nazanin" panose="00000400000000000000" pitchFamily="2" charset="-78"/>
            </a:endParaRPr>
          </a:p>
          <a:p>
            <a:pPr algn="just" rtl="1"/>
            <a:r>
              <a:rPr lang="ar-SA" b="1" dirty="0" smtClean="0">
                <a:cs typeface="B Nazanin" panose="00000400000000000000" pitchFamily="2" charset="-78"/>
              </a:rPr>
              <a:t>انسان </a:t>
            </a:r>
            <a:r>
              <a:rPr lang="ar-SA" b="1" dirty="0">
                <a:cs typeface="B Nazanin" panose="00000400000000000000" pitchFamily="2" charset="-78"/>
              </a:rPr>
              <a:t>و ساير حيوانات خونگرم پستاندار به طور تصادفي و غالباً از طريق گزش به آن مبتلا مي </a:t>
            </a:r>
            <a:r>
              <a:rPr lang="ar-SA" b="1" dirty="0" smtClean="0">
                <a:cs typeface="B Nazanin" panose="00000400000000000000" pitchFamily="2" charset="-78"/>
              </a:rPr>
              <a:t>شوند</a:t>
            </a:r>
            <a:r>
              <a:rPr lang="fa-IR" b="1" dirty="0" smtClean="0">
                <a:cs typeface="B Nazanin" panose="00000400000000000000" pitchFamily="2" charset="-78"/>
              </a:rPr>
              <a:t>.</a:t>
            </a:r>
            <a:endParaRPr lang="en-US" dirty="0">
              <a:cs typeface="B Nazanin" panose="00000400000000000000" pitchFamily="2" charset="-78"/>
            </a:endParaRPr>
          </a:p>
        </p:txBody>
      </p:sp>
      <p:pic>
        <p:nvPicPr>
          <p:cNvPr id="307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97793" y="3479951"/>
            <a:ext cx="4265371" cy="3409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18</a:t>
            </a:fld>
            <a:endParaRPr lang="en-US"/>
          </a:p>
        </p:txBody>
      </p:sp>
    </p:spTree>
    <p:extLst>
      <p:ext uri="{BB962C8B-B14F-4D97-AF65-F5344CB8AC3E}">
        <p14:creationId xmlns:p14="http://schemas.microsoft.com/office/powerpoint/2010/main" xmlns="" val="238205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2" name="Rectangle 4"/>
          <p:cNvSpPr>
            <a:spLocks noGrp="1" noChangeArrowheads="1"/>
          </p:cNvSpPr>
          <p:nvPr>
            <p:ph type="ctrTitle"/>
          </p:nvPr>
        </p:nvSpPr>
        <p:spPr>
          <a:xfrm>
            <a:off x="2209800" y="188914"/>
            <a:ext cx="7772400" cy="503237"/>
          </a:xfrm>
        </p:spPr>
        <p:txBody>
          <a:bodyPr/>
          <a:lstStyle/>
          <a:p>
            <a:pPr rtl="1" eaLnBrk="1" hangingPunct="1"/>
            <a:r>
              <a:rPr lang="fa-IR" sz="2400" b="1">
                <a:solidFill>
                  <a:srgbClr val="FF0000"/>
                </a:solidFill>
                <a:cs typeface="B Titr" panose="00000700000000000000" pitchFamily="2" charset="-78"/>
              </a:rPr>
              <a:t>عامل بیماری </a:t>
            </a:r>
            <a:endParaRPr lang="en-US" sz="2400" b="1">
              <a:solidFill>
                <a:srgbClr val="FF0000"/>
              </a:solidFill>
              <a:cs typeface="B Titr" panose="00000700000000000000" pitchFamily="2" charset="-78"/>
            </a:endParaRPr>
          </a:p>
        </p:txBody>
      </p:sp>
      <p:sp>
        <p:nvSpPr>
          <p:cNvPr id="339973" name="Rectangle 5"/>
          <p:cNvSpPr>
            <a:spLocks noGrp="1" noChangeArrowheads="1"/>
          </p:cNvSpPr>
          <p:nvPr>
            <p:ph type="subTitle" idx="1"/>
          </p:nvPr>
        </p:nvSpPr>
        <p:spPr>
          <a:xfrm>
            <a:off x="1992314" y="908051"/>
            <a:ext cx="7799387" cy="2087563"/>
          </a:xfrm>
        </p:spPr>
        <p:txBody>
          <a:bodyPr/>
          <a:lstStyle/>
          <a:p>
            <a:pPr marL="609600" indent="-609600" algn="r" rtl="1">
              <a:lnSpc>
                <a:spcPct val="180000"/>
              </a:lnSpc>
              <a:buBlip>
                <a:blip r:embed="rId2"/>
              </a:buBlip>
            </a:pPr>
            <a:r>
              <a:rPr lang="fa-IR" sz="2000" dirty="0">
                <a:cs typeface="B Titr" panose="00000700000000000000" pitchFamily="2" charset="-78"/>
              </a:rPr>
              <a:t>عامل هاری،  ویروسی از گروه </a:t>
            </a:r>
            <a:r>
              <a:rPr lang="en-US" sz="2000" dirty="0">
                <a:cs typeface="B Titr" panose="00000700000000000000" pitchFamily="2" charset="-78"/>
              </a:rPr>
              <a:t>RNA </a:t>
            </a:r>
            <a:r>
              <a:rPr lang="fa-IR" sz="2000" dirty="0">
                <a:cs typeface="B Titr" panose="00000700000000000000" pitchFamily="2" charset="-78"/>
              </a:rPr>
              <a:t>  و نروتروپ متعلق  به  </a:t>
            </a:r>
            <a:r>
              <a:rPr lang="fa-IR" sz="2000" dirty="0">
                <a:solidFill>
                  <a:srgbClr val="FF0000"/>
                </a:solidFill>
                <a:cs typeface="B Titr" panose="00000700000000000000" pitchFamily="2" charset="-78"/>
              </a:rPr>
              <a:t>رابدوویروس ها</a:t>
            </a:r>
            <a:r>
              <a:rPr lang="fa-IR" sz="2000" dirty="0">
                <a:cs typeface="B Titr" panose="00000700000000000000" pitchFamily="2" charset="-78"/>
              </a:rPr>
              <a:t> و </a:t>
            </a:r>
          </a:p>
          <a:p>
            <a:pPr marL="609600" indent="-609600" algn="r" rtl="1">
              <a:lnSpc>
                <a:spcPct val="180000"/>
              </a:lnSpc>
            </a:pPr>
            <a:r>
              <a:rPr lang="fa-IR" sz="2000" dirty="0">
                <a:cs typeface="B Titr" panose="00000700000000000000" pitchFamily="2" charset="-78"/>
              </a:rPr>
              <a:t>         جنس</a:t>
            </a:r>
            <a:r>
              <a:rPr lang="en-US" sz="2000" dirty="0">
                <a:cs typeface="B Titr" panose="00000700000000000000" pitchFamily="2" charset="-78"/>
              </a:rPr>
              <a:t> </a:t>
            </a:r>
            <a:r>
              <a:rPr lang="fa-IR" sz="2000" dirty="0">
                <a:cs typeface="B Titr" panose="00000700000000000000" pitchFamily="2" charset="-78"/>
              </a:rPr>
              <a:t>لیساویروس ها </a:t>
            </a:r>
            <a:r>
              <a:rPr lang="fa-IR" sz="2000" dirty="0" smtClean="0">
                <a:cs typeface="B Titr" panose="00000700000000000000" pitchFamily="2" charset="-78"/>
              </a:rPr>
              <a:t>ست </a:t>
            </a:r>
            <a:r>
              <a:rPr lang="fa-IR" sz="2000" dirty="0">
                <a:cs typeface="B Titr" panose="00000700000000000000" pitchFamily="2" charset="-78"/>
              </a:rPr>
              <a:t>. رابدوویروس ها شبیه فشنگ بوده ، در یک انتها مسطح و در انتهای دیگر محدب و از </a:t>
            </a:r>
            <a:r>
              <a:rPr lang="fa-IR" sz="2000" dirty="0" smtClean="0">
                <a:cs typeface="B Titr" panose="00000700000000000000" pitchFamily="2" charset="-78"/>
              </a:rPr>
              <a:t>قسمتهای </a:t>
            </a:r>
            <a:r>
              <a:rPr lang="fa-IR" sz="2000" dirty="0">
                <a:cs typeface="B Titr" panose="00000700000000000000" pitchFamily="2" charset="-78"/>
              </a:rPr>
              <a:t>زیر تشکیل شده است:</a:t>
            </a:r>
          </a:p>
        </p:txBody>
      </p:sp>
      <p:grpSp>
        <p:nvGrpSpPr>
          <p:cNvPr id="8196" name="Group 15"/>
          <p:cNvGrpSpPr>
            <a:grpSpLocks/>
          </p:cNvGrpSpPr>
          <p:nvPr/>
        </p:nvGrpSpPr>
        <p:grpSpPr bwMode="auto">
          <a:xfrm>
            <a:off x="346869" y="2745991"/>
            <a:ext cx="5545138" cy="2376488"/>
            <a:chOff x="1202" y="1661"/>
            <a:chExt cx="3493" cy="1497"/>
          </a:xfrm>
        </p:grpSpPr>
        <p:sp>
          <p:nvSpPr>
            <p:cNvPr id="8197" name="Rectangle 6" descr="virus"/>
            <p:cNvSpPr>
              <a:spLocks noChangeArrowheads="1"/>
            </p:cNvSpPr>
            <p:nvPr/>
          </p:nvSpPr>
          <p:spPr bwMode="auto">
            <a:xfrm>
              <a:off x="1202" y="2070"/>
              <a:ext cx="3024" cy="1088"/>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80000"/>
                </a:lnSpc>
                <a:spcBef>
                  <a:spcPct val="20000"/>
                </a:spcBef>
              </a:pPr>
              <a:endParaRPr lang="fa-IR" sz="2000">
                <a:cs typeface="B Titr" panose="00000700000000000000" pitchFamily="2" charset="-78"/>
              </a:endParaRPr>
            </a:p>
          </p:txBody>
        </p:sp>
        <p:sp>
          <p:nvSpPr>
            <p:cNvPr id="8198" name="Text Box 7"/>
            <p:cNvSpPr txBox="1">
              <a:spLocks noChangeArrowheads="1"/>
            </p:cNvSpPr>
            <p:nvPr/>
          </p:nvSpPr>
          <p:spPr bwMode="auto">
            <a:xfrm>
              <a:off x="3742" y="1832"/>
              <a:ext cx="68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Bef>
                  <a:spcPct val="50000"/>
                </a:spcBef>
              </a:pPr>
              <a:r>
                <a:rPr lang="fa-IR" sz="1400">
                  <a:cs typeface="B Titr" panose="00000700000000000000" pitchFamily="2" charset="-78"/>
                </a:rPr>
                <a:t>گلیکوپروتئین</a:t>
              </a:r>
              <a:endParaRPr lang="en-US" sz="1400">
                <a:cs typeface="B Titr" panose="00000700000000000000" pitchFamily="2" charset="-78"/>
              </a:endParaRPr>
            </a:p>
          </p:txBody>
        </p:sp>
        <p:sp>
          <p:nvSpPr>
            <p:cNvPr id="8199" name="Text Box 8"/>
            <p:cNvSpPr txBox="1">
              <a:spLocks noChangeArrowheads="1"/>
            </p:cNvSpPr>
            <p:nvPr/>
          </p:nvSpPr>
          <p:spPr bwMode="auto">
            <a:xfrm>
              <a:off x="3742" y="2886"/>
              <a:ext cx="95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Bef>
                  <a:spcPct val="50000"/>
                </a:spcBef>
              </a:pPr>
              <a:r>
                <a:rPr lang="fa-IR" sz="1400">
                  <a:cs typeface="B Titr" panose="00000700000000000000" pitchFamily="2" charset="-78"/>
                </a:rPr>
                <a:t>ریبونوکلئوپروتئین</a:t>
              </a:r>
              <a:endParaRPr lang="en-US" sz="1400">
                <a:cs typeface="B Titr" panose="00000700000000000000" pitchFamily="2" charset="-78"/>
              </a:endParaRPr>
            </a:p>
          </p:txBody>
        </p:sp>
        <p:sp>
          <p:nvSpPr>
            <p:cNvPr id="8200" name="Text Box 9"/>
            <p:cNvSpPr txBox="1">
              <a:spLocks noChangeArrowheads="1"/>
            </p:cNvSpPr>
            <p:nvPr/>
          </p:nvSpPr>
          <p:spPr bwMode="auto">
            <a:xfrm>
              <a:off x="2290" y="1661"/>
              <a:ext cx="681" cy="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20000"/>
                </a:lnSpc>
                <a:spcBef>
                  <a:spcPct val="50000"/>
                </a:spcBef>
              </a:pPr>
              <a:r>
                <a:rPr lang="fa-IR" sz="1400">
                  <a:cs typeface="B Titr" panose="00000700000000000000" pitchFamily="2" charset="-78"/>
                </a:rPr>
                <a:t>ماتریکس </a:t>
              </a:r>
              <a:r>
                <a:rPr lang="fa-IR" sz="1200">
                  <a:cs typeface="B Titr" panose="00000700000000000000" pitchFamily="2" charset="-78"/>
                </a:rPr>
                <a:t>(ماده زمینه ای)</a:t>
              </a:r>
              <a:endParaRPr lang="en-US" sz="1200">
                <a:cs typeface="B Titr" panose="00000700000000000000" pitchFamily="2" charset="-78"/>
              </a:endParaRPr>
            </a:p>
          </p:txBody>
        </p:sp>
        <p:sp>
          <p:nvSpPr>
            <p:cNvPr id="8201" name="Text Box 12"/>
            <p:cNvSpPr txBox="1">
              <a:spLocks noChangeArrowheads="1"/>
            </p:cNvSpPr>
            <p:nvPr/>
          </p:nvSpPr>
          <p:spPr bwMode="auto">
            <a:xfrm>
              <a:off x="1474" y="1797"/>
              <a:ext cx="68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Bef>
                  <a:spcPct val="50000"/>
                </a:spcBef>
              </a:pPr>
              <a:r>
                <a:rPr lang="fa-IR" sz="1400">
                  <a:cs typeface="B Titr" panose="00000700000000000000" pitchFamily="2" charset="-78"/>
                </a:rPr>
                <a:t>غشای خارجی</a:t>
              </a:r>
              <a:endParaRPr lang="en-US" sz="1400">
                <a:cs typeface="B Titr" panose="00000700000000000000" pitchFamily="2" charset="-78"/>
              </a:endParaRPr>
            </a:p>
          </p:txBody>
        </p:sp>
      </p:grpSp>
    </p:spTree>
    <p:extLst>
      <p:ext uri="{BB962C8B-B14F-4D97-AF65-F5344CB8AC3E}">
        <p14:creationId xmlns:p14="http://schemas.microsoft.com/office/powerpoint/2010/main" xmlns="" val="3043651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9972"/>
                                        </p:tgtEl>
                                        <p:attrNameLst>
                                          <p:attrName>style.visibility</p:attrName>
                                        </p:attrNameLst>
                                      </p:cBhvr>
                                      <p:to>
                                        <p:strVal val="visible"/>
                                      </p:to>
                                    </p:set>
                                    <p:anim calcmode="lin" valueType="num">
                                      <p:cBhvr>
                                        <p:cTn id="7" dur="500" fill="hold"/>
                                        <p:tgtEl>
                                          <p:spTgt spid="339972"/>
                                        </p:tgtEl>
                                        <p:attrNameLst>
                                          <p:attrName>ppt_w</p:attrName>
                                        </p:attrNameLst>
                                      </p:cBhvr>
                                      <p:tavLst>
                                        <p:tav tm="0">
                                          <p:val>
                                            <p:fltVal val="0"/>
                                          </p:val>
                                        </p:tav>
                                        <p:tav tm="100000">
                                          <p:val>
                                            <p:strVal val="#ppt_w"/>
                                          </p:val>
                                        </p:tav>
                                      </p:tavLst>
                                    </p:anim>
                                    <p:anim calcmode="lin" valueType="num">
                                      <p:cBhvr>
                                        <p:cTn id="8" dur="500" fill="hold"/>
                                        <p:tgtEl>
                                          <p:spTgt spid="33997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39973">
                                            <p:txEl>
                                              <p:pRg st="0" end="0"/>
                                            </p:txEl>
                                          </p:spTgt>
                                        </p:tgtEl>
                                        <p:attrNameLst>
                                          <p:attrName>style.visibility</p:attrName>
                                        </p:attrNameLst>
                                      </p:cBhvr>
                                      <p:to>
                                        <p:strVal val="visible"/>
                                      </p:to>
                                    </p:set>
                                    <p:anim calcmode="lin" valueType="num">
                                      <p:cBhvr>
                                        <p:cTn id="11" dur="500" fill="hold"/>
                                        <p:tgtEl>
                                          <p:spTgt spid="33997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997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39973">
                                            <p:txEl>
                                              <p:pRg st="1" end="1"/>
                                            </p:txEl>
                                          </p:spTgt>
                                        </p:tgtEl>
                                        <p:attrNameLst>
                                          <p:attrName>style.visibility</p:attrName>
                                        </p:attrNameLst>
                                      </p:cBhvr>
                                      <p:to>
                                        <p:strVal val="visible"/>
                                      </p:to>
                                    </p:set>
                                    <p:anim calcmode="lin" valueType="num">
                                      <p:cBhvr>
                                        <p:cTn id="15" dur="500" fill="hold"/>
                                        <p:tgtEl>
                                          <p:spTgt spid="33997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3997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2" grpId="0"/>
      <p:bldP spid="33997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1" y="2530764"/>
            <a:ext cx="6094413" cy="1200416"/>
          </a:xfrm>
        </p:spPr>
        <p:txBody>
          <a:bodyPr/>
          <a:lstStyle/>
          <a:p>
            <a:r>
              <a:rPr lang="en-US" altLang="en-US" sz="3600" dirty="0">
                <a:solidFill>
                  <a:srgbClr val="0000FF"/>
                </a:solidFill>
                <a:latin typeface="Calibri" panose="020F0502020204030204" pitchFamily="34" charset="0"/>
                <a:hlinkClick r:id="rId2"/>
              </a:rPr>
              <a:t>www.rabiesblueprint.com</a:t>
            </a:r>
            <a:r>
              <a:rPr lang="en-US" altLang="en-US" sz="3600" dirty="0">
                <a:solidFill>
                  <a:srgbClr val="0000FF"/>
                </a:solidFill>
                <a:latin typeface="Calibri" panose="020F0502020204030204" pitchFamily="34" charset="0"/>
              </a:rPr>
              <a:t/>
            </a:r>
            <a:br>
              <a:rPr lang="en-US" altLang="en-US" sz="3600" dirty="0">
                <a:solidFill>
                  <a:srgbClr val="0000FF"/>
                </a:solidFill>
                <a:latin typeface="Calibri" panose="020F0502020204030204" pitchFamily="34" charset="0"/>
              </a:rPr>
            </a:br>
            <a:endParaRPr lang="en-US" dirty="0"/>
          </a:p>
        </p:txBody>
      </p:sp>
      <p:sp>
        <p:nvSpPr>
          <p:cNvPr id="2" name="Slide Number Placeholder 1"/>
          <p:cNvSpPr>
            <a:spLocks noGrp="1"/>
          </p:cNvSpPr>
          <p:nvPr>
            <p:ph type="sldNum" sz="quarter" idx="12"/>
          </p:nvPr>
        </p:nvSpPr>
        <p:spPr/>
        <p:txBody>
          <a:bodyPr/>
          <a:lstStyle/>
          <a:p>
            <a:fld id="{8FDBFFB2-86D9-4B8F-A59A-553A60B94BBE}" type="slidenum">
              <a:rPr lang="en-US" smtClean="0"/>
              <a:pPr/>
              <a:t>2</a:t>
            </a:fld>
            <a:endParaRPr lang="en-US"/>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l="31332" t="22398" r="32669" b="2133"/>
          <a:stretch>
            <a:fillRect/>
          </a:stretch>
        </p:blipFill>
        <p:spPr bwMode="auto">
          <a:xfrm>
            <a:off x="203199" y="-228601"/>
            <a:ext cx="4868718" cy="6858000"/>
          </a:xfrm>
          <a:prstGeom prst="rect">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8137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892" y="144027"/>
            <a:ext cx="9372600" cy="1200416"/>
          </a:xfrm>
        </p:spPr>
        <p:txBody>
          <a:bodyPr>
            <a:normAutofit/>
          </a:bodyPr>
          <a:lstStyle/>
          <a:p>
            <a:pPr algn="ctr" rtl="1"/>
            <a:r>
              <a:rPr lang="fa-IR" dirty="0">
                <a:solidFill>
                  <a:srgbClr val="002060"/>
                </a:solidFill>
                <a:cs typeface="B Titr" panose="00000700000000000000" pitchFamily="2" charset="-78"/>
              </a:rPr>
              <a:t>تاریخچه بیماری هاری</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xfrm>
            <a:off x="1725892" y="1590152"/>
            <a:ext cx="9372600" cy="4114800"/>
          </a:xfrm>
        </p:spPr>
        <p:txBody>
          <a:bodyPr>
            <a:normAutofit fontScale="92500" lnSpcReduction="20000"/>
          </a:bodyPr>
          <a:lstStyle/>
          <a:p>
            <a:pPr algn="just" rtl="1">
              <a:lnSpc>
                <a:spcPct val="190000"/>
              </a:lnSpc>
            </a:pPr>
            <a:r>
              <a:rPr lang="fa-IR" b="1" dirty="0">
                <a:cs typeface="B Nazanin" panose="00000400000000000000" pitchFamily="2" charset="-78"/>
              </a:rPr>
              <a:t>بیماری هاری از 3هزار سال قبل ازمیلاد مسیح مورد شناخت انسان بوده </a:t>
            </a:r>
            <a:r>
              <a:rPr lang="fa-IR" b="1" dirty="0" smtClean="0">
                <a:cs typeface="B Nazanin" panose="00000400000000000000" pitchFamily="2" charset="-78"/>
              </a:rPr>
              <a:t>است؛ </a:t>
            </a:r>
            <a:r>
              <a:rPr lang="fa-IR" b="1" dirty="0">
                <a:cs typeface="B Nazanin" panose="00000400000000000000" pitchFamily="2" charset="-78"/>
              </a:rPr>
              <a:t>همچنین ذیمقراطیس  </a:t>
            </a:r>
            <a:r>
              <a:rPr lang="fa-IR" sz="1400" b="1" dirty="0">
                <a:cs typeface="B Nazanin" panose="00000400000000000000" pitchFamily="2" charset="-78"/>
              </a:rPr>
              <a:t>(</a:t>
            </a:r>
            <a:r>
              <a:rPr lang="en-US" sz="1400" b="1" dirty="0">
                <a:cs typeface="B Nazanin" panose="00000400000000000000" pitchFamily="2" charset="-78"/>
              </a:rPr>
              <a:t>Democritus</a:t>
            </a:r>
            <a:r>
              <a:rPr lang="fa-IR" sz="1400" b="1" dirty="0">
                <a:cs typeface="B Nazanin" panose="00000400000000000000" pitchFamily="2" charset="-78"/>
              </a:rPr>
              <a:t>)</a:t>
            </a:r>
            <a:r>
              <a:rPr lang="fa-IR" b="1" dirty="0">
                <a:cs typeface="B Nazanin" panose="00000400000000000000" pitchFamily="2" charset="-78"/>
              </a:rPr>
              <a:t> ، طبیب و فیلسوف یونانی ، در 500 سال قبل از میلاد مسیح بیماری هاری را در سگ شرح داده است. </a:t>
            </a:r>
            <a:r>
              <a:rPr lang="ar-SA" b="1" dirty="0">
                <a:cs typeface="B Nazanin" panose="00000400000000000000" pitchFamily="2" charset="-78"/>
              </a:rPr>
              <a:t>بوعلی سینا دانشمند نامدار ایرانی بیماری را با عنوان ترس از آب معرفی کرده است</a:t>
            </a:r>
            <a:r>
              <a:rPr lang="en-US" b="1" dirty="0">
                <a:cs typeface="B Nazanin" panose="00000400000000000000" pitchFamily="2" charset="-78"/>
              </a:rPr>
              <a:t> </a:t>
            </a:r>
            <a:r>
              <a:rPr lang="en-US" b="1" dirty="0" smtClean="0">
                <a:cs typeface="B Nazanin" panose="00000400000000000000" pitchFamily="2" charset="-78"/>
              </a:rPr>
              <a:t>.</a:t>
            </a:r>
            <a:endParaRPr lang="fa-IR" b="1" dirty="0">
              <a:cs typeface="B Nazanin" panose="00000400000000000000" pitchFamily="2" charset="-78"/>
            </a:endParaRPr>
          </a:p>
          <a:p>
            <a:pPr algn="just" rtl="1">
              <a:lnSpc>
                <a:spcPct val="190000"/>
              </a:lnSpc>
            </a:pPr>
            <a:r>
              <a:rPr lang="fa-IR" b="1" dirty="0">
                <a:cs typeface="B Nazanin" panose="00000400000000000000" pitchFamily="2" charset="-78"/>
              </a:rPr>
              <a:t>مطالعات سیستماتیک در زمینه هاری و ایجاد بیماری تجربی را می توان  با نام </a:t>
            </a:r>
            <a:r>
              <a:rPr lang="en-US" b="1" dirty="0" err="1">
                <a:cs typeface="B Nazanin" panose="00000400000000000000" pitchFamily="2" charset="-78"/>
              </a:rPr>
              <a:t>Zinke</a:t>
            </a:r>
            <a:r>
              <a:rPr lang="fa-IR" b="1" dirty="0">
                <a:cs typeface="B Nazanin" panose="00000400000000000000" pitchFamily="2" charset="-78"/>
              </a:rPr>
              <a:t> در سال 1804 و </a:t>
            </a:r>
            <a:r>
              <a:rPr lang="en-US" b="1" dirty="0" err="1">
                <a:cs typeface="B Nazanin" panose="00000400000000000000" pitchFamily="2" charset="-78"/>
              </a:rPr>
              <a:t>Refferschied</a:t>
            </a:r>
            <a:r>
              <a:rPr lang="fa-IR" b="1" dirty="0">
                <a:cs typeface="B Nazanin" panose="00000400000000000000" pitchFamily="2" charset="-78"/>
              </a:rPr>
              <a:t> در سال 1813 آغاز </a:t>
            </a:r>
            <a:r>
              <a:rPr lang="fa-IR" b="1" dirty="0" smtClean="0">
                <a:cs typeface="B Nazanin" panose="00000400000000000000" pitchFamily="2" charset="-78"/>
              </a:rPr>
              <a:t>نمود. </a:t>
            </a:r>
            <a:r>
              <a:rPr lang="fa-IR" b="1" dirty="0">
                <a:cs typeface="B Nazanin" panose="00000400000000000000" pitchFamily="2" charset="-78"/>
              </a:rPr>
              <a:t>این دو محقق با تزریق بزاق آلوده سگ توانسته اند بیماری را به سگ های سالم منتقل نمایند. </a:t>
            </a:r>
          </a:p>
          <a:p>
            <a:pPr algn="just" rtl="1">
              <a:lnSpc>
                <a:spcPct val="190000"/>
              </a:lnSpc>
            </a:pPr>
            <a:r>
              <a:rPr lang="fa-IR" b="1" dirty="0">
                <a:cs typeface="B Nazanin" panose="00000400000000000000" pitchFamily="2" charset="-78"/>
              </a:rPr>
              <a:t>در سال 1812 لوئی پاستور نشان داد که مرکز عفونت در اعصاب مرکزی است .</a:t>
            </a:r>
            <a:endParaRPr lang="en-US" b="1" dirty="0">
              <a:cs typeface="B Nazanin" panose="00000400000000000000" pitchFamily="2" charset="-78"/>
            </a:endParaRPr>
          </a:p>
          <a:p>
            <a:endParaRPr lang="en-US"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pPr/>
              <a:t>20</a:t>
            </a:fld>
            <a:endParaRPr lang="en-US"/>
          </a:p>
        </p:txBody>
      </p:sp>
    </p:spTree>
    <p:extLst>
      <p:ext uri="{BB962C8B-B14F-4D97-AF65-F5344CB8AC3E}">
        <p14:creationId xmlns:p14="http://schemas.microsoft.com/office/powerpoint/2010/main" xmlns="" val="180933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002060"/>
                </a:solidFill>
                <a:cs typeface="B Titr" panose="00000700000000000000" pitchFamily="2" charset="-78"/>
              </a:rPr>
              <a:t>اهمیت بیماری</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algn="just" rtl="1"/>
            <a:r>
              <a:rPr lang="ar-SA" b="1" dirty="0" smtClean="0">
                <a:cs typeface="B Nazanin" panose="00000400000000000000" pitchFamily="2" charset="-78"/>
              </a:rPr>
              <a:t>ميزان </a:t>
            </a:r>
            <a:r>
              <a:rPr lang="ar-SA" b="1" dirty="0">
                <a:cs typeface="B Nazanin" panose="00000400000000000000" pitchFamily="2" charset="-78"/>
              </a:rPr>
              <a:t>كشندگي بالا </a:t>
            </a:r>
            <a:r>
              <a:rPr lang="ar-SA" b="1" dirty="0" smtClean="0">
                <a:cs typeface="B Nazanin" panose="00000400000000000000" pitchFamily="2" charset="-78"/>
              </a:rPr>
              <a:t>(صددرصد)</a:t>
            </a:r>
            <a:r>
              <a:rPr lang="fa-IR" b="1" dirty="0" smtClean="0">
                <a:cs typeface="B Nazanin" panose="00000400000000000000" pitchFamily="2" charset="-78"/>
              </a:rPr>
              <a:t>: </a:t>
            </a:r>
            <a:r>
              <a:rPr lang="ar-SA" b="1" dirty="0" smtClean="0">
                <a:cs typeface="B Nazanin" panose="00000400000000000000" pitchFamily="2" charset="-78"/>
              </a:rPr>
              <a:t>پس </a:t>
            </a:r>
            <a:r>
              <a:rPr lang="ar-SA" b="1" dirty="0">
                <a:cs typeface="B Nazanin" panose="00000400000000000000" pitchFamily="2" charset="-78"/>
              </a:rPr>
              <a:t>از ظهور علايم بيماري چه در انسان و چه در حيوان درمان پذير نبوده و بيمار محكوم به مرگ مي </a:t>
            </a:r>
            <a:r>
              <a:rPr lang="ar-SA" b="1" dirty="0" smtClean="0">
                <a:cs typeface="B Nazanin" panose="00000400000000000000" pitchFamily="2" charset="-78"/>
              </a:rPr>
              <a:t>باشد</a:t>
            </a:r>
            <a:r>
              <a:rPr lang="fa-IR" b="1" dirty="0" smtClean="0">
                <a:cs typeface="B Nazanin" panose="00000400000000000000" pitchFamily="2" charset="-78"/>
              </a:rPr>
              <a:t>.</a:t>
            </a:r>
            <a:r>
              <a:rPr lang="en-US" b="1" dirty="0" smtClean="0">
                <a:cs typeface="B Nazanin" panose="00000400000000000000" pitchFamily="2" charset="-78"/>
              </a:rPr>
              <a:t> </a:t>
            </a:r>
            <a:endParaRPr lang="en-US" dirty="0">
              <a:cs typeface="B Nazanin" panose="00000400000000000000" pitchFamily="2" charset="-78"/>
            </a:endParaRPr>
          </a:p>
          <a:p>
            <a:pPr algn="just" rtl="1"/>
            <a:r>
              <a:rPr lang="ar-SA" b="1" dirty="0" smtClean="0">
                <a:cs typeface="B Nazanin" panose="00000400000000000000" pitchFamily="2" charset="-78"/>
              </a:rPr>
              <a:t>افزايش </a:t>
            </a:r>
            <a:r>
              <a:rPr lang="ar-SA" b="1" dirty="0">
                <a:cs typeface="B Nazanin" panose="00000400000000000000" pitchFamily="2" charset="-78"/>
              </a:rPr>
              <a:t>روند موارد حيوان گزيدگي انساني </a:t>
            </a:r>
            <a:r>
              <a:rPr lang="ar-SA" b="1" dirty="0">
                <a:solidFill>
                  <a:srgbClr val="FF0000"/>
                </a:solidFill>
                <a:cs typeface="B Nazanin" panose="00000400000000000000" pitchFamily="2" charset="-78"/>
              </a:rPr>
              <a:t>به ویژه در ایران </a:t>
            </a:r>
            <a:r>
              <a:rPr lang="ar-SA" b="1" dirty="0">
                <a:cs typeface="B Nazanin" panose="00000400000000000000" pitchFamily="2" charset="-78"/>
              </a:rPr>
              <a:t>كه به ناچار سالانه </a:t>
            </a:r>
            <a:r>
              <a:rPr lang="ar-SA" b="1" dirty="0">
                <a:solidFill>
                  <a:srgbClr val="FF0000"/>
                </a:solidFill>
                <a:cs typeface="B Nazanin" panose="00000400000000000000" pitchFamily="2" charset="-78"/>
              </a:rPr>
              <a:t>مبالغ زيادي </a:t>
            </a:r>
            <a:r>
              <a:rPr lang="ar-SA" b="1" dirty="0">
                <a:cs typeface="B Nazanin" panose="00000400000000000000" pitchFamily="2" charset="-78"/>
              </a:rPr>
              <a:t>صرف خريد سرم و واكسن ضد هاري جهت درمان و پيشگيري مي گردد</a:t>
            </a:r>
            <a:r>
              <a:rPr lang="en-US" b="1" dirty="0">
                <a:cs typeface="B Nazanin" panose="00000400000000000000" pitchFamily="2" charset="-78"/>
              </a:rPr>
              <a:t>.</a:t>
            </a:r>
            <a:endParaRPr lang="en-US" dirty="0">
              <a:cs typeface="B Nazanin" panose="00000400000000000000" pitchFamily="2" charset="-78"/>
            </a:endParaRPr>
          </a:p>
          <a:p>
            <a:pPr algn="just" rtl="1"/>
            <a:r>
              <a:rPr lang="en-US" b="1" dirty="0">
                <a:cs typeface="B Nazanin" panose="00000400000000000000" pitchFamily="2" charset="-78"/>
              </a:rPr>
              <a:t> </a:t>
            </a:r>
            <a:r>
              <a:rPr lang="ar-SA" b="1" dirty="0" smtClean="0">
                <a:cs typeface="B Nazanin" panose="00000400000000000000" pitchFamily="2" charset="-78"/>
              </a:rPr>
              <a:t>تلفات </a:t>
            </a:r>
            <a:r>
              <a:rPr lang="ar-SA" b="1" dirty="0">
                <a:cs typeface="B Nazanin" panose="00000400000000000000" pitchFamily="2" charset="-78"/>
              </a:rPr>
              <a:t>و خسارات اقتصادي زياد</a:t>
            </a:r>
            <a:endParaRPr lang="en-US" dirty="0">
              <a:cs typeface="B Nazanin" panose="00000400000000000000" pitchFamily="2" charset="-78"/>
            </a:endParaRPr>
          </a:p>
          <a:p>
            <a:pPr algn="just" rtl="1"/>
            <a:r>
              <a:rPr lang="en-US" b="1" dirty="0">
                <a:cs typeface="B Nazanin" panose="00000400000000000000" pitchFamily="2" charset="-78"/>
              </a:rPr>
              <a:t> </a:t>
            </a:r>
            <a:r>
              <a:rPr lang="ar-SA" b="1" dirty="0" smtClean="0">
                <a:cs typeface="B Nazanin" panose="00000400000000000000" pitchFamily="2" charset="-78"/>
              </a:rPr>
              <a:t>و </a:t>
            </a:r>
            <a:r>
              <a:rPr lang="fa-IR" b="1" dirty="0" smtClean="0">
                <a:cs typeface="B Nazanin" panose="00000400000000000000" pitchFamily="2" charset="-78"/>
              </a:rPr>
              <a:t>...</a:t>
            </a:r>
            <a:endParaRPr lang="en-US" dirty="0">
              <a:cs typeface="B Nazanin" panose="00000400000000000000" pitchFamily="2" charset="-78"/>
            </a:endParaRPr>
          </a:p>
        </p:txBody>
      </p:sp>
      <p:pic>
        <p:nvPicPr>
          <p:cNvPr id="4098"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1758" y="3985969"/>
            <a:ext cx="2921298" cy="2872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fld id="{8FDBFFB2-86D9-4B8F-A59A-553A60B94BBE}" type="slidenum">
              <a:rPr lang="en-US" smtClean="0"/>
              <a:pPr/>
              <a:t>21</a:t>
            </a:fld>
            <a:endParaRPr lang="en-US"/>
          </a:p>
        </p:txBody>
      </p:sp>
    </p:spTree>
    <p:extLst>
      <p:ext uri="{BB962C8B-B14F-4D97-AF65-F5344CB8AC3E}">
        <p14:creationId xmlns:p14="http://schemas.microsoft.com/office/powerpoint/2010/main" xmlns="" val="2674743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به طور کلی کشورهای مختلف از نظر آلودگی به سه دسته تقسیم می شوند </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algn="just" rtl="1"/>
            <a:r>
              <a:rPr lang="ar-SA" b="1" dirty="0" smtClean="0">
                <a:cs typeface="B Nazanin" panose="00000400000000000000" pitchFamily="2" charset="-78"/>
              </a:rPr>
              <a:t>کشورهایی </a:t>
            </a:r>
            <a:r>
              <a:rPr lang="ar-SA" b="1" dirty="0">
                <a:cs typeface="B Nazanin" panose="00000400000000000000" pitchFamily="2" charset="-78"/>
              </a:rPr>
              <a:t>که هاری شهری و وحشی در آنها به صورت بومی (اندمیک) وجود دارد.  به ترتیب همه کشورهای </a:t>
            </a:r>
            <a:r>
              <a:rPr lang="ar-SA" b="1" dirty="0" smtClean="0">
                <a:cs typeface="B Nazanin" panose="00000400000000000000" pitchFamily="2" charset="-78"/>
              </a:rPr>
              <a:t>آسیایی، </a:t>
            </a:r>
            <a:r>
              <a:rPr lang="ar-SA" b="1" dirty="0">
                <a:cs typeface="B Nazanin" panose="00000400000000000000" pitchFamily="2" charset="-78"/>
              </a:rPr>
              <a:t>آفریقایی و کشورهای آمریکای لاتین جزء این دسته هستند .</a:t>
            </a:r>
            <a:endParaRPr lang="en-US" dirty="0">
              <a:cs typeface="B Nazanin" panose="00000400000000000000" pitchFamily="2" charset="-78"/>
            </a:endParaRPr>
          </a:p>
          <a:p>
            <a:pPr algn="just" rtl="1"/>
            <a:r>
              <a:rPr lang="ar-SA" b="1" dirty="0" smtClean="0">
                <a:cs typeface="B Nazanin" panose="00000400000000000000" pitchFamily="2" charset="-78"/>
              </a:rPr>
              <a:t>کشورهایی </a:t>
            </a:r>
            <a:r>
              <a:rPr lang="ar-SA" b="1" dirty="0">
                <a:cs typeface="B Nazanin" panose="00000400000000000000" pitchFamily="2" charset="-78"/>
              </a:rPr>
              <a:t>که در آنها هاری شهری کنترل شده ولی هاری وحشی همه گیر است . مانند کشورهای اروپای </a:t>
            </a:r>
            <a:r>
              <a:rPr lang="ar-SA" b="1" dirty="0" smtClean="0">
                <a:cs typeface="B Nazanin" panose="00000400000000000000" pitchFamily="2" charset="-78"/>
              </a:rPr>
              <a:t>غربی، </a:t>
            </a:r>
            <a:r>
              <a:rPr lang="ar-SA" b="1" dirty="0">
                <a:cs typeface="B Nazanin" panose="00000400000000000000" pitchFamily="2" charset="-78"/>
              </a:rPr>
              <a:t>کانادا و ایالات متحده آمریکا . ایمن سازی روباه ها در آلمان فدرال با توزیع بیش از ده میلیون طعمه حاوی واکسن ضد هاری خوراکی باعث کاهش و یا حتی کنترل بیماری در قسمت هایی از آلمان گردیده است . مانند همین اقدام ها در کشور فرانسه نیز منجر به کنترل بیماری شده است . </a:t>
            </a:r>
            <a:endParaRPr lang="en-US" dirty="0">
              <a:cs typeface="B Nazanin" panose="00000400000000000000" pitchFamily="2" charset="-78"/>
            </a:endParaRPr>
          </a:p>
          <a:p>
            <a:pPr algn="just" rtl="1"/>
            <a:r>
              <a:rPr lang="ar-SA" b="1" dirty="0" smtClean="0">
                <a:cs typeface="B Nazanin" panose="00000400000000000000" pitchFamily="2" charset="-78"/>
              </a:rPr>
              <a:t>کشورهایی </a:t>
            </a:r>
            <a:r>
              <a:rPr lang="ar-SA" b="1" dirty="0">
                <a:cs typeface="B Nazanin" panose="00000400000000000000" pitchFamily="2" charset="-78"/>
              </a:rPr>
              <a:t>که از نظر بیماری هاری پاک هستند ( هر کشوری که </a:t>
            </a:r>
            <a:r>
              <a:rPr lang="fa-IR" b="1" dirty="0">
                <a:cs typeface="B Nazanin" panose="00000400000000000000" pitchFamily="2" charset="-78"/>
              </a:rPr>
              <a:t>۲</a:t>
            </a:r>
            <a:r>
              <a:rPr lang="ar-SA" b="1" dirty="0">
                <a:cs typeface="B Nazanin" panose="00000400000000000000" pitchFamily="2" charset="-78"/>
              </a:rPr>
              <a:t> سال بیماری هاری را گزارش ندهد به عنوان کشوری پاک از این بیماری محسوب می </a:t>
            </a:r>
            <a:r>
              <a:rPr lang="ar-SA" b="1" dirty="0" smtClean="0">
                <a:cs typeface="B Nazanin" panose="00000400000000000000" pitchFamily="2" charset="-78"/>
              </a:rPr>
              <a:t>شود). </a:t>
            </a:r>
            <a:r>
              <a:rPr lang="ar-SA" b="1" dirty="0">
                <a:cs typeface="B Nazanin" panose="00000400000000000000" pitchFamily="2" charset="-78"/>
              </a:rPr>
              <a:t>عبارتند از : </a:t>
            </a:r>
            <a:r>
              <a:rPr lang="ar-SA" b="1" dirty="0" smtClean="0">
                <a:cs typeface="B Nazanin" panose="00000400000000000000" pitchFamily="2" charset="-78"/>
              </a:rPr>
              <a:t>استرالیا، نیوزلند، نیوگینه، ژاپن، هاوایی، تایوان، ایرلند، ایسلند، </a:t>
            </a:r>
            <a:r>
              <a:rPr lang="ar-SA" b="1" dirty="0">
                <a:cs typeface="B Nazanin" panose="00000400000000000000" pitchFamily="2" charset="-78"/>
              </a:rPr>
              <a:t>قسمت های مرکزی </a:t>
            </a:r>
            <a:r>
              <a:rPr lang="ar-SA" b="1" dirty="0" smtClean="0">
                <a:cs typeface="B Nazanin" panose="00000400000000000000" pitchFamily="2" charset="-78"/>
              </a:rPr>
              <a:t>نروژ، سوئد، فنلاند، پرتغال، یونان</a:t>
            </a:r>
            <a:r>
              <a:rPr lang="fa-IR" b="1" dirty="0" smtClean="0">
                <a:cs typeface="B Nazanin" panose="00000400000000000000" pitchFamily="2" charset="-78"/>
              </a:rPr>
              <a:t>، </a:t>
            </a:r>
            <a:r>
              <a:rPr lang="ar-SA" b="1" dirty="0" smtClean="0">
                <a:cs typeface="B Nazanin" panose="00000400000000000000" pitchFamily="2" charset="-78"/>
              </a:rPr>
              <a:t>بعضی </a:t>
            </a:r>
            <a:r>
              <a:rPr lang="ar-SA" b="1" dirty="0">
                <a:cs typeface="B Nazanin" panose="00000400000000000000" pitchFamily="2" charset="-78"/>
              </a:rPr>
              <a:t>از جزایر </a:t>
            </a:r>
            <a:r>
              <a:rPr lang="ar-SA" b="1" dirty="0" smtClean="0">
                <a:cs typeface="B Nazanin" panose="00000400000000000000" pitchFamily="2" charset="-78"/>
              </a:rPr>
              <a:t>آتلانتیک، انگلستان</a:t>
            </a:r>
            <a:r>
              <a:rPr lang="fa-IR" b="1" dirty="0" smtClean="0">
                <a:cs typeface="B Nazanin" panose="00000400000000000000" pitchFamily="2" charset="-78"/>
              </a:rPr>
              <a:t> و </a:t>
            </a:r>
            <a:r>
              <a:rPr lang="ar-SA" b="1" dirty="0" smtClean="0">
                <a:cs typeface="B Nazanin" panose="00000400000000000000" pitchFamily="2" charset="-78"/>
              </a:rPr>
              <a:t>سوئیس</a:t>
            </a:r>
            <a:r>
              <a:rPr lang="fa-IR" b="1" dirty="0" smtClean="0">
                <a:cs typeface="B Nazanin" panose="00000400000000000000" pitchFamily="2" charset="-78"/>
              </a:rPr>
              <a:t>.</a:t>
            </a:r>
            <a:r>
              <a:rPr lang="ar-SA" b="1" dirty="0" smtClean="0">
                <a:cs typeface="B Nazanin" panose="00000400000000000000" pitchFamily="2" charset="-78"/>
              </a:rPr>
              <a:t> </a:t>
            </a:r>
            <a:endParaRPr lang="en-US"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pPr/>
              <a:t>22</a:t>
            </a:fld>
            <a:endParaRPr lang="en-US"/>
          </a:p>
        </p:txBody>
      </p:sp>
    </p:spTree>
    <p:extLst>
      <p:ext uri="{BB962C8B-B14F-4D97-AF65-F5344CB8AC3E}">
        <p14:creationId xmlns:p14="http://schemas.microsoft.com/office/powerpoint/2010/main" xmlns="" val="118763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عامل بيماري</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algn="just" rtl="1"/>
            <a:r>
              <a:rPr lang="ar-SA" b="1" dirty="0" smtClean="0">
                <a:cs typeface="B Nazanin" panose="00000400000000000000" pitchFamily="2" charset="-78"/>
              </a:rPr>
              <a:t>ويروسي </a:t>
            </a:r>
            <a:r>
              <a:rPr lang="ar-SA" b="1" dirty="0">
                <a:cs typeface="B Nazanin" panose="00000400000000000000" pitchFamily="2" charset="-78"/>
              </a:rPr>
              <a:t>است نروتروپ يعني تمايل به سيستم عصبي دارد و وقتي به سيستم عصبي مركزي حمله نمايد تقريباً هميشه موجب مرگ ميزبان مي گردد</a:t>
            </a:r>
            <a:r>
              <a:rPr lang="en-US" b="1" dirty="0">
                <a:cs typeface="B Nazanin" panose="00000400000000000000" pitchFamily="2" charset="-78"/>
              </a:rPr>
              <a:t>. </a:t>
            </a:r>
            <a:endParaRPr lang="en-US" dirty="0">
              <a:cs typeface="B Nazanin" panose="00000400000000000000" pitchFamily="2" charset="-78"/>
            </a:endParaRPr>
          </a:p>
          <a:p>
            <a:pPr algn="just" rtl="1"/>
            <a:r>
              <a:rPr lang="ar-SA" b="1" dirty="0" smtClean="0">
                <a:cs typeface="B Nazanin" panose="00000400000000000000" pitchFamily="2" charset="-78"/>
              </a:rPr>
              <a:t>ويروس </a:t>
            </a:r>
            <a:r>
              <a:rPr lang="ar-SA" b="1" dirty="0">
                <a:cs typeface="B Nazanin" panose="00000400000000000000" pitchFamily="2" charset="-78"/>
              </a:rPr>
              <a:t>هاري در حرارت ۵۰ درجه سانتي گراد در مدت ۱۵ دقيقه و در حرارت ۶۰ درجه در مدت ۳۵ ثانيه و در حرارت ۱۰۰ درجه سانتي گراد در مدت چند ثانيه از بين مي </a:t>
            </a:r>
            <a:r>
              <a:rPr lang="ar-SA" b="1" dirty="0" smtClean="0">
                <a:cs typeface="B Nazanin" panose="00000400000000000000" pitchFamily="2" charset="-78"/>
              </a:rPr>
              <a:t>رود</a:t>
            </a:r>
            <a:r>
              <a:rPr lang="fa-IR" b="1" dirty="0" smtClean="0">
                <a:cs typeface="B Nazanin" panose="00000400000000000000" pitchFamily="2" charset="-78"/>
              </a:rPr>
              <a:t>.</a:t>
            </a:r>
            <a:endParaRPr lang="en-US" dirty="0">
              <a:cs typeface="B Nazanin" panose="00000400000000000000" pitchFamily="2" charset="-78"/>
            </a:endParaRPr>
          </a:p>
          <a:p>
            <a:pPr algn="just" rtl="1"/>
            <a:r>
              <a:rPr lang="ar-SA" b="1" dirty="0" smtClean="0">
                <a:solidFill>
                  <a:srgbClr val="0070C0"/>
                </a:solidFill>
                <a:cs typeface="B Nazanin" panose="00000400000000000000" pitchFamily="2" charset="-78"/>
              </a:rPr>
              <a:t>بنابراين </a:t>
            </a:r>
            <a:r>
              <a:rPr lang="ar-SA" b="1" dirty="0">
                <a:solidFill>
                  <a:srgbClr val="0070C0"/>
                </a:solidFill>
                <a:cs typeface="B Nazanin" panose="00000400000000000000" pitchFamily="2" charset="-78"/>
              </a:rPr>
              <a:t>براي ضدعفوني وسايل آلوده </a:t>
            </a:r>
            <a:r>
              <a:rPr lang="fa-IR" b="1" dirty="0" smtClean="0">
                <a:solidFill>
                  <a:srgbClr val="0070C0"/>
                </a:solidFill>
                <a:cs typeface="B Nazanin" panose="00000400000000000000" pitchFamily="2" charset="-78"/>
              </a:rPr>
              <a:t>می توانید </a:t>
            </a:r>
            <a:r>
              <a:rPr lang="ar-SA" b="1" dirty="0" smtClean="0">
                <a:solidFill>
                  <a:srgbClr val="0070C0"/>
                </a:solidFill>
                <a:cs typeface="B Nazanin" panose="00000400000000000000" pitchFamily="2" charset="-78"/>
              </a:rPr>
              <a:t>چند </a:t>
            </a:r>
            <a:r>
              <a:rPr lang="ar-SA" b="1" dirty="0">
                <a:solidFill>
                  <a:srgbClr val="0070C0"/>
                </a:solidFill>
                <a:cs typeface="B Nazanin" panose="00000400000000000000" pitchFamily="2" charset="-78"/>
              </a:rPr>
              <a:t>دقيقه آنها را بجوشانيد و يا از فنل و الكل استفاده نماييد</a:t>
            </a:r>
            <a:endParaRPr lang="en-US" dirty="0">
              <a:solidFill>
                <a:srgbClr val="0070C0"/>
              </a:solidFill>
              <a:cs typeface="B Nazanin" panose="00000400000000000000" pitchFamily="2" charset="-78"/>
            </a:endParaRPr>
          </a:p>
        </p:txBody>
      </p:sp>
      <p:pic>
        <p:nvPicPr>
          <p:cNvPr id="5122" name="Picture 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73273"/>
            <a:ext cx="2016544" cy="1743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23</a:t>
            </a:fld>
            <a:endParaRPr lang="en-US"/>
          </a:p>
        </p:txBody>
      </p:sp>
    </p:spTree>
    <p:extLst>
      <p:ext uri="{BB962C8B-B14F-4D97-AF65-F5344CB8AC3E}">
        <p14:creationId xmlns:p14="http://schemas.microsoft.com/office/powerpoint/2010/main" xmlns="" val="187888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17135"/>
            <a:ext cx="9372600" cy="1200416"/>
          </a:xfrm>
        </p:spPr>
        <p:txBody>
          <a:bodyPr/>
          <a:lstStyle/>
          <a:p>
            <a:pPr algn="ctr" rtl="1"/>
            <a:r>
              <a:rPr lang="fa-IR" dirty="0">
                <a:solidFill>
                  <a:srgbClr val="002060"/>
                </a:solidFill>
                <a:cs typeface="B Titr" panose="00000700000000000000" pitchFamily="2" charset="-78"/>
              </a:rPr>
              <a:t>راههاي سرايت بيماري</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algn="just" rtl="1"/>
            <a:r>
              <a:rPr lang="ar-SA" b="1" dirty="0">
                <a:cs typeface="B Nazanin" panose="00000400000000000000" pitchFamily="2" charset="-78"/>
              </a:rPr>
              <a:t>اصلي­ترين راه سرايت بيماري از طريق گازگرفتن به وسيله حيوانات مي­باشد. در مورد گربه و گربه سانان از طريق پنجه كشيدن انتقال بيماري صورت مي گيرد، زيرا گربه دايماً مشغول ليسيدن پنجه­هايش مي­باشد و پنجه ها آلوده به بزاق مي­شوند و در موقع پنجه كشيدن مي تواند ويروس را از طريق خراش به انسان منتقل نمايد</a:t>
            </a:r>
            <a:r>
              <a:rPr lang="en-US" b="1" dirty="0">
                <a:cs typeface="B Nazanin" panose="00000400000000000000" pitchFamily="2" charset="-78"/>
              </a:rPr>
              <a:t>. </a:t>
            </a:r>
            <a:endParaRPr lang="en-US" dirty="0">
              <a:cs typeface="B Nazanin" panose="00000400000000000000" pitchFamily="2" charset="-78"/>
            </a:endParaRPr>
          </a:p>
          <a:p>
            <a:pPr algn="just" rtl="1"/>
            <a:r>
              <a:rPr lang="ar-SA" b="1" dirty="0" smtClean="0">
                <a:cs typeface="B Nazanin" panose="00000400000000000000" pitchFamily="2" charset="-78"/>
              </a:rPr>
              <a:t>راه پوست: </a:t>
            </a:r>
            <a:r>
              <a:rPr lang="ar-SA" b="1" dirty="0">
                <a:cs typeface="B Nazanin" panose="00000400000000000000" pitchFamily="2" charset="-78"/>
              </a:rPr>
              <a:t>بيماري هاري از راه پوست سالم قابل سرايت نيست، ولي اگر كوچكترين خراش يا زخمي در پوست وجود داشته باشد قابل سرايت مي باشد</a:t>
            </a:r>
            <a:r>
              <a:rPr lang="en-US" b="1" dirty="0">
                <a:cs typeface="B Nazanin" panose="00000400000000000000" pitchFamily="2" charset="-78"/>
              </a:rPr>
              <a:t>. </a:t>
            </a:r>
            <a:endParaRPr lang="en-US" dirty="0">
              <a:cs typeface="B Nazanin" panose="00000400000000000000" pitchFamily="2" charset="-78"/>
            </a:endParaRPr>
          </a:p>
          <a:p>
            <a:pPr algn="just" rtl="1"/>
            <a:r>
              <a:rPr lang="en-US" b="1" dirty="0">
                <a:cs typeface="B Nazanin" panose="00000400000000000000" pitchFamily="2" charset="-78"/>
              </a:rPr>
              <a:t> </a:t>
            </a:r>
            <a:r>
              <a:rPr lang="ar-SA" b="1" dirty="0" smtClean="0">
                <a:cs typeface="B Nazanin" panose="00000400000000000000" pitchFamily="2" charset="-78"/>
              </a:rPr>
              <a:t>راه </a:t>
            </a:r>
            <a:r>
              <a:rPr lang="ar-SA" b="1" dirty="0">
                <a:cs typeface="B Nazanin" panose="00000400000000000000" pitchFamily="2" charset="-78"/>
              </a:rPr>
              <a:t>مخاط­ها: سگها و گربه­هاي به ظاهر سالم كه در اواخر دوره نهفتگي بيماري هاري هستند مي توانند ويروس را از طريق ليسيدن مخاط لب ـ چشم و بيني به صاحبان خود منتقل نمايند</a:t>
            </a:r>
            <a:r>
              <a:rPr lang="en-US" b="1" dirty="0">
                <a:cs typeface="B Nazanin" panose="00000400000000000000" pitchFamily="2" charset="-78"/>
              </a:rPr>
              <a:t>. </a:t>
            </a:r>
            <a:endParaRPr lang="en-US" dirty="0">
              <a:cs typeface="B Nazanin" panose="00000400000000000000" pitchFamily="2" charset="-78"/>
            </a:endParaRPr>
          </a:p>
          <a:p>
            <a:pPr algn="just" rtl="1"/>
            <a:r>
              <a:rPr lang="en-US" b="1" dirty="0">
                <a:cs typeface="B Nazanin" panose="00000400000000000000" pitchFamily="2" charset="-78"/>
              </a:rPr>
              <a:t> </a:t>
            </a:r>
            <a:r>
              <a:rPr lang="ar-SA" b="1" dirty="0" smtClean="0">
                <a:cs typeface="B Nazanin" panose="00000400000000000000" pitchFamily="2" charset="-78"/>
              </a:rPr>
              <a:t>انتقال </a:t>
            </a:r>
            <a:r>
              <a:rPr lang="ar-SA" b="1" dirty="0">
                <a:cs typeface="B Nazanin" panose="00000400000000000000" pitchFamily="2" charset="-78"/>
              </a:rPr>
              <a:t>از راه دستگاه </a:t>
            </a:r>
            <a:r>
              <a:rPr lang="ar-SA" b="1" dirty="0" smtClean="0">
                <a:cs typeface="B Nazanin" panose="00000400000000000000" pitchFamily="2" charset="-78"/>
              </a:rPr>
              <a:t>گوارش:</a:t>
            </a:r>
            <a:r>
              <a:rPr lang="fa-IR" b="1" dirty="0" smtClean="0">
                <a:cs typeface="B Nazanin" panose="00000400000000000000" pitchFamily="2" charset="-78"/>
              </a:rPr>
              <a:t> ان</a:t>
            </a:r>
            <a:r>
              <a:rPr lang="ar-SA" b="1" dirty="0" smtClean="0">
                <a:cs typeface="B Nazanin" panose="00000400000000000000" pitchFamily="2" charset="-78"/>
              </a:rPr>
              <a:t>تقال </a:t>
            </a:r>
            <a:r>
              <a:rPr lang="ar-SA" b="1" dirty="0">
                <a:cs typeface="B Nazanin" panose="00000400000000000000" pitchFamily="2" charset="-78"/>
              </a:rPr>
              <a:t>بيماري از اين طريق بعيد به نظر مي­رسد، </a:t>
            </a:r>
            <a:r>
              <a:rPr lang="en-US" b="1" dirty="0">
                <a:cs typeface="B Nazanin" panose="00000400000000000000" pitchFamily="2" charset="-78"/>
                <a:sym typeface="Wingdings 2" panose="05020102010507070707" pitchFamily="18" charset="2"/>
              </a:rPr>
              <a:t></a:t>
            </a:r>
            <a:r>
              <a:rPr lang="ar-SA" b="1" dirty="0">
                <a:solidFill>
                  <a:srgbClr val="0070C0"/>
                </a:solidFill>
                <a:cs typeface="B Nazanin" panose="00000400000000000000" pitchFamily="2" charset="-78"/>
              </a:rPr>
              <a:t>ولي بايد از خوردن گوشت و ساير فرآورده دامهاي مبتلا به هاري خودداري </a:t>
            </a:r>
            <a:r>
              <a:rPr lang="ar-SA" b="1" dirty="0" smtClean="0">
                <a:solidFill>
                  <a:srgbClr val="0070C0"/>
                </a:solidFill>
                <a:cs typeface="B Nazanin" panose="00000400000000000000" pitchFamily="2" charset="-78"/>
              </a:rPr>
              <a:t>نمود</a:t>
            </a:r>
            <a:r>
              <a:rPr lang="en-US" b="1" dirty="0">
                <a:sym typeface="Wingdings 2" panose="05020102010507070707" pitchFamily="18" charset="2"/>
              </a:rPr>
              <a:t></a:t>
            </a:r>
            <a:r>
              <a:rPr lang="fa-IR" b="1" dirty="0" smtClean="0">
                <a:cs typeface="B Nazanin" panose="00000400000000000000" pitchFamily="2" charset="-78"/>
              </a:rPr>
              <a:t>.</a:t>
            </a:r>
            <a:endParaRPr lang="en-US" dirty="0">
              <a:cs typeface="B Nazanin" panose="00000400000000000000" pitchFamily="2" charset="-78"/>
            </a:endParaRPr>
          </a:p>
        </p:txBody>
      </p:sp>
      <p:pic>
        <p:nvPicPr>
          <p:cNvPr id="7173"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439" y="2444120"/>
            <a:ext cx="1824038" cy="1736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24</a:t>
            </a:fld>
            <a:endParaRPr lang="en-US"/>
          </a:p>
        </p:txBody>
      </p:sp>
    </p:spTree>
    <p:extLst>
      <p:ext uri="{BB962C8B-B14F-4D97-AF65-F5344CB8AC3E}">
        <p14:creationId xmlns:p14="http://schemas.microsoft.com/office/powerpoint/2010/main" xmlns="" val="688556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063750" y="3284539"/>
            <a:ext cx="7797800" cy="3095625"/>
          </a:xfrm>
        </p:spPr>
        <p:txBody>
          <a:bodyPr>
            <a:normAutofit fontScale="90000"/>
          </a:bodyPr>
          <a:lstStyle/>
          <a:p>
            <a:pPr algn="ctr" rtl="1" eaLnBrk="1" hangingPunct="1">
              <a:lnSpc>
                <a:spcPct val="230000"/>
              </a:lnSpc>
            </a:pPr>
            <a:r>
              <a:rPr lang="fa-IR" sz="2400" dirty="0">
                <a:solidFill>
                  <a:srgbClr val="FF0000"/>
                </a:solidFill>
                <a:cs typeface="B Titr" panose="00000700000000000000" pitchFamily="2" charset="-78"/>
              </a:rPr>
              <a:t>پنجه گربه</a:t>
            </a:r>
            <a:r>
              <a:rPr lang="fa-IR" sz="2400" dirty="0">
                <a:cs typeface="B Titr" panose="00000700000000000000" pitchFamily="2" charset="-78"/>
              </a:rPr>
              <a:t> حتی در حد خراش نیز می تواند موجب انتقال بیماری هاری گردد ؛ چراکه گربه عادت به لیسیدن پنجه های خود دارد لذا لازم است فوری نسبت به  درمان پیشگیری از هاری</a:t>
            </a:r>
            <a:r>
              <a:rPr lang="fa-IR" sz="1400" dirty="0">
                <a:cs typeface="B Titr" panose="00000700000000000000" pitchFamily="2" charset="-78"/>
              </a:rPr>
              <a:t>(شستشوی زخم و واکسیناسیون)</a:t>
            </a:r>
            <a:r>
              <a:rPr lang="fa-IR" sz="2400" dirty="0">
                <a:cs typeface="B Titr" panose="00000700000000000000" pitchFamily="2" charset="-78"/>
              </a:rPr>
              <a:t>  اقدام نمود.</a:t>
            </a:r>
            <a:br>
              <a:rPr lang="fa-IR" sz="2400" dirty="0">
                <a:cs typeface="B Titr" panose="00000700000000000000" pitchFamily="2" charset="-78"/>
              </a:rPr>
            </a:br>
            <a:r>
              <a:rPr lang="en-US" sz="900" dirty="0">
                <a:cs typeface="B Titr" panose="00000700000000000000" pitchFamily="2" charset="-78"/>
              </a:rPr>
              <a:t/>
            </a:r>
            <a:br>
              <a:rPr lang="en-US" sz="900" dirty="0">
                <a:cs typeface="B Titr" panose="00000700000000000000" pitchFamily="2" charset="-78"/>
              </a:rPr>
            </a:br>
            <a:endParaRPr lang="en-US" sz="900" dirty="0">
              <a:cs typeface="B Titr" panose="00000700000000000000" pitchFamily="2" charset="-78"/>
            </a:endParaRPr>
          </a:p>
        </p:txBody>
      </p:sp>
      <p:sp>
        <p:nvSpPr>
          <p:cNvPr id="13315" name="Rectangle 5"/>
          <p:cNvSpPr>
            <a:spLocks noChangeArrowheads="1"/>
          </p:cNvSpPr>
          <p:nvPr/>
        </p:nvSpPr>
        <p:spPr bwMode="auto">
          <a:xfrm>
            <a:off x="1847850" y="549276"/>
            <a:ext cx="8351838"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90000"/>
              </a:lnSpc>
            </a:pPr>
            <a:r>
              <a:rPr lang="fa-IR" sz="2400" dirty="0">
                <a:cs typeface="B Titr" panose="00000700000000000000" pitchFamily="2" charset="-78"/>
              </a:rPr>
              <a:t>ویروس هاری حتی از </a:t>
            </a:r>
            <a:r>
              <a:rPr lang="fa-IR" sz="2400" dirty="0">
                <a:solidFill>
                  <a:srgbClr val="FF0000"/>
                </a:solidFill>
                <a:cs typeface="B Titr" panose="00000700000000000000" pitchFamily="2" charset="-78"/>
              </a:rPr>
              <a:t>زخم های بسیار کوچک و در حد خراش</a:t>
            </a:r>
            <a:r>
              <a:rPr lang="fa-IR" sz="2400" dirty="0">
                <a:cs typeface="B Titr" panose="00000700000000000000" pitchFamily="2" charset="-78"/>
              </a:rPr>
              <a:t> هم می تواند  باعث هار شدن فرد گردد ؛ پس زخم هر چند کوچک </a:t>
            </a:r>
            <a:r>
              <a:rPr lang="fa-IR" sz="1600" dirty="0">
                <a:solidFill>
                  <a:schemeClr val="tx2"/>
                </a:solidFill>
                <a:cs typeface="B Titr" panose="00000700000000000000" pitchFamily="2" charset="-78"/>
              </a:rPr>
              <a:t>(حتی خراش پوستی )</a:t>
            </a:r>
            <a:r>
              <a:rPr lang="fa-IR" sz="2400" dirty="0">
                <a:cs typeface="B Titr" panose="00000700000000000000" pitchFamily="2" charset="-78"/>
              </a:rPr>
              <a:t> بایستی فوری تحت درمانْ پیشگیری از هاری </a:t>
            </a:r>
            <a:r>
              <a:rPr lang="fa-IR" sz="1600" dirty="0">
                <a:solidFill>
                  <a:schemeClr val="tx2"/>
                </a:solidFill>
                <a:cs typeface="B Titr" panose="00000700000000000000" pitchFamily="2" charset="-78"/>
              </a:rPr>
              <a:t>(شستشوی زخم و واکسیناسیون)</a:t>
            </a:r>
            <a:r>
              <a:rPr lang="fa-IR" sz="2400" dirty="0">
                <a:cs typeface="B Titr" panose="00000700000000000000" pitchFamily="2" charset="-78"/>
              </a:rPr>
              <a:t> قرار گیرد</a:t>
            </a:r>
            <a:endParaRPr lang="en-US" sz="2400" dirty="0">
              <a:cs typeface="B Titr" panose="00000700000000000000" pitchFamily="2" charset="-78"/>
            </a:endParaRPr>
          </a:p>
        </p:txBody>
      </p:sp>
      <p:sp>
        <p:nvSpPr>
          <p:cNvPr id="2" name="Slide Number Placeholder 1"/>
          <p:cNvSpPr>
            <a:spLocks noGrp="1"/>
          </p:cNvSpPr>
          <p:nvPr>
            <p:ph type="sldNum" sz="quarter" idx="12"/>
          </p:nvPr>
        </p:nvSpPr>
        <p:spPr/>
        <p:txBody>
          <a:bodyPr/>
          <a:lstStyle/>
          <a:p>
            <a:fld id="{8FDBFFB2-86D9-4B8F-A59A-553A60B94BBE}" type="slidenum">
              <a:rPr lang="en-US" smtClean="0"/>
              <a:pPr/>
              <a:t>25</a:t>
            </a:fld>
            <a:endParaRPr lang="en-US"/>
          </a:p>
        </p:txBody>
      </p:sp>
    </p:spTree>
    <p:extLst>
      <p:ext uri="{BB962C8B-B14F-4D97-AF65-F5344CB8AC3E}">
        <p14:creationId xmlns:p14="http://schemas.microsoft.com/office/powerpoint/2010/main" xmlns="" val="302038522"/>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2024192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8925" y="115889"/>
            <a:ext cx="8929688"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Line 5"/>
          <p:cNvSpPr>
            <a:spLocks noChangeShapeType="1"/>
          </p:cNvSpPr>
          <p:nvPr/>
        </p:nvSpPr>
        <p:spPr bwMode="auto">
          <a:xfrm>
            <a:off x="3448050" y="3857626"/>
            <a:ext cx="1309688" cy="822325"/>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1508" name="Line 10"/>
          <p:cNvSpPr>
            <a:spLocks noChangeShapeType="1"/>
          </p:cNvSpPr>
          <p:nvPr/>
        </p:nvSpPr>
        <p:spPr bwMode="auto">
          <a:xfrm flipH="1">
            <a:off x="4027488" y="2854325"/>
            <a:ext cx="292100" cy="363538"/>
          </a:xfrm>
          <a:prstGeom prst="line">
            <a:avLst/>
          </a:prstGeom>
          <a:noFill/>
          <a:ln w="381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1509" name="Freeform 12"/>
          <p:cNvSpPr>
            <a:spLocks/>
          </p:cNvSpPr>
          <p:nvPr/>
        </p:nvSpPr>
        <p:spPr bwMode="auto">
          <a:xfrm>
            <a:off x="5195888" y="2690813"/>
            <a:ext cx="601662" cy="400050"/>
          </a:xfrm>
          <a:custGeom>
            <a:avLst/>
            <a:gdLst>
              <a:gd name="T0" fmla="*/ 0 w 188"/>
              <a:gd name="T1" fmla="*/ 0 h 199"/>
              <a:gd name="T2" fmla="*/ 2147483647 w 188"/>
              <a:gd name="T3" fmla="*/ 2147483647 h 199"/>
              <a:gd name="T4" fmla="*/ 2147483647 w 188"/>
              <a:gd name="T5" fmla="*/ 2147483647 h 199"/>
              <a:gd name="T6" fmla="*/ 2147483647 w 188"/>
              <a:gd name="T7" fmla="*/ 2147483647 h 199"/>
              <a:gd name="T8" fmla="*/ 2147483647 w 188"/>
              <a:gd name="T9" fmla="*/ 2147483647 h 199"/>
              <a:gd name="T10" fmla="*/ 2147483647 w 188"/>
              <a:gd name="T11" fmla="*/ 2147483647 h 199"/>
              <a:gd name="T12" fmla="*/ 0 60000 65536"/>
              <a:gd name="T13" fmla="*/ 0 60000 65536"/>
              <a:gd name="T14" fmla="*/ 0 60000 65536"/>
              <a:gd name="T15" fmla="*/ 0 60000 65536"/>
              <a:gd name="T16" fmla="*/ 0 60000 65536"/>
              <a:gd name="T17" fmla="*/ 0 60000 65536"/>
              <a:gd name="T18" fmla="*/ 0 w 188"/>
              <a:gd name="T19" fmla="*/ 0 h 199"/>
              <a:gd name="T20" fmla="*/ 188 w 188"/>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188" h="199">
                <a:moveTo>
                  <a:pt x="0" y="0"/>
                </a:moveTo>
                <a:cubicBezTo>
                  <a:pt x="6" y="19"/>
                  <a:pt x="8" y="40"/>
                  <a:pt x="19" y="57"/>
                </a:cubicBezTo>
                <a:cubicBezTo>
                  <a:pt x="25" y="67"/>
                  <a:pt x="39" y="68"/>
                  <a:pt x="47" y="76"/>
                </a:cubicBezTo>
                <a:cubicBezTo>
                  <a:pt x="78" y="107"/>
                  <a:pt x="87" y="145"/>
                  <a:pt x="132" y="161"/>
                </a:cubicBezTo>
                <a:cubicBezTo>
                  <a:pt x="138" y="170"/>
                  <a:pt x="142" y="183"/>
                  <a:pt x="151" y="189"/>
                </a:cubicBezTo>
                <a:cubicBezTo>
                  <a:pt x="162" y="196"/>
                  <a:pt x="188" y="199"/>
                  <a:pt x="188" y="199"/>
                </a:cubicBezTo>
              </a:path>
            </a:pathLst>
          </a:custGeom>
          <a:noFill/>
          <a:ln w="571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a-IR"/>
          </a:p>
        </p:txBody>
      </p:sp>
      <p:sp>
        <p:nvSpPr>
          <p:cNvPr id="21510" name="Rectangle 14"/>
          <p:cNvSpPr>
            <a:spLocks noGrp="1" noChangeArrowheads="1"/>
          </p:cNvSpPr>
          <p:nvPr>
            <p:ph type="title"/>
          </p:nvPr>
        </p:nvSpPr>
        <p:spPr/>
        <p:txBody>
          <a:bodyPr/>
          <a:lstStyle/>
          <a:p>
            <a:pPr rtl="1" eaLnBrk="1" hangingPunct="1"/>
            <a:r>
              <a:rPr lang="fa-IR" sz="2400">
                <a:cs typeface="B Titr" panose="00000700000000000000" pitchFamily="2" charset="-78"/>
              </a:rPr>
              <a:t>ویروس هاری خود را به عصب رسانده و از آنجا به بزاق حیوان راه می یابد.</a:t>
            </a:r>
            <a:endParaRPr lang="en-US" sz="2400">
              <a:cs typeface="B Titr" panose="00000700000000000000" pitchFamily="2" charset="-78"/>
            </a:endParaRPr>
          </a:p>
        </p:txBody>
      </p:sp>
    </p:spTree>
    <p:extLst>
      <p:ext uri="{BB962C8B-B14F-4D97-AF65-F5344CB8AC3E}">
        <p14:creationId xmlns:p14="http://schemas.microsoft.com/office/powerpoint/2010/main" xmlns="" val="2115621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p:cNvSpPr>
            <a:spLocks noGrp="1" noChangeArrowheads="1"/>
          </p:cNvSpPr>
          <p:nvPr>
            <p:ph type="ctrTitle"/>
          </p:nvPr>
        </p:nvSpPr>
        <p:spPr>
          <a:xfrm>
            <a:off x="2135188" y="144463"/>
            <a:ext cx="7772400" cy="620712"/>
          </a:xfrm>
        </p:spPr>
        <p:txBody>
          <a:bodyPr>
            <a:normAutofit/>
          </a:bodyPr>
          <a:lstStyle/>
          <a:p>
            <a:pPr algn="ctr" rtl="1" eaLnBrk="1" hangingPunct="1"/>
            <a:r>
              <a:rPr lang="fa-IR" sz="3400" dirty="0">
                <a:solidFill>
                  <a:srgbClr val="002060"/>
                </a:solidFill>
                <a:cs typeface="B Titr" panose="00000700000000000000" pitchFamily="2" charset="-78"/>
              </a:rPr>
              <a:t>راه های سرایت بیماری هاری به حیوان و انسان</a:t>
            </a:r>
            <a:endParaRPr lang="en-US" sz="3400" dirty="0">
              <a:solidFill>
                <a:srgbClr val="002060"/>
              </a:solidFill>
              <a:cs typeface="B Titr" panose="00000700000000000000" pitchFamily="2" charset="-78"/>
            </a:endParaRPr>
          </a:p>
        </p:txBody>
      </p:sp>
      <p:sp>
        <p:nvSpPr>
          <p:cNvPr id="346117" name="Rectangle 5"/>
          <p:cNvSpPr>
            <a:spLocks noGrp="1" noChangeArrowheads="1"/>
          </p:cNvSpPr>
          <p:nvPr>
            <p:ph type="subTitle" idx="1"/>
          </p:nvPr>
        </p:nvSpPr>
        <p:spPr>
          <a:xfrm>
            <a:off x="1728788" y="935039"/>
            <a:ext cx="8718550" cy="5589587"/>
          </a:xfrm>
        </p:spPr>
        <p:txBody>
          <a:bodyPr/>
          <a:lstStyle/>
          <a:p>
            <a:pPr algn="just" rtl="1" eaLnBrk="1" hangingPunct="1">
              <a:lnSpc>
                <a:spcPct val="170000"/>
              </a:lnSpc>
              <a:buClr>
                <a:schemeClr val="tx1"/>
              </a:buClr>
              <a:buFont typeface="Wingdings" panose="05000000000000000000" pitchFamily="2" charset="2"/>
              <a:buBlip>
                <a:blip r:embed="rId3"/>
              </a:buBlip>
            </a:pPr>
            <a:r>
              <a:rPr lang="fa-IR" sz="2000" b="1" dirty="0">
                <a:solidFill>
                  <a:schemeClr val="tx2"/>
                </a:solidFill>
                <a:cs typeface="B Nazanin" panose="00000400000000000000" pitchFamily="2" charset="-78"/>
              </a:rPr>
              <a:t> تنفس: آلودگی از طریق تنفس به ویژه در غارهای محل زندگی خفاش های آلوده ، امکان پذیر است؛ لازم به ذکر است تا کنون در ایران خفاش </a:t>
            </a:r>
            <a:r>
              <a:rPr lang="fa-IR" sz="2000" b="1" dirty="0" smtClean="0">
                <a:solidFill>
                  <a:schemeClr val="tx2"/>
                </a:solidFill>
                <a:cs typeface="B Nazanin" panose="00000400000000000000" pitchFamily="2" charset="-78"/>
              </a:rPr>
              <a:t>آلوده </a:t>
            </a:r>
            <a:r>
              <a:rPr lang="fa-IR" sz="2000" b="1" dirty="0">
                <a:solidFill>
                  <a:schemeClr val="tx2"/>
                </a:solidFill>
                <a:cs typeface="B Nazanin" panose="00000400000000000000" pitchFamily="2" charset="-78"/>
              </a:rPr>
              <a:t>گزارش نشده است.</a:t>
            </a:r>
          </a:p>
          <a:p>
            <a:pPr algn="just" rtl="1" eaLnBrk="1" hangingPunct="1">
              <a:lnSpc>
                <a:spcPct val="170000"/>
              </a:lnSpc>
              <a:buFont typeface="Wingdings" panose="05000000000000000000" pitchFamily="2" charset="2"/>
              <a:buBlip>
                <a:blip r:embed="rId3"/>
              </a:buBlip>
            </a:pPr>
            <a:r>
              <a:rPr lang="fa-IR" sz="2000" b="1" dirty="0">
                <a:solidFill>
                  <a:schemeClr val="tx2"/>
                </a:solidFill>
                <a:cs typeface="B Nazanin" panose="00000400000000000000" pitchFamily="2" charset="-78"/>
              </a:rPr>
              <a:t> جفت: انتقال هاری از طریق جفت نیز بعید نیست.</a:t>
            </a:r>
            <a:endParaRPr lang="en-US" sz="2000" b="1" dirty="0">
              <a:solidFill>
                <a:schemeClr val="tx2"/>
              </a:solidFill>
              <a:cs typeface="B Nazanin" panose="00000400000000000000" pitchFamily="2" charset="-78"/>
            </a:endParaRPr>
          </a:p>
          <a:p>
            <a:pPr algn="just" rtl="1" eaLnBrk="1" hangingPunct="1">
              <a:lnSpc>
                <a:spcPct val="170000"/>
              </a:lnSpc>
              <a:buFont typeface="Wingdings" panose="05000000000000000000" pitchFamily="2" charset="2"/>
              <a:buBlip>
                <a:blip r:embed="rId3"/>
              </a:buBlip>
            </a:pPr>
            <a:r>
              <a:rPr lang="fa-IR" sz="2000" b="1" dirty="0">
                <a:solidFill>
                  <a:schemeClr val="tx2"/>
                </a:solidFill>
                <a:cs typeface="B Nazanin" panose="00000400000000000000" pitchFamily="2" charset="-78"/>
              </a:rPr>
              <a:t> وسایل آلوده: ویروس هاری بسیار حساس است و در مقابل نور و خشکی به سرعت از بین </a:t>
            </a:r>
            <a:br>
              <a:rPr lang="fa-IR" sz="2000" b="1" dirty="0">
                <a:solidFill>
                  <a:schemeClr val="tx2"/>
                </a:solidFill>
                <a:cs typeface="B Nazanin" panose="00000400000000000000" pitchFamily="2" charset="-78"/>
              </a:rPr>
            </a:br>
            <a:r>
              <a:rPr lang="fa-IR" sz="2000" b="1" dirty="0">
                <a:solidFill>
                  <a:schemeClr val="tx2"/>
                </a:solidFill>
                <a:cs typeface="B Nazanin" panose="00000400000000000000" pitchFamily="2" charset="-78"/>
              </a:rPr>
              <a:t>می رود ؛ لذا هاری از طریق وسایل آلوده فقط در موارد استثنایی منتقل می شود.</a:t>
            </a:r>
            <a:endParaRPr lang="en-US" sz="2000" b="1" dirty="0">
              <a:solidFill>
                <a:schemeClr val="tx2"/>
              </a:solidFill>
              <a:cs typeface="B Nazanin" panose="00000400000000000000" pitchFamily="2" charset="-78"/>
            </a:endParaRPr>
          </a:p>
          <a:p>
            <a:pPr algn="just" rtl="1" eaLnBrk="1" hangingPunct="1">
              <a:lnSpc>
                <a:spcPct val="170000"/>
              </a:lnSpc>
              <a:buFont typeface="Wingdings" panose="05000000000000000000" pitchFamily="2" charset="2"/>
              <a:buBlip>
                <a:blip r:embed="rId3"/>
              </a:buBlip>
            </a:pPr>
            <a:r>
              <a:rPr lang="fa-IR" sz="2000" b="1" dirty="0">
                <a:solidFill>
                  <a:schemeClr val="tx2"/>
                </a:solidFill>
                <a:cs typeface="B Nazanin" panose="00000400000000000000" pitchFamily="2" charset="-78"/>
              </a:rPr>
              <a:t> انسان به انسان: </a:t>
            </a:r>
            <a:endParaRPr lang="en-US" sz="2000" b="1" dirty="0">
              <a:solidFill>
                <a:schemeClr val="tx2"/>
              </a:solidFill>
              <a:cs typeface="B Nazanin" panose="00000400000000000000" pitchFamily="2" charset="-78"/>
            </a:endParaRPr>
          </a:p>
          <a:p>
            <a:pPr algn="just" rtl="1" eaLnBrk="1" hangingPunct="1">
              <a:lnSpc>
                <a:spcPct val="170000"/>
              </a:lnSpc>
              <a:buFont typeface="Wingdings" panose="05000000000000000000" pitchFamily="2" charset="2"/>
              <a:buNone/>
            </a:pPr>
            <a:r>
              <a:rPr lang="fa-IR" sz="1600" b="1" dirty="0">
                <a:solidFill>
                  <a:schemeClr val="tx2"/>
                </a:solidFill>
                <a:cs typeface="B Nazanin" panose="00000400000000000000" pitchFamily="2" charset="-78"/>
              </a:rPr>
              <a:t> الف) تا به حال موارد معدودی از طریق پیوند اعضا در دنیا گزارش شده است.</a:t>
            </a:r>
          </a:p>
          <a:p>
            <a:pPr algn="just" rtl="1" eaLnBrk="1" hangingPunct="1">
              <a:lnSpc>
                <a:spcPct val="170000"/>
              </a:lnSpc>
              <a:buFont typeface="Wingdings" panose="05000000000000000000" pitchFamily="2" charset="2"/>
              <a:buNone/>
            </a:pPr>
            <a:r>
              <a:rPr lang="fa-IR" sz="1600" b="1" dirty="0">
                <a:solidFill>
                  <a:schemeClr val="tx2"/>
                </a:solidFill>
                <a:cs typeface="B Nazanin" panose="00000400000000000000" pitchFamily="2" charset="-78"/>
              </a:rPr>
              <a:t> ب) در ایران دو پیوند قرنیه در سال 1373 مسبب انتقال انسان به انسان هاری بوده است.</a:t>
            </a:r>
          </a:p>
          <a:p>
            <a:pPr algn="just" rtl="1" eaLnBrk="1" hangingPunct="1">
              <a:lnSpc>
                <a:spcPct val="170000"/>
              </a:lnSpc>
              <a:buFont typeface="Wingdings" panose="05000000000000000000" pitchFamily="2" charset="2"/>
              <a:buNone/>
            </a:pPr>
            <a:r>
              <a:rPr lang="fa-IR" sz="1600" b="1" dirty="0">
                <a:solidFill>
                  <a:schemeClr val="tx2"/>
                </a:solidFill>
                <a:cs typeface="B Nazanin" panose="00000400000000000000" pitchFamily="2" charset="-78"/>
              </a:rPr>
              <a:t> ج) در پاکستان ابتلاء تعدادی نوزاد به هاری ناشی از آلودگی شخص ختنه کننده به ظاهر سالم بوده است که طبق سنت ، محل ختنه را به بزاق خود آغشته کرده بود.</a:t>
            </a:r>
          </a:p>
          <a:p>
            <a:pPr algn="just" rtl="1" eaLnBrk="1" hangingPunct="1">
              <a:lnSpc>
                <a:spcPct val="170000"/>
              </a:lnSpc>
              <a:buFont typeface="Wingdings" panose="05000000000000000000" pitchFamily="2" charset="2"/>
              <a:buNone/>
            </a:pPr>
            <a:endParaRPr lang="en-US" sz="20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8FDBFFB2-86D9-4B8F-A59A-553A60B94BBE}" type="slidenum">
              <a:rPr lang="en-US" smtClean="0"/>
              <a:pPr/>
              <a:t>27</a:t>
            </a:fld>
            <a:endParaRPr lang="en-US"/>
          </a:p>
        </p:txBody>
      </p:sp>
    </p:spTree>
    <p:extLst>
      <p:ext uri="{BB962C8B-B14F-4D97-AF65-F5344CB8AC3E}">
        <p14:creationId xmlns:p14="http://schemas.microsoft.com/office/powerpoint/2010/main" xmlns="" val="3765792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46116"/>
                                        </p:tgtEl>
                                        <p:attrNameLst>
                                          <p:attrName>style.visibility</p:attrName>
                                        </p:attrNameLst>
                                      </p:cBhvr>
                                      <p:to>
                                        <p:strVal val="visible"/>
                                      </p:to>
                                    </p:set>
                                    <p:anim calcmode="lin" valueType="num">
                                      <p:cBhvr>
                                        <p:cTn id="7" dur="1000" fill="hold"/>
                                        <p:tgtEl>
                                          <p:spTgt spid="346116"/>
                                        </p:tgtEl>
                                        <p:attrNameLst>
                                          <p:attrName>ppt_x</p:attrName>
                                        </p:attrNameLst>
                                      </p:cBhvr>
                                      <p:tavLst>
                                        <p:tav tm="0">
                                          <p:val>
                                            <p:strVal val="#ppt_x-.2"/>
                                          </p:val>
                                        </p:tav>
                                        <p:tav tm="100000">
                                          <p:val>
                                            <p:strVal val="#ppt_x"/>
                                          </p:val>
                                        </p:tav>
                                      </p:tavLst>
                                    </p:anim>
                                    <p:anim calcmode="lin" valueType="num">
                                      <p:cBhvr>
                                        <p:cTn id="8" dur="1000" fill="hold"/>
                                        <p:tgtEl>
                                          <p:spTgt spid="3461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611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46117">
                                            <p:txEl>
                                              <p:pRg st="0" end="0"/>
                                            </p:txEl>
                                          </p:spTgt>
                                        </p:tgtEl>
                                        <p:attrNameLst>
                                          <p:attrName>style.visibility</p:attrName>
                                        </p:attrNameLst>
                                      </p:cBhvr>
                                      <p:to>
                                        <p:strVal val="visible"/>
                                      </p:to>
                                    </p:set>
                                    <p:anim calcmode="lin" valueType="num">
                                      <p:cBhvr>
                                        <p:cTn id="13" dur="1000" fill="hold"/>
                                        <p:tgtEl>
                                          <p:spTgt spid="346117">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4611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46117">
                                            <p:txEl>
                                              <p:pRg st="0" end="0"/>
                                            </p:txEl>
                                          </p:spTgt>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46117">
                                            <p:txEl>
                                              <p:pRg st="1" end="1"/>
                                            </p:txEl>
                                          </p:spTgt>
                                        </p:tgtEl>
                                        <p:attrNameLst>
                                          <p:attrName>style.visibility</p:attrName>
                                        </p:attrNameLst>
                                      </p:cBhvr>
                                      <p:to>
                                        <p:strVal val="visible"/>
                                      </p:to>
                                    </p:set>
                                    <p:anim calcmode="lin" valueType="num">
                                      <p:cBhvr>
                                        <p:cTn id="19" dur="1000" fill="hold"/>
                                        <p:tgtEl>
                                          <p:spTgt spid="34611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4611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46117">
                                            <p:txEl>
                                              <p:pRg st="1" end="1"/>
                                            </p:txEl>
                                          </p:spTgt>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46117">
                                            <p:txEl>
                                              <p:pRg st="2" end="2"/>
                                            </p:txEl>
                                          </p:spTgt>
                                        </p:tgtEl>
                                        <p:attrNameLst>
                                          <p:attrName>style.visibility</p:attrName>
                                        </p:attrNameLst>
                                      </p:cBhvr>
                                      <p:to>
                                        <p:strVal val="visible"/>
                                      </p:to>
                                    </p:set>
                                    <p:anim calcmode="lin" valueType="num">
                                      <p:cBhvr>
                                        <p:cTn id="25" dur="1000" fill="hold"/>
                                        <p:tgtEl>
                                          <p:spTgt spid="346117">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4611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46117">
                                            <p:txEl>
                                              <p:pRg st="2" end="2"/>
                                            </p:txEl>
                                          </p:spTgt>
                                        </p:tgtEl>
                                      </p:cBhvr>
                                    </p:animEffect>
                                  </p:childTnLst>
                                </p:cTn>
                              </p:par>
                            </p:childTnLst>
                          </p:cTn>
                        </p:par>
                        <p:par>
                          <p:cTn id="28" fill="hold" nodeType="afterGroup">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46117">
                                            <p:txEl>
                                              <p:pRg st="3" end="3"/>
                                            </p:txEl>
                                          </p:spTgt>
                                        </p:tgtEl>
                                        <p:attrNameLst>
                                          <p:attrName>style.visibility</p:attrName>
                                        </p:attrNameLst>
                                      </p:cBhvr>
                                      <p:to>
                                        <p:strVal val="visible"/>
                                      </p:to>
                                    </p:set>
                                    <p:anim calcmode="lin" valueType="num">
                                      <p:cBhvr>
                                        <p:cTn id="31" dur="1000" fill="hold"/>
                                        <p:tgtEl>
                                          <p:spTgt spid="346117">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4611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46117">
                                            <p:txEl>
                                              <p:pRg st="3" end="3"/>
                                            </p:txEl>
                                          </p:spTgt>
                                        </p:tgtEl>
                                      </p:cBhvr>
                                    </p:animEffect>
                                  </p:childTnLst>
                                </p:cTn>
                              </p:par>
                            </p:childTnLst>
                          </p:cTn>
                        </p:par>
                        <p:par>
                          <p:cTn id="34" fill="hold" nodeType="afterGroup">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46117">
                                            <p:txEl>
                                              <p:pRg st="4" end="4"/>
                                            </p:txEl>
                                          </p:spTgt>
                                        </p:tgtEl>
                                        <p:attrNameLst>
                                          <p:attrName>style.visibility</p:attrName>
                                        </p:attrNameLst>
                                      </p:cBhvr>
                                      <p:to>
                                        <p:strVal val="visible"/>
                                      </p:to>
                                    </p:set>
                                    <p:anim calcmode="lin" valueType="num">
                                      <p:cBhvr>
                                        <p:cTn id="37" dur="1000" fill="hold"/>
                                        <p:tgtEl>
                                          <p:spTgt spid="346117">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4611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46117">
                                            <p:txEl>
                                              <p:pRg st="4" end="4"/>
                                            </p:txEl>
                                          </p:spTgt>
                                        </p:tgtEl>
                                      </p:cBhvr>
                                    </p:animEffect>
                                  </p:childTnLst>
                                </p:cTn>
                              </p:par>
                            </p:childTnLst>
                          </p:cTn>
                        </p:par>
                        <p:par>
                          <p:cTn id="40" fill="hold" nodeType="afterGroup">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346117">
                                            <p:txEl>
                                              <p:pRg st="5" end="5"/>
                                            </p:txEl>
                                          </p:spTgt>
                                        </p:tgtEl>
                                        <p:attrNameLst>
                                          <p:attrName>style.visibility</p:attrName>
                                        </p:attrNameLst>
                                      </p:cBhvr>
                                      <p:to>
                                        <p:strVal val="visible"/>
                                      </p:to>
                                    </p:set>
                                    <p:anim calcmode="lin" valueType="num">
                                      <p:cBhvr>
                                        <p:cTn id="43" dur="1000" fill="hold"/>
                                        <p:tgtEl>
                                          <p:spTgt spid="346117">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34611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46117">
                                            <p:txEl>
                                              <p:pRg st="5" end="5"/>
                                            </p:txEl>
                                          </p:spTgt>
                                        </p:tgtEl>
                                      </p:cBhvr>
                                    </p:animEffect>
                                  </p:childTnLst>
                                </p:cTn>
                              </p:par>
                            </p:childTnLst>
                          </p:cTn>
                        </p:par>
                        <p:par>
                          <p:cTn id="46" fill="hold" nodeType="afterGroup">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346117">
                                            <p:txEl>
                                              <p:pRg st="6" end="6"/>
                                            </p:txEl>
                                          </p:spTgt>
                                        </p:tgtEl>
                                        <p:attrNameLst>
                                          <p:attrName>style.visibility</p:attrName>
                                        </p:attrNameLst>
                                      </p:cBhvr>
                                      <p:to>
                                        <p:strVal val="visible"/>
                                      </p:to>
                                    </p:set>
                                    <p:anim calcmode="lin" valueType="num">
                                      <p:cBhvr>
                                        <p:cTn id="49" dur="1000" fill="hold"/>
                                        <p:tgtEl>
                                          <p:spTgt spid="346117">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4611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461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p:bldP spid="34611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علايم بيماري در حيوان</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xfrm>
            <a:off x="643095" y="2072472"/>
            <a:ext cx="10264478" cy="4114800"/>
          </a:xfrm>
        </p:spPr>
        <p:txBody>
          <a:bodyPr/>
          <a:lstStyle/>
          <a:p>
            <a:pPr algn="just" rtl="1"/>
            <a:r>
              <a:rPr lang="ar-SA" b="1" dirty="0">
                <a:cs typeface="B Nazanin" panose="00000400000000000000" pitchFamily="2" charset="-78"/>
              </a:rPr>
              <a:t>دوره كمون يا نهفتگي در سگ و گربه ۲ تا ۳ هفته و گاهي چند ماه است. </a:t>
            </a:r>
            <a:endParaRPr lang="fa-IR" b="1" dirty="0" smtClean="0">
              <a:cs typeface="B Nazanin" panose="00000400000000000000" pitchFamily="2" charset="-78"/>
            </a:endParaRPr>
          </a:p>
          <a:p>
            <a:pPr algn="just" rtl="1"/>
            <a:r>
              <a:rPr lang="ar-SA" b="1" dirty="0" smtClean="0">
                <a:cs typeface="B Nazanin" panose="00000400000000000000" pitchFamily="2" charset="-78"/>
              </a:rPr>
              <a:t>مهم­ترين </a:t>
            </a:r>
            <a:r>
              <a:rPr lang="ar-SA" b="1" dirty="0">
                <a:cs typeface="B Nazanin" panose="00000400000000000000" pitchFamily="2" charset="-78"/>
              </a:rPr>
              <a:t>علايم تغيير در رفتار و عادات حيوان مي­باشد، به گونه­اي كه حيوان بيش از اندازه به صاحب خود انس مي گيرد و به گوشه­اي پناه مي­برد و بالاخره در اثر فلج اندامي و دستگاه تنفسي تلف مي </a:t>
            </a:r>
            <a:r>
              <a:rPr lang="ar-SA" b="1" dirty="0" smtClean="0">
                <a:cs typeface="B Nazanin" panose="00000400000000000000" pitchFamily="2" charset="-78"/>
              </a:rPr>
              <a:t>شود</a:t>
            </a:r>
            <a:r>
              <a:rPr lang="fa-IR" b="1" dirty="0" smtClean="0">
                <a:cs typeface="B Nazanin" panose="00000400000000000000" pitchFamily="2" charset="-78"/>
              </a:rPr>
              <a:t>.</a:t>
            </a:r>
          </a:p>
          <a:p>
            <a:pPr algn="just" rtl="1"/>
            <a:r>
              <a:rPr lang="ar-SA" b="1" dirty="0" smtClean="0">
                <a:cs typeface="B Nazanin" panose="00000400000000000000" pitchFamily="2" charset="-78"/>
              </a:rPr>
              <a:t>يا </a:t>
            </a:r>
            <a:r>
              <a:rPr lang="ar-SA" b="1" dirty="0">
                <a:cs typeface="B Nazanin" panose="00000400000000000000" pitchFamily="2" charset="-78"/>
              </a:rPr>
              <a:t>در بيشتر مواقع حيوان مضطرب و كم كم به صورت وحشي و درنده درآمده و به هر كس و هر حيوان كه سر راه او باشد حمله مي­كند، كف از دهانش سرازير شده و به علت عدم امكان بلع بر اثر گرسنگي ـ تشنگي و سرانجام بر اثر فلج دستگاه تنفسي مي­ميرد</a:t>
            </a:r>
            <a:endParaRPr lang="en-US" dirty="0">
              <a:cs typeface="B Nazanin" panose="00000400000000000000" pitchFamily="2" charset="-78"/>
            </a:endParaRPr>
          </a:p>
        </p:txBody>
      </p:sp>
      <p:pic>
        <p:nvPicPr>
          <p:cNvPr id="8194"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37750" y="0"/>
            <a:ext cx="2254250"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Vicious-dog-barking">
            <a:hlinkClick r:id="" action="ppaction://media"/>
          </p:cNvPr>
          <p:cNvPicPr>
            <a:picLocks noChangeAspect="1"/>
          </p:cNvPicPr>
          <p:nvPr>
            <a:videoFile r:link="rId1"/>
            <p:extLst>
              <p:ext uri="{DAA4B4D4-6D71-4841-9C94-3DE7FCFB9230}">
                <p14:media xmlns:p14="http://schemas.microsoft.com/office/powerpoint/2010/main" xmlns="" r:embed="rId4">
                  <p14:trim end="13311.875"/>
                </p14:media>
              </p:ext>
            </p:extLst>
          </p:nvPr>
        </p:nvPicPr>
        <p:blipFill>
          <a:blip r:embed="rId5" cstate="print"/>
          <a:stretch>
            <a:fillRect/>
          </a:stretch>
        </p:blipFill>
        <p:spPr>
          <a:xfrm>
            <a:off x="5892800" y="3225800"/>
            <a:ext cx="406400" cy="406400"/>
          </a:xfrm>
          <a:prstGeom prst="rect">
            <a:avLst/>
          </a:prstGeom>
        </p:spPr>
      </p:pic>
      <p:sp>
        <p:nvSpPr>
          <p:cNvPr id="4" name="Slide Number Placeholder 3"/>
          <p:cNvSpPr>
            <a:spLocks noGrp="1"/>
          </p:cNvSpPr>
          <p:nvPr>
            <p:ph type="sldNum" sz="quarter" idx="12"/>
          </p:nvPr>
        </p:nvSpPr>
        <p:spPr/>
        <p:txBody>
          <a:bodyPr/>
          <a:lstStyle/>
          <a:p>
            <a:fld id="{8FDBFFB2-86D9-4B8F-A59A-553A60B94BBE}" type="slidenum">
              <a:rPr lang="en-US" smtClean="0"/>
              <a:pPr/>
              <a:t>28</a:t>
            </a:fld>
            <a:endParaRPr lang="en-US"/>
          </a:p>
        </p:txBody>
      </p:sp>
    </p:spTree>
    <p:extLst>
      <p:ext uri="{BB962C8B-B14F-4D97-AF65-F5344CB8AC3E}">
        <p14:creationId xmlns:p14="http://schemas.microsoft.com/office/powerpoint/2010/main" xmlns="" val="1521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0" y="2360639"/>
            <a:ext cx="5481464" cy="1200416"/>
          </a:xfrm>
        </p:spPr>
        <p:txBody>
          <a:bodyPr>
            <a:normAutofit fontScale="90000"/>
          </a:bodyPr>
          <a:lstStyle/>
          <a:p>
            <a:pPr algn="ctr" rtl="1"/>
            <a:r>
              <a:rPr lang="fa-IR" dirty="0">
                <a:solidFill>
                  <a:srgbClr val="002060"/>
                </a:solidFill>
                <a:cs typeface="B Titr" panose="00000700000000000000" pitchFamily="2" charset="-78"/>
              </a:rPr>
              <a:t>علايم بيماري در </a:t>
            </a:r>
            <a:r>
              <a:rPr lang="fa-IR" dirty="0" smtClean="0">
                <a:solidFill>
                  <a:srgbClr val="002060"/>
                </a:solidFill>
                <a:cs typeface="B Titr" panose="00000700000000000000" pitchFamily="2" charset="-78"/>
              </a:rPr>
              <a:t>انسان</a:t>
            </a:r>
            <a:br>
              <a:rPr lang="fa-IR" dirty="0" smtClean="0">
                <a:solidFill>
                  <a:srgbClr val="002060"/>
                </a:solidFill>
                <a:cs typeface="B Titr" panose="00000700000000000000" pitchFamily="2" charset="-78"/>
              </a:rPr>
            </a:br>
            <a:r>
              <a:rPr lang="en-US" b="1" dirty="0">
                <a:cs typeface="B Nazanin" panose="00000400000000000000" pitchFamily="2" charset="-78"/>
                <a:sym typeface="Wingdings 2" panose="05020102010507070707" pitchFamily="18" charset="2"/>
              </a:rPr>
              <a:t></a:t>
            </a:r>
            <a:r>
              <a:rPr lang="en-US" b="1" dirty="0">
                <a:cs typeface="B Nazanin" panose="00000400000000000000" pitchFamily="2" charset="-78"/>
              </a:rPr>
              <a:t> </a:t>
            </a:r>
            <a:r>
              <a:rPr lang="ar-SA" sz="1800" b="1" dirty="0">
                <a:cs typeface="B Nazanin" panose="00000400000000000000" pitchFamily="2" charset="-78"/>
              </a:rPr>
              <a:t>دوره نهفتگي در انسان معمولاً بين </a:t>
            </a:r>
            <a:r>
              <a:rPr lang="fa-IR" sz="1800" b="1" dirty="0">
                <a:cs typeface="B Nazanin" panose="00000400000000000000" pitchFamily="2" charset="-78"/>
              </a:rPr>
              <a:t>۲</a:t>
            </a:r>
            <a:r>
              <a:rPr lang="ar-SA" sz="1800" b="1" dirty="0">
                <a:cs typeface="B Nazanin" panose="00000400000000000000" pitchFamily="2" charset="-78"/>
              </a:rPr>
              <a:t> تا </a:t>
            </a:r>
            <a:r>
              <a:rPr lang="fa-IR" sz="1800" b="1" dirty="0">
                <a:cs typeface="B Nazanin" panose="00000400000000000000" pitchFamily="2" charset="-78"/>
              </a:rPr>
              <a:t>۸</a:t>
            </a:r>
            <a:r>
              <a:rPr lang="ar-SA" sz="1800" b="1" dirty="0">
                <a:cs typeface="B Nazanin" panose="00000400000000000000" pitchFamily="2" charset="-78"/>
              </a:rPr>
              <a:t> هفته </a:t>
            </a:r>
            <a:r>
              <a:rPr lang="fa-IR" sz="1800" b="1" dirty="0" smtClean="0">
                <a:cs typeface="B Nazanin" panose="00000400000000000000" pitchFamily="2" charset="-78"/>
              </a:rPr>
              <a:t>(60-20 روز) </a:t>
            </a:r>
            <a:r>
              <a:rPr lang="ar-SA" sz="1800" b="1" dirty="0" smtClean="0">
                <a:cs typeface="B Nazanin" panose="00000400000000000000" pitchFamily="2" charset="-78"/>
              </a:rPr>
              <a:t>و </a:t>
            </a:r>
            <a:r>
              <a:rPr lang="ar-SA" sz="1800" b="1" dirty="0">
                <a:cs typeface="B Nazanin" panose="00000400000000000000" pitchFamily="2" charset="-78"/>
              </a:rPr>
              <a:t>گاهي كمتر از </a:t>
            </a:r>
            <a:r>
              <a:rPr lang="fa-IR" sz="1800" b="1" dirty="0">
                <a:cs typeface="B Nazanin" panose="00000400000000000000" pitchFamily="2" charset="-78"/>
              </a:rPr>
              <a:t>۵</a:t>
            </a:r>
            <a:r>
              <a:rPr lang="ar-SA" sz="1800" b="1" dirty="0">
                <a:cs typeface="B Nazanin" panose="00000400000000000000" pitchFamily="2" charset="-78"/>
              </a:rPr>
              <a:t> روز و به طور نادر تا يكسال و بيشتر نيز ديده مي شود</a:t>
            </a:r>
            <a:r>
              <a:rPr lang="fa-IR" sz="1800" b="1" dirty="0">
                <a:cs typeface="B Nazanin" panose="00000400000000000000" pitchFamily="2" charset="-78"/>
              </a:rPr>
              <a:t>.</a:t>
            </a:r>
            <a:r>
              <a:rPr lang="fa-IR" b="1" dirty="0">
                <a:cs typeface="B Nazanin" panose="00000400000000000000" pitchFamily="2" charset="-78"/>
              </a:rPr>
              <a:t/>
            </a:r>
            <a:br>
              <a:rPr lang="fa-IR" b="1" dirty="0">
                <a:cs typeface="B Nazanin" panose="00000400000000000000" pitchFamily="2" charset="-78"/>
              </a:rPr>
            </a:br>
            <a:endParaRPr lang="en-US" dirty="0">
              <a:solidFill>
                <a:srgbClr val="002060"/>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pPr/>
              <a:t>29</a:t>
            </a:fld>
            <a:endParaRPr lang="en-US"/>
          </a:p>
        </p:txBody>
      </p:sp>
      <p:pic>
        <p:nvPicPr>
          <p:cNvPr id="921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5" y="6350"/>
            <a:ext cx="1241425"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350"/>
            <a:ext cx="5942190" cy="6851650"/>
          </a:xfrm>
          <a:prstGeom prst="rect">
            <a:avLst/>
          </a:prstGeom>
        </p:spPr>
      </p:pic>
    </p:spTree>
    <p:extLst>
      <p:ext uri="{BB962C8B-B14F-4D97-AF65-F5344CB8AC3E}">
        <p14:creationId xmlns:p14="http://schemas.microsoft.com/office/powerpoint/2010/main" xmlns="" val="302850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DBFFB2-86D9-4B8F-A59A-553A60B94BBE}" type="slidenum">
              <a:rPr lang="en-US" smtClean="0"/>
              <a:pPr/>
              <a:t>3</a:t>
            </a:fld>
            <a:endParaRPr lang="en-US"/>
          </a:p>
        </p:txBody>
      </p:sp>
      <p:sp>
        <p:nvSpPr>
          <p:cNvPr id="4" name="Rectangle 2"/>
          <p:cNvSpPr txBox="1">
            <a:spLocks noChangeArrowheads="1"/>
          </p:cNvSpPr>
          <p:nvPr/>
        </p:nvSpPr>
        <p:spPr>
          <a:xfrm>
            <a:off x="1143000" y="304800"/>
            <a:ext cx="9605626" cy="1143000"/>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altLang="en-US" sz="4400" dirty="0" smtClean="0"/>
              <a:t>World Rabies Day</a:t>
            </a:r>
          </a:p>
          <a:p>
            <a:r>
              <a:rPr lang="en-US" altLang="en-US" sz="4400" b="1" dirty="0">
                <a:hlinkClick r:id="rId2"/>
              </a:rPr>
              <a:t>www.WorldRabiesDay.org</a:t>
            </a:r>
            <a:endParaRPr lang="en-US" altLang="en-US" sz="4400" b="1" dirty="0"/>
          </a:p>
          <a:p>
            <a:endParaRPr lang="en-US" altLang="en-US" sz="4400" dirty="0" smtClean="0"/>
          </a:p>
        </p:txBody>
      </p:sp>
      <p:sp>
        <p:nvSpPr>
          <p:cNvPr id="5" name="Rectangle 3"/>
          <p:cNvSpPr txBox="1">
            <a:spLocks noChangeArrowheads="1"/>
          </p:cNvSpPr>
          <p:nvPr/>
        </p:nvSpPr>
        <p:spPr>
          <a:xfrm>
            <a:off x="1316037" y="1905000"/>
            <a:ext cx="9896907" cy="4953000"/>
          </a:xfrm>
          <a:prstGeom prst="rect">
            <a:avLst/>
          </a:prstGeom>
        </p:spPr>
        <p:txBody>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1379538" indent="-1379538">
              <a:spcBef>
                <a:spcPct val="50000"/>
              </a:spcBef>
              <a:buFont typeface="Wingdings" panose="05000000000000000000" pitchFamily="2" charset="2"/>
              <a:buNone/>
            </a:pPr>
            <a:r>
              <a:rPr lang="en-US" altLang="en-US" b="1" dirty="0" smtClean="0">
                <a:solidFill>
                  <a:srgbClr val="219628"/>
                </a:solidFill>
                <a:effectLst>
                  <a:outerShdw blurRad="38100" dist="38100" dir="2700000" algn="tl">
                    <a:srgbClr val="C0C0C0"/>
                  </a:outerShdw>
                </a:effectLst>
              </a:rPr>
              <a:t>WHAT:</a:t>
            </a:r>
            <a:r>
              <a:rPr lang="en-US" altLang="en-US" dirty="0" smtClean="0"/>
              <a:t>  	A day of declaration and action wherever possible</a:t>
            </a:r>
          </a:p>
          <a:p>
            <a:pPr marL="1379538" indent="-1379538">
              <a:spcBef>
                <a:spcPct val="50000"/>
              </a:spcBef>
              <a:buFont typeface="Wingdings" panose="05000000000000000000" pitchFamily="2" charset="2"/>
              <a:buNone/>
            </a:pPr>
            <a:r>
              <a:rPr lang="en-US" altLang="en-US" b="1" dirty="0" smtClean="0">
                <a:solidFill>
                  <a:srgbClr val="219628"/>
                </a:solidFill>
                <a:effectLst>
                  <a:outerShdw blurRad="38100" dist="38100" dir="2700000" algn="tl">
                    <a:srgbClr val="C0C0C0"/>
                  </a:outerShdw>
                </a:effectLst>
              </a:rPr>
              <a:t>WHO:</a:t>
            </a:r>
            <a:r>
              <a:rPr lang="en-US" altLang="en-US" dirty="0" smtClean="0"/>
              <a:t>  	International and national human and animal health organizations, human and veterinary public health professionals, non-governmental organizations, World Health Organization Collaborating Centers, universities and …..</a:t>
            </a:r>
          </a:p>
          <a:p>
            <a:pPr marL="1379538" indent="-1379538">
              <a:spcBef>
                <a:spcPct val="50000"/>
              </a:spcBef>
              <a:buFont typeface="Wingdings" panose="05000000000000000000" pitchFamily="2" charset="2"/>
              <a:buNone/>
            </a:pPr>
            <a:r>
              <a:rPr lang="en-US" altLang="en-US" b="1" dirty="0" smtClean="0">
                <a:solidFill>
                  <a:srgbClr val="219628"/>
                </a:solidFill>
                <a:effectLst>
                  <a:outerShdw blurRad="38100" dist="38100" dir="2700000" algn="tl">
                    <a:srgbClr val="C0C0C0"/>
                  </a:outerShdw>
                </a:effectLst>
              </a:rPr>
              <a:t>WHERE:</a:t>
            </a:r>
            <a:r>
              <a:rPr lang="en-US" altLang="en-US" dirty="0" smtClean="0"/>
              <a:t> 	As many countries as possible</a:t>
            </a:r>
          </a:p>
          <a:p>
            <a:pPr marL="1379538" indent="-1379538">
              <a:spcBef>
                <a:spcPct val="50000"/>
              </a:spcBef>
              <a:buFont typeface="Wingdings" panose="05000000000000000000" pitchFamily="2" charset="2"/>
              <a:buNone/>
            </a:pPr>
            <a:r>
              <a:rPr lang="en-US" altLang="en-US" b="1" dirty="0" smtClean="0">
                <a:solidFill>
                  <a:srgbClr val="219628"/>
                </a:solidFill>
                <a:effectLst>
                  <a:outerShdw blurRad="38100" dist="38100" dir="2700000" algn="tl">
                    <a:srgbClr val="C0C0C0"/>
                  </a:outerShdw>
                </a:effectLst>
              </a:rPr>
              <a:t>WHY:</a:t>
            </a:r>
            <a:r>
              <a:rPr lang="en-US" altLang="en-US" dirty="0" smtClean="0"/>
              <a:t> 	Raise awareness and enhance prevention and control of this neglected disease</a:t>
            </a:r>
          </a:p>
          <a:p>
            <a:pPr marL="1379538" indent="-1379538">
              <a:spcBef>
                <a:spcPct val="50000"/>
              </a:spcBef>
              <a:buFont typeface="Wingdings" panose="05000000000000000000" pitchFamily="2" charset="2"/>
              <a:buNone/>
            </a:pPr>
            <a:r>
              <a:rPr lang="en-US" altLang="en-US" b="1" dirty="0" smtClean="0">
                <a:solidFill>
                  <a:srgbClr val="219628"/>
                </a:solidFill>
                <a:effectLst>
                  <a:outerShdw blurRad="38100" dist="38100" dir="2700000" algn="tl">
                    <a:srgbClr val="C0C0C0"/>
                  </a:outerShdw>
                </a:effectLst>
              </a:rPr>
              <a:t>WHEN:</a:t>
            </a:r>
            <a:r>
              <a:rPr lang="en-US" altLang="en-US" dirty="0" smtClean="0"/>
              <a:t> 	Annually on September 28</a:t>
            </a:r>
            <a:r>
              <a:rPr lang="en-US" altLang="en-US" baseline="30000" dirty="0" smtClean="0"/>
              <a:t>th</a:t>
            </a:r>
            <a:endParaRPr lang="en-US" altLang="en-US" dirty="0" smtClean="0"/>
          </a:p>
          <a:p>
            <a:pPr marL="1379538" indent="-1379538">
              <a:lnSpc>
                <a:spcPct val="80000"/>
              </a:lnSpc>
            </a:pPr>
            <a:endParaRPr lang="en-US" altLang="en-US" dirty="0" smtClean="0"/>
          </a:p>
        </p:txBody>
      </p:sp>
      <p:pic>
        <p:nvPicPr>
          <p:cNvPr id="6" name="Picture 44" descr="WRDspanish175roun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78824" y="228600"/>
            <a:ext cx="1447800" cy="144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328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اقدامات لازم جهت فرد حيوان گزيده</a:t>
            </a:r>
            <a:endParaRPr lang="en-US" dirty="0">
              <a:solidFill>
                <a:srgbClr val="002060"/>
              </a:solidFill>
              <a:cs typeface="B Titr" panose="00000700000000000000" pitchFamily="2" charset="-78"/>
            </a:endParaRPr>
          </a:p>
        </p:txBody>
      </p:sp>
      <p:pic>
        <p:nvPicPr>
          <p:cNvPr id="10242" name="Picture 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4763"/>
            <a:ext cx="1828800" cy="187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30</a:t>
            </a:fld>
            <a:endParaRPr lang="en-US"/>
          </a:p>
        </p:txBody>
      </p:sp>
      <p:pic>
        <p:nvPicPr>
          <p:cNvPr id="10"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1112" y="1881189"/>
            <a:ext cx="11786717" cy="497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88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واكسن هاري</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lstStyle/>
          <a:p>
            <a:pPr marL="342900" lvl="0" indent="-342900" algn="just" rtl="1">
              <a:lnSpc>
                <a:spcPct val="115000"/>
              </a:lnSpc>
              <a:spcBef>
                <a:spcPts val="0"/>
              </a:spcBef>
              <a:spcAft>
                <a:spcPts val="1000"/>
              </a:spcAft>
              <a:buFont typeface="Wingdings" panose="05000000000000000000" pitchFamily="2" charset="2"/>
              <a:buChar char=""/>
              <a:tabLst>
                <a:tab pos="182880" algn="r"/>
              </a:tabLst>
            </a:pPr>
            <a:r>
              <a:rPr lang="ar-SA" b="1" dirty="0">
                <a:latin typeface="Times New Roman" panose="02020603050405020304" pitchFamily="18" charset="0"/>
                <a:ea typeface="Calibri" panose="020F0502020204030204" pitchFamily="34" charset="0"/>
                <a:cs typeface="B Titr" panose="00000700000000000000" pitchFamily="2" charset="-78"/>
              </a:rPr>
              <a:t>واكسن هاري از كشت سلولي تهيه مي شود و آن را مي بايست در </a:t>
            </a:r>
            <a:r>
              <a:rPr lang="fa-IR" b="1" dirty="0">
                <a:latin typeface="Times New Roman" panose="02020603050405020304" pitchFamily="18" charset="0"/>
                <a:ea typeface="Calibri" panose="020F0502020204030204" pitchFamily="34" charset="0"/>
                <a:cs typeface="B Titr" panose="00000700000000000000" pitchFamily="2" charset="-78"/>
              </a:rPr>
              <a:t>4</a:t>
            </a:r>
            <a:r>
              <a:rPr lang="ar-SA" b="1" dirty="0" smtClean="0">
                <a:latin typeface="Times New Roman" panose="02020603050405020304" pitchFamily="18" charset="0"/>
                <a:ea typeface="Calibri" panose="020F0502020204030204" pitchFamily="34" charset="0"/>
                <a:cs typeface="B Titr" panose="00000700000000000000" pitchFamily="2" charset="-78"/>
              </a:rPr>
              <a:t>نوبت </a:t>
            </a:r>
            <a:r>
              <a:rPr lang="fa-IR" b="1" dirty="0" smtClean="0">
                <a:latin typeface="Times New Roman" panose="02020603050405020304" pitchFamily="18" charset="0"/>
                <a:ea typeface="Calibri" panose="020F0502020204030204" pitchFamily="34" charset="0"/>
                <a:cs typeface="B Titr" panose="00000700000000000000" pitchFamily="2" charset="-78"/>
              </a:rPr>
              <a:t>،</a:t>
            </a:r>
            <a:r>
              <a:rPr lang="ar-SA" b="1" dirty="0" smtClean="0">
                <a:latin typeface="Times New Roman" panose="02020603050405020304" pitchFamily="18" charset="0"/>
                <a:ea typeface="Calibri" panose="020F0502020204030204" pitchFamily="34" charset="0"/>
                <a:cs typeface="B Titr" panose="00000700000000000000" pitchFamily="2" charset="-78"/>
              </a:rPr>
              <a:t>در </a:t>
            </a:r>
            <a:r>
              <a:rPr lang="ar-SA" b="1" dirty="0">
                <a:latin typeface="Times New Roman" panose="02020603050405020304" pitchFamily="18" charset="0"/>
                <a:ea typeface="Calibri" panose="020F0502020204030204" pitchFamily="34" charset="0"/>
                <a:cs typeface="B Titr" panose="00000700000000000000" pitchFamily="2" charset="-78"/>
              </a:rPr>
              <a:t>روز صفر </a:t>
            </a:r>
            <a:r>
              <a:rPr lang="fa-IR" b="1" dirty="0" smtClean="0">
                <a:latin typeface="Times New Roman" panose="02020603050405020304" pitchFamily="18" charset="0"/>
                <a:ea typeface="Calibri" panose="020F0502020204030204" pitchFamily="34" charset="0"/>
                <a:cs typeface="B Titr" panose="00000700000000000000" pitchFamily="2" charset="-78"/>
              </a:rPr>
              <a:t>،روز3،</a:t>
            </a:r>
            <a:r>
              <a:rPr lang="ar-SA" b="1" dirty="0" smtClean="0">
                <a:latin typeface="Times New Roman" panose="02020603050405020304" pitchFamily="18" charset="0"/>
                <a:ea typeface="Calibri" panose="020F0502020204030204" pitchFamily="34" charset="0"/>
                <a:cs typeface="B Titr" panose="00000700000000000000" pitchFamily="2" charset="-78"/>
              </a:rPr>
              <a:t>روز </a:t>
            </a:r>
            <a:r>
              <a:rPr lang="ar-SA" b="1" dirty="0">
                <a:latin typeface="Times New Roman" panose="02020603050405020304" pitchFamily="18" charset="0"/>
                <a:ea typeface="Calibri" panose="020F0502020204030204" pitchFamily="34" charset="0"/>
                <a:cs typeface="B Titr" panose="00000700000000000000" pitchFamily="2" charset="-78"/>
              </a:rPr>
              <a:t>7 </a:t>
            </a:r>
            <a:r>
              <a:rPr lang="fa-IR" b="1" dirty="0" smtClean="0">
                <a:latin typeface="Times New Roman" panose="02020603050405020304" pitchFamily="18" charset="0"/>
                <a:ea typeface="Calibri" panose="020F0502020204030204" pitchFamily="34" charset="0"/>
                <a:cs typeface="B Titr" panose="00000700000000000000" pitchFamily="2" charset="-78"/>
              </a:rPr>
              <a:t>وروز14</a:t>
            </a:r>
            <a:r>
              <a:rPr lang="ar-SA" b="1" dirty="0" smtClean="0">
                <a:latin typeface="Times New Roman" panose="02020603050405020304" pitchFamily="18" charset="0"/>
                <a:ea typeface="Calibri" panose="020F0502020204030204" pitchFamily="34" charset="0"/>
                <a:cs typeface="B Titr" panose="00000700000000000000" pitchFamily="2" charset="-78"/>
              </a:rPr>
              <a:t> به </a:t>
            </a:r>
            <a:r>
              <a:rPr lang="ar-SA" b="1" dirty="0">
                <a:latin typeface="Times New Roman" panose="02020603050405020304" pitchFamily="18" charset="0"/>
                <a:ea typeface="Calibri" panose="020F0502020204030204" pitchFamily="34" charset="0"/>
                <a:cs typeface="B Titr" panose="00000700000000000000" pitchFamily="2" charset="-78"/>
              </a:rPr>
              <a:t>صورت عضلاني و در عضله دلتوئيد  تلقيح نمود. </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rtl="1">
              <a:lnSpc>
                <a:spcPct val="115000"/>
              </a:lnSpc>
              <a:spcBef>
                <a:spcPts val="0"/>
              </a:spcBef>
              <a:spcAft>
                <a:spcPts val="1000"/>
              </a:spcAft>
              <a:buFont typeface="Wingdings" panose="05000000000000000000" pitchFamily="2" charset="2"/>
              <a:buChar char=""/>
              <a:tabLst>
                <a:tab pos="182880" algn="r"/>
              </a:tabLst>
            </a:pPr>
            <a:r>
              <a:rPr lang="ar-SA" b="1" dirty="0">
                <a:latin typeface="Times New Roman" panose="02020603050405020304" pitchFamily="18" charset="0"/>
                <a:ea typeface="Calibri" panose="020F0502020204030204" pitchFamily="34" charset="0"/>
                <a:cs typeface="B Titr" panose="00000700000000000000" pitchFamily="2" charset="-78"/>
              </a:rPr>
              <a:t>در اطفال كمتر از </a:t>
            </a:r>
            <a:r>
              <a:rPr lang="fa-IR" b="1" dirty="0">
                <a:latin typeface="Times New Roman" panose="02020603050405020304" pitchFamily="18" charset="0"/>
                <a:ea typeface="Calibri" panose="020F0502020204030204" pitchFamily="34" charset="0"/>
                <a:cs typeface="B Titr" panose="00000700000000000000" pitchFamily="2" charset="-78"/>
              </a:rPr>
              <a:t>۲</a:t>
            </a:r>
            <a:r>
              <a:rPr lang="ar-SA" b="1" dirty="0">
                <a:latin typeface="Times New Roman" panose="02020603050405020304" pitchFamily="18" charset="0"/>
                <a:ea typeface="Calibri" panose="020F0502020204030204" pitchFamily="34" charset="0"/>
                <a:cs typeface="B Titr" panose="00000700000000000000" pitchFamily="2" charset="-78"/>
              </a:rPr>
              <a:t> سال واكسن </a:t>
            </a:r>
            <a:r>
              <a:rPr lang="ar-SA" b="1" dirty="0">
                <a:solidFill>
                  <a:srgbClr val="7030A0"/>
                </a:solidFill>
                <a:latin typeface="Times New Roman" panose="02020603050405020304" pitchFamily="18" charset="0"/>
                <a:ea typeface="Calibri" panose="020F0502020204030204" pitchFamily="34" charset="0"/>
                <a:cs typeface="B Titr" panose="00000700000000000000" pitchFamily="2" charset="-78"/>
              </a:rPr>
              <a:t>در ناحيه فوقاني و جانبي ران تزريق مي­شود</a:t>
            </a:r>
            <a:r>
              <a:rPr lang="ar-SA" b="1" dirty="0">
                <a:latin typeface="Times New Roman" panose="02020603050405020304" pitchFamily="18" charset="0"/>
                <a:ea typeface="Calibri" panose="020F0502020204030204" pitchFamily="34" charset="0"/>
                <a:cs typeface="B Titr" panose="00000700000000000000" pitchFamily="2" charset="-78"/>
              </a:rPr>
              <a:t>. </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rtl="1">
              <a:lnSpc>
                <a:spcPct val="115000"/>
              </a:lnSpc>
              <a:spcBef>
                <a:spcPts val="0"/>
              </a:spcBef>
              <a:spcAft>
                <a:spcPts val="1000"/>
              </a:spcAft>
              <a:buFont typeface="Wingdings" panose="05000000000000000000" pitchFamily="2" charset="2"/>
              <a:buChar char=""/>
              <a:tabLst>
                <a:tab pos="182880" algn="r"/>
              </a:tabLst>
            </a:pPr>
            <a:r>
              <a:rPr lang="ar-SA" b="1" dirty="0">
                <a:solidFill>
                  <a:srgbClr val="FF0000"/>
                </a:solidFill>
                <a:latin typeface="Times New Roman" panose="02020603050405020304" pitchFamily="18" charset="0"/>
                <a:ea typeface="Calibri" panose="020F0502020204030204" pitchFamily="34" charset="0"/>
                <a:cs typeface="B Titr" panose="00000700000000000000" pitchFamily="2" charset="-78"/>
              </a:rPr>
              <a:t>هرگز نبايستي واكسن را در عضله سرين تلقيح كرد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algn="just" rtl="1"/>
            <a:r>
              <a:rPr lang="en-US" sz="1600" b="1" dirty="0">
                <a:latin typeface="Times New Roman" panose="02020603050405020304" pitchFamily="18" charset="0"/>
                <a:ea typeface="Calibri" panose="020F0502020204030204" pitchFamily="34" charset="0"/>
                <a:cs typeface="B Titr" panose="00000700000000000000" pitchFamily="2" charset="-78"/>
              </a:rPr>
              <a:t> </a:t>
            </a:r>
            <a:r>
              <a:rPr lang="ar-SA" b="1" dirty="0">
                <a:latin typeface="Times New Roman" panose="02020603050405020304" pitchFamily="18" charset="0"/>
                <a:ea typeface="Calibri" panose="020F0502020204030204" pitchFamily="34" charset="0"/>
                <a:cs typeface="B Titr" panose="00000700000000000000" pitchFamily="2" charset="-78"/>
              </a:rPr>
              <a:t>اگر فردي مورد گزش سگ قرار گيرد و سگ در دسترس باشد بايد آن را به مدت </a:t>
            </a:r>
            <a:r>
              <a:rPr lang="fa-IR" b="1" dirty="0">
                <a:latin typeface="Times New Roman" panose="02020603050405020304" pitchFamily="18" charset="0"/>
                <a:ea typeface="Calibri" panose="020F0502020204030204" pitchFamily="34" charset="0"/>
                <a:cs typeface="B Titr" panose="00000700000000000000" pitchFamily="2" charset="-78"/>
              </a:rPr>
              <a:t>۱۰</a:t>
            </a:r>
            <a:r>
              <a:rPr lang="ar-SA" b="1" dirty="0">
                <a:latin typeface="Times New Roman" panose="02020603050405020304" pitchFamily="18" charset="0"/>
                <a:ea typeface="Calibri" panose="020F0502020204030204" pitchFamily="34" charset="0"/>
                <a:cs typeface="B Titr" panose="00000700000000000000" pitchFamily="2" charset="-78"/>
              </a:rPr>
              <a:t> روز بسته و تحت مراقبت قرار داد و در اين مدت اگر علي رغم تأمين آب و غذاي كافي حيوان دچار علایم بالینی شد و یا  تلف شد، به احتمال زياد حيوان هار بوده و بايستي واكسيناسيون هاري تا نوبت آخر ادامه پيدا كند، ولي </a:t>
            </a:r>
            <a:r>
              <a:rPr lang="ar-SA" b="1" dirty="0">
                <a:solidFill>
                  <a:srgbClr val="D60093"/>
                </a:solidFill>
                <a:latin typeface="Times New Roman" panose="02020603050405020304" pitchFamily="18" charset="0"/>
                <a:ea typeface="Calibri" panose="020F0502020204030204" pitchFamily="34" charset="0"/>
                <a:cs typeface="B Titr" panose="00000700000000000000" pitchFamily="2" charset="-78"/>
              </a:rPr>
              <a:t>اگر بعد از </a:t>
            </a:r>
            <a:r>
              <a:rPr lang="fa-IR" b="1" dirty="0">
                <a:solidFill>
                  <a:srgbClr val="D60093"/>
                </a:solidFill>
                <a:latin typeface="Times New Roman" panose="02020603050405020304" pitchFamily="18" charset="0"/>
                <a:ea typeface="Calibri" panose="020F0502020204030204" pitchFamily="34" charset="0"/>
                <a:cs typeface="B Titr" panose="00000700000000000000" pitchFamily="2" charset="-78"/>
              </a:rPr>
              <a:t>۱۰</a:t>
            </a:r>
            <a:r>
              <a:rPr lang="ar-SA" b="1" dirty="0">
                <a:solidFill>
                  <a:srgbClr val="D60093"/>
                </a:solidFill>
                <a:latin typeface="Times New Roman" panose="02020603050405020304" pitchFamily="18" charset="0"/>
                <a:ea typeface="Calibri" panose="020F0502020204030204" pitchFamily="34" charset="0"/>
                <a:cs typeface="B Titr" panose="00000700000000000000" pitchFamily="2" charset="-78"/>
              </a:rPr>
              <a:t> روز حيــــوان سالم ماند نتيجه مي گيريم سگ هار نيست و از ادامه واكسيناسيون يعني نوبتهاي بعد از روز دهم خودداري مي نماييم</a:t>
            </a:r>
            <a:r>
              <a:rPr lang="ar-SA" sz="1600" b="1" dirty="0">
                <a:ea typeface="Calibri" panose="020F0502020204030204" pitchFamily="34" charset="0"/>
                <a:cs typeface="Times New Roman" panose="02020603050405020304" pitchFamily="18" charset="0"/>
              </a:rPr>
              <a:t> </a:t>
            </a:r>
            <a:endParaRPr lang="en-US" dirty="0"/>
          </a:p>
        </p:txBody>
      </p:sp>
      <p:sp>
        <p:nvSpPr>
          <p:cNvPr id="5" name="Slide Number Placeholder 4"/>
          <p:cNvSpPr>
            <a:spLocks noGrp="1"/>
          </p:cNvSpPr>
          <p:nvPr>
            <p:ph type="sldNum" sz="quarter" idx="12"/>
          </p:nvPr>
        </p:nvSpPr>
        <p:spPr/>
        <p:txBody>
          <a:bodyPr/>
          <a:lstStyle/>
          <a:p>
            <a:fld id="{8FDBFFB2-86D9-4B8F-A59A-553A60B94BBE}" type="slidenum">
              <a:rPr lang="en-US" smtClean="0"/>
              <a:pPr/>
              <a:t>31</a:t>
            </a:fld>
            <a:endParaRPr lang="en-US"/>
          </a:p>
        </p:txBody>
      </p:sp>
    </p:spTree>
    <p:extLst>
      <p:ext uri="{BB962C8B-B14F-4D97-AF65-F5344CB8AC3E}">
        <p14:creationId xmlns:p14="http://schemas.microsoft.com/office/powerpoint/2010/main" xmlns="" val="882191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سرم ضد هاري</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marL="0" marR="0" indent="0" algn="just" rtl="1">
              <a:lnSpc>
                <a:spcPct val="115000"/>
              </a:lnSpc>
              <a:spcBef>
                <a:spcPts val="0"/>
              </a:spcBef>
              <a:spcAft>
                <a:spcPts val="1000"/>
              </a:spcAft>
              <a:buNone/>
            </a:pPr>
            <a:r>
              <a:rPr lang="ar-SA" b="1" dirty="0">
                <a:latin typeface="Times New Roman" panose="02020603050405020304" pitchFamily="18" charset="0"/>
                <a:ea typeface="Calibri" panose="020F0502020204030204" pitchFamily="34" charset="0"/>
                <a:cs typeface="B Titr" panose="00000700000000000000" pitchFamily="2" charset="-78"/>
              </a:rPr>
              <a:t>سرم ضد هاري كه در حال حاضـــر مورد استفاده قرار مي گيرد از پلاسماي انساني تهيه شده و هيچ نوع مخاطره اي ندارد و احتياج به تست نيز ندارد</a:t>
            </a:r>
            <a:r>
              <a:rPr lang="en-US" sz="1600" b="1" dirty="0">
                <a:latin typeface="Times New Roman" panose="02020603050405020304" pitchFamily="18" charset="0"/>
                <a:ea typeface="Calibri" panose="020F0502020204030204" pitchFamily="34" charset="0"/>
                <a:cs typeface="B Titr" panose="00000700000000000000" pitchFamily="2" charset="-78"/>
              </a:rPr>
              <a:t>.</a:t>
            </a:r>
            <a:r>
              <a:rPr lang="en-US" b="1" dirty="0">
                <a:latin typeface="B Titr" panose="00000700000000000000" pitchFamily="2" charset="-78"/>
                <a:ea typeface="Calibri" panose="020F0502020204030204" pitchFamily="34" charset="0"/>
                <a:cs typeface="Arial" panose="020B0604020202020204" pitchFamily="34" charset="0"/>
              </a:rPr>
              <a:t> </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b="1" dirty="0" smtClean="0">
                <a:latin typeface="Times New Roman" panose="02020603050405020304" pitchFamily="18" charset="0"/>
                <a:ea typeface="Calibri" panose="020F0502020204030204" pitchFamily="34" charset="0"/>
                <a:cs typeface="B Titr" panose="00000700000000000000" pitchFamily="2" charset="-78"/>
              </a:rPr>
              <a:t>مقد</a:t>
            </a:r>
            <a:r>
              <a:rPr lang="fa-IR" b="1" dirty="0" smtClean="0">
                <a:latin typeface="Times New Roman" panose="02020603050405020304" pitchFamily="18" charset="0"/>
                <a:ea typeface="Calibri" panose="020F0502020204030204" pitchFamily="34" charset="0"/>
                <a:cs typeface="B Titr" panose="00000700000000000000" pitchFamily="2" charset="-78"/>
              </a:rPr>
              <a:t>ا</a:t>
            </a:r>
            <a:r>
              <a:rPr lang="ar-SA" b="1" dirty="0" smtClean="0">
                <a:latin typeface="Times New Roman" panose="02020603050405020304" pitchFamily="18" charset="0"/>
                <a:ea typeface="Calibri" panose="020F0502020204030204" pitchFamily="34" charset="0"/>
                <a:cs typeface="B Titr" panose="00000700000000000000" pitchFamily="2" charset="-78"/>
              </a:rPr>
              <a:t>ر </a:t>
            </a:r>
            <a:r>
              <a:rPr lang="ar-SA" b="1" dirty="0">
                <a:latin typeface="Times New Roman" panose="02020603050405020304" pitchFamily="18" charset="0"/>
                <a:ea typeface="Calibri" panose="020F0502020204030204" pitchFamily="34" charset="0"/>
                <a:cs typeface="B Titr" panose="00000700000000000000" pitchFamily="2" charset="-78"/>
              </a:rPr>
              <a:t>آن </a:t>
            </a:r>
            <a:r>
              <a:rPr lang="fa-IR" b="1" dirty="0">
                <a:latin typeface="Times New Roman" panose="02020603050405020304" pitchFamily="18" charset="0"/>
                <a:ea typeface="Calibri" panose="020F0502020204030204" pitchFamily="34" charset="0"/>
                <a:cs typeface="B Titr" panose="00000700000000000000" pitchFamily="2" charset="-78"/>
              </a:rPr>
              <a:t>۲۰</a:t>
            </a:r>
            <a:r>
              <a:rPr lang="ar-SA" b="1" dirty="0">
                <a:latin typeface="Times New Roman" panose="02020603050405020304" pitchFamily="18" charset="0"/>
                <a:ea typeface="Calibri" panose="020F0502020204030204" pitchFamily="34" charset="0"/>
                <a:cs typeface="B Titr" panose="00000700000000000000" pitchFamily="2" charset="-78"/>
              </a:rPr>
              <a:t> واحد به ازاي هر كيلوگرم وزن می باشد و تا انجا که ممکن است اطراف زخم تزریق می شود </a:t>
            </a:r>
            <a:r>
              <a:rPr lang="ar-SA" b="1" dirty="0" smtClean="0">
                <a:latin typeface="Times New Roman" panose="02020603050405020304" pitchFamily="18" charset="0"/>
                <a:ea typeface="Calibri" panose="020F0502020204030204" pitchFamily="34" charset="0"/>
                <a:cs typeface="B Titr" panose="00000700000000000000" pitchFamily="2" charset="-78"/>
              </a:rPr>
              <a:t>. </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b="1" dirty="0">
                <a:latin typeface="Times New Roman" panose="02020603050405020304" pitchFamily="18" charset="0"/>
                <a:ea typeface="Calibri" panose="020F0502020204030204" pitchFamily="34" charset="0"/>
                <a:cs typeface="B Titr" panose="00000700000000000000" pitchFamily="2" charset="-78"/>
              </a:rPr>
              <a:t>در چه مواردي علاوه بر واكسن سرم نيز مورد نياز مي باشد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en-US" sz="1600" b="1" dirty="0">
                <a:latin typeface="Times New Roman" panose="02020603050405020304" pitchFamily="18" charset="0"/>
                <a:ea typeface="Calibri" panose="020F0502020204030204" pitchFamily="34" charset="0"/>
                <a:cs typeface="B Titr" panose="00000700000000000000" pitchFamily="2" charset="-78"/>
              </a:rPr>
              <a:t/>
            </a:r>
            <a:br>
              <a:rPr lang="en-US" sz="1600" b="1" dirty="0">
                <a:latin typeface="Times New Roman" panose="02020603050405020304" pitchFamily="18" charset="0"/>
                <a:ea typeface="Calibri" panose="020F0502020204030204" pitchFamily="34" charset="0"/>
                <a:cs typeface="B Titr" panose="00000700000000000000" pitchFamily="2" charset="-78"/>
              </a:rPr>
            </a:br>
            <a:r>
              <a:rPr lang="fa-IR" b="1" dirty="0">
                <a:latin typeface="Times New Roman" panose="02020603050405020304" pitchFamily="18" charset="0"/>
                <a:ea typeface="Calibri" panose="020F0502020204030204" pitchFamily="34" charset="0"/>
                <a:cs typeface="B Titr" panose="00000700000000000000" pitchFamily="2" charset="-78"/>
              </a:rPr>
              <a:t>1. </a:t>
            </a:r>
            <a:r>
              <a:rPr lang="ar-SA" b="1" dirty="0">
                <a:latin typeface="Times New Roman" panose="02020603050405020304" pitchFamily="18" charset="0"/>
                <a:ea typeface="Calibri" panose="020F0502020204030204" pitchFamily="34" charset="0"/>
                <a:cs typeface="B Titr" panose="00000700000000000000" pitchFamily="2" charset="-78"/>
              </a:rPr>
              <a:t>گزیدگی و خراشیدگی منفرد و یا متعدد عمیق پوستی،</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SA" b="1" dirty="0">
                <a:latin typeface="Times New Roman" panose="02020603050405020304" pitchFamily="18" charset="0"/>
                <a:ea typeface="Calibri" panose="020F0502020204030204" pitchFamily="34" charset="0"/>
                <a:cs typeface="B Titr" panose="00000700000000000000" pitchFamily="2" charset="-78"/>
              </a:rPr>
              <a:t>2. لیسیدن پوست آسیب دیده، آلوده شدن غشاهای مخاطی با بزاق حیوان مشکوک، </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45720" indent="0" algn="just" rtl="1">
              <a:buNone/>
            </a:pPr>
            <a:r>
              <a:rPr lang="ar-SA" b="1" dirty="0">
                <a:latin typeface="Times New Roman" panose="02020603050405020304" pitchFamily="18" charset="0"/>
                <a:ea typeface="Calibri" panose="020F0502020204030204" pitchFamily="34" charset="0"/>
                <a:cs typeface="B Titr" panose="00000700000000000000" pitchFamily="2" charset="-78"/>
              </a:rPr>
              <a:t>3. هر نوع مواجهه با خفاش شامل ورود به غار دارای خفاش و یا گزش یا خراشیدگی با خفاش و </a:t>
            </a:r>
            <a:r>
              <a:rPr lang="ar-SA" b="1" dirty="0" smtClean="0">
                <a:latin typeface="Times New Roman" panose="02020603050405020304" pitchFamily="18" charset="0"/>
                <a:ea typeface="Calibri" panose="020F0502020204030204" pitchFamily="34" charset="0"/>
                <a:cs typeface="B Titr" panose="00000700000000000000" pitchFamily="2" charset="-78"/>
              </a:rPr>
              <a:t>...</a:t>
            </a:r>
            <a:endParaRPr lang="en-US" b="1" dirty="0" smtClean="0">
              <a:latin typeface="Times New Roman" panose="02020603050405020304" pitchFamily="18" charset="0"/>
              <a:ea typeface="Calibri" panose="020F0502020204030204" pitchFamily="34" charset="0"/>
              <a:cs typeface="B Titr" panose="00000700000000000000" pitchFamily="2" charset="-78"/>
            </a:endParaRPr>
          </a:p>
          <a:p>
            <a:pPr marL="45720" indent="0" algn="just" rtl="1">
              <a:buNone/>
            </a:pPr>
            <a:r>
              <a:rPr lang="fa-IR" b="1" dirty="0" smtClean="0">
                <a:latin typeface="Times New Roman" panose="02020603050405020304" pitchFamily="18" charset="0"/>
                <a:cs typeface="B Titr" panose="00000700000000000000" pitchFamily="2" charset="-78"/>
              </a:rPr>
              <a:t>4. قسمتهایی از بدن که دارای اعصاب زیادی هستند مانند سر، گردن، دست و اندام تناسلی</a:t>
            </a:r>
            <a:endParaRPr lang="en-US" dirty="0"/>
          </a:p>
        </p:txBody>
      </p:sp>
      <p:pic>
        <p:nvPicPr>
          <p:cNvPr id="1026" name="Picture 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6" y="6350"/>
            <a:ext cx="2649490" cy="1682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32</a:t>
            </a:fld>
            <a:endParaRPr lang="en-US"/>
          </a:p>
        </p:txBody>
      </p:sp>
    </p:spTree>
    <p:extLst>
      <p:ext uri="{BB962C8B-B14F-4D97-AF65-F5344CB8AC3E}">
        <p14:creationId xmlns:p14="http://schemas.microsoft.com/office/powerpoint/2010/main" xmlns="" val="3148054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8118" y="1817483"/>
            <a:ext cx="6400801" cy="2486025"/>
          </a:xfrm>
        </p:spPr>
        <p:txBody>
          <a:bodyPr>
            <a:noAutofit/>
          </a:bodyPr>
          <a:lstStyle/>
          <a:p>
            <a:pPr algn="just" rtl="1"/>
            <a:r>
              <a:rPr lang="ar-SA" sz="2000" b="1" dirty="0">
                <a:solidFill>
                  <a:srgbClr val="FF0000"/>
                </a:solidFill>
                <a:latin typeface="Times New Roman" panose="02020603050405020304" pitchFamily="18" charset="0"/>
                <a:ea typeface="Calibri" panose="020F0502020204030204" pitchFamily="34" charset="0"/>
                <a:cs typeface="B Titr" panose="00000700000000000000" pitchFamily="2" charset="-78"/>
              </a:rPr>
              <a:t>تذكر مهم</a:t>
            </a:r>
            <a:r>
              <a:rPr lang="en-US" sz="1400" b="1" dirty="0">
                <a:solidFill>
                  <a:srgbClr val="FF0000"/>
                </a:solidFill>
                <a:latin typeface="Times New Roman" panose="02020603050405020304" pitchFamily="18" charset="0"/>
                <a:ea typeface="Calibri" panose="020F0502020204030204" pitchFamily="34" charset="0"/>
                <a:cs typeface="B Titr" panose="00000700000000000000" pitchFamily="2" charset="-78"/>
              </a:rPr>
              <a:t>: </a:t>
            </a:r>
            <a:r>
              <a:rPr lang="ar-SA" sz="2000" b="1" dirty="0">
                <a:latin typeface="Times New Roman" panose="02020603050405020304" pitchFamily="18" charset="0"/>
                <a:ea typeface="Calibri" panose="020F0502020204030204" pitchFamily="34" charset="0"/>
                <a:cs typeface="B Titr" panose="00000700000000000000" pitchFamily="2" charset="-78"/>
              </a:rPr>
              <a:t>كليه موارد حيوان گزيدگي چه اهلي و چه وحشي را بايد هار تلقي نمود و بيمار را بايد فوراً تحت اقدامات پيشگيري قرار داد؛ اين موضوع به قدري اهميت دارد كه </a:t>
            </a:r>
            <a:r>
              <a:rPr lang="ar-SA" sz="2000" b="1" dirty="0">
                <a:solidFill>
                  <a:srgbClr val="7030A0"/>
                </a:solidFill>
                <a:latin typeface="Times New Roman" panose="02020603050405020304" pitchFamily="18" charset="0"/>
                <a:ea typeface="Calibri" panose="020F0502020204030204" pitchFamily="34" charset="0"/>
                <a:cs typeface="B Titr" panose="00000700000000000000" pitchFamily="2" charset="-78"/>
              </a:rPr>
              <a:t>اگر حيوان گزنده مثل سگ داراي قلاده و واكسيناسيون كامل نيز باشد، مي بايست اقدامات پيشگيري و درمان را براي فرد سريعاً انجام داد</a:t>
            </a:r>
            <a:r>
              <a:rPr lang="ar-SA" sz="2000" b="1" dirty="0">
                <a:latin typeface="Times New Roman" panose="02020603050405020304" pitchFamily="18" charset="0"/>
                <a:ea typeface="Calibri" panose="020F0502020204030204" pitchFamily="34" charset="0"/>
                <a:cs typeface="B Titr" panose="00000700000000000000" pitchFamily="2" charset="-78"/>
              </a:rPr>
              <a:t>            </a:t>
            </a:r>
            <a:r>
              <a:rPr lang="ar-SA" sz="2000" b="1" u="sng" dirty="0">
                <a:latin typeface="Times New Roman" panose="02020603050405020304" pitchFamily="18" charset="0"/>
                <a:ea typeface="Calibri" panose="020F0502020204030204" pitchFamily="34" charset="0"/>
                <a:cs typeface="B Titr" panose="00000700000000000000" pitchFamily="2" charset="-78"/>
              </a:rPr>
              <a:t>يعني داشتن سابقه واكسيناسيون حيوان مانعي براي انجام « سرو واكسيناسيون » فرد نيست</a:t>
            </a:r>
            <a:r>
              <a:rPr lang="en-US" sz="1400" b="1" u="sng" dirty="0">
                <a:latin typeface="Times New Roman" panose="02020603050405020304" pitchFamily="18" charset="0"/>
                <a:ea typeface="Calibri" panose="020F0502020204030204" pitchFamily="34" charset="0"/>
                <a:cs typeface="B Titr" panose="00000700000000000000" pitchFamily="2" charset="-78"/>
              </a:rPr>
              <a:t>.</a:t>
            </a:r>
            <a:endParaRPr lang="en-US" sz="1800" dirty="0"/>
          </a:p>
        </p:txBody>
      </p:sp>
      <p:pic>
        <p:nvPicPr>
          <p:cNvPr id="2050" name="Picture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4940293"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1" name="Straight Arrow Connector 17"/>
          <p:cNvCxnSpPr>
            <a:cxnSpLocks/>
          </p:cNvCxnSpPr>
          <p:nvPr/>
        </p:nvCxnSpPr>
        <p:spPr bwMode="auto">
          <a:xfrm flipH="1" flipV="1">
            <a:off x="7142090" y="3845137"/>
            <a:ext cx="851026" cy="1810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10" name="Slide Number Placeholder 9"/>
          <p:cNvSpPr>
            <a:spLocks noGrp="1"/>
          </p:cNvSpPr>
          <p:nvPr>
            <p:ph type="sldNum" sz="quarter" idx="12"/>
          </p:nvPr>
        </p:nvSpPr>
        <p:spPr/>
        <p:txBody>
          <a:bodyPr/>
          <a:lstStyle/>
          <a:p>
            <a:fld id="{8FDBFFB2-86D9-4B8F-A59A-553A60B94BBE}" type="slidenum">
              <a:rPr lang="en-US" smtClean="0"/>
              <a:pPr/>
              <a:t>33</a:t>
            </a:fld>
            <a:endParaRPr lang="en-US"/>
          </a:p>
        </p:txBody>
      </p:sp>
    </p:spTree>
    <p:extLst>
      <p:ext uri="{BB962C8B-B14F-4D97-AF65-F5344CB8AC3E}">
        <p14:creationId xmlns:p14="http://schemas.microsoft.com/office/powerpoint/2010/main" xmlns="" val="1589475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4" name="Rectangle 6"/>
          <p:cNvSpPr>
            <a:spLocks noGrp="1" noChangeArrowheads="1"/>
          </p:cNvSpPr>
          <p:nvPr>
            <p:ph type="body" idx="1"/>
          </p:nvPr>
        </p:nvSpPr>
        <p:spPr>
          <a:xfrm>
            <a:off x="1981200" y="333376"/>
            <a:ext cx="8229600" cy="6119813"/>
          </a:xfrm>
        </p:spPr>
        <p:txBody>
          <a:bodyPr>
            <a:normAutofit/>
          </a:bodyPr>
          <a:lstStyle/>
          <a:p>
            <a:pPr algn="just" rtl="1" eaLnBrk="1" hangingPunct="1">
              <a:lnSpc>
                <a:spcPct val="200000"/>
              </a:lnSpc>
              <a:buFontTx/>
              <a:buBlip>
                <a:blip r:embed="rId2"/>
              </a:buBlip>
            </a:pPr>
            <a:r>
              <a:rPr lang="fa-IR" sz="1800" dirty="0">
                <a:cs typeface="B Titr" panose="00000700000000000000" pitchFamily="2" charset="-78"/>
              </a:rPr>
              <a:t>بر اساس آخرین توصیه های </a:t>
            </a:r>
            <a:r>
              <a:rPr lang="en-US" sz="1800" dirty="0">
                <a:cs typeface="B Titr" panose="00000700000000000000" pitchFamily="2" charset="-78"/>
              </a:rPr>
              <a:t>WHO</a:t>
            </a:r>
            <a:r>
              <a:rPr lang="fa-IR" sz="1800" dirty="0">
                <a:cs typeface="B Titr" panose="00000700000000000000" pitchFamily="2" charset="-78"/>
              </a:rPr>
              <a:t> </a:t>
            </a:r>
            <a:r>
              <a:rPr lang="fa-IR" sz="1200" dirty="0">
                <a:cs typeface="B Titr" panose="00000700000000000000" pitchFamily="2" charset="-78"/>
              </a:rPr>
              <a:t>(سازمان بهداشت جهانی)</a:t>
            </a:r>
            <a:r>
              <a:rPr lang="fa-IR" sz="1800" dirty="0">
                <a:cs typeface="B Titr" panose="00000700000000000000" pitchFamily="2" charset="-78"/>
              </a:rPr>
              <a:t> آسیب دیدگان گاز گرفته توسط جوندگانی مانند موش خانگی ، موش صحرایی و خرگوش به درمان پیشگیری نیازی </a:t>
            </a:r>
            <a:r>
              <a:rPr lang="fa-IR" sz="1800" dirty="0" smtClean="0">
                <a:cs typeface="B Titr" panose="00000700000000000000" pitchFamily="2" charset="-78"/>
              </a:rPr>
              <a:t>ندارند.</a:t>
            </a:r>
            <a:endParaRPr lang="fa-IR" sz="1800" dirty="0">
              <a:cs typeface="B Titr" panose="00000700000000000000" pitchFamily="2" charset="-78"/>
            </a:endParaRPr>
          </a:p>
          <a:p>
            <a:pPr algn="just" rtl="1" eaLnBrk="1" hangingPunct="1">
              <a:lnSpc>
                <a:spcPct val="200000"/>
              </a:lnSpc>
              <a:buFontTx/>
              <a:buBlip>
                <a:blip r:embed="rId2"/>
              </a:buBlip>
            </a:pPr>
            <a:r>
              <a:rPr lang="fa-IR" sz="1800" dirty="0">
                <a:cs typeface="B Titr" panose="00000700000000000000" pitchFamily="2" charset="-78"/>
              </a:rPr>
              <a:t>درباره آسیب دیدگان گاز گرفته توسط </a:t>
            </a:r>
            <a:r>
              <a:rPr lang="fa-IR" sz="1800" dirty="0">
                <a:solidFill>
                  <a:srgbClr val="FF0000"/>
                </a:solidFill>
                <a:cs typeface="B Titr" panose="00000700000000000000" pitchFamily="2" charset="-78"/>
              </a:rPr>
              <a:t>موش خرما</a:t>
            </a:r>
            <a:r>
              <a:rPr lang="fa-IR" sz="1800" dirty="0">
                <a:cs typeface="B Titr" panose="00000700000000000000" pitchFamily="2" charset="-78"/>
              </a:rPr>
              <a:t> و </a:t>
            </a:r>
            <a:r>
              <a:rPr lang="fa-IR" sz="1800" dirty="0">
                <a:solidFill>
                  <a:srgbClr val="FF0000"/>
                </a:solidFill>
                <a:cs typeface="B Titr" panose="00000700000000000000" pitchFamily="2" charset="-78"/>
              </a:rPr>
              <a:t>راسو </a:t>
            </a:r>
            <a:r>
              <a:rPr lang="fa-IR" sz="1800" dirty="0">
                <a:cs typeface="B Titr" panose="00000700000000000000" pitchFamily="2" charset="-78"/>
              </a:rPr>
              <a:t>درمان پیشگیری ضروری است</a:t>
            </a:r>
          </a:p>
          <a:p>
            <a:pPr algn="just" rtl="1" eaLnBrk="1" hangingPunct="1">
              <a:lnSpc>
                <a:spcPct val="200000"/>
              </a:lnSpc>
              <a:buFontTx/>
              <a:buNone/>
            </a:pPr>
            <a:r>
              <a:rPr lang="fa-IR" sz="1800" dirty="0" smtClean="0">
                <a:solidFill>
                  <a:srgbClr val="FF0000"/>
                </a:solidFill>
                <a:cs typeface="B Titr" panose="00000700000000000000" pitchFamily="2" charset="-78"/>
              </a:rPr>
              <a:t>نکته </a:t>
            </a:r>
            <a:r>
              <a:rPr lang="fa-IR" sz="1800" dirty="0">
                <a:solidFill>
                  <a:srgbClr val="FF0000"/>
                </a:solidFill>
                <a:cs typeface="B Titr" panose="00000700000000000000" pitchFamily="2" charset="-78"/>
              </a:rPr>
              <a:t>:</a:t>
            </a:r>
            <a:r>
              <a:rPr lang="fa-IR" sz="1800" dirty="0">
                <a:cs typeface="B Titr" panose="00000700000000000000" pitchFamily="2" charset="-78"/>
              </a:rPr>
              <a:t> از آنجا که بسیاری از مردم در تشخیص حیوانات دچار اشتباه می شوند و اساساً انواع موشها را نمی شناسند و یا در گویش های مختلف نام حیوانات، متفاوت می باشد </a:t>
            </a:r>
            <a:r>
              <a:rPr lang="fa-IR" sz="1800" dirty="0" smtClean="0">
                <a:cs typeface="B Titr" panose="00000700000000000000" pitchFamily="2" charset="-78"/>
              </a:rPr>
              <a:t>لازم </a:t>
            </a:r>
            <a:r>
              <a:rPr lang="fa-IR" sz="1800" dirty="0">
                <a:cs typeface="B Titr" panose="00000700000000000000" pitchFamily="2" charset="-78"/>
              </a:rPr>
              <a:t>است از افراد حیوان گزیده که مُدعی اند توسط یکی از این حیوانات آسیب دیده اند مشخصات حیوان مهاجم سؤال و در صورت </a:t>
            </a:r>
            <a:r>
              <a:rPr lang="fa-IR" sz="1800" dirty="0" smtClean="0">
                <a:cs typeface="B Titr" panose="00000700000000000000" pitchFamily="2" charset="-78"/>
              </a:rPr>
              <a:t>عدم </a:t>
            </a:r>
            <a:r>
              <a:rPr lang="fa-IR" sz="1800" dirty="0">
                <a:cs typeface="B Titr" panose="00000700000000000000" pitchFamily="2" charset="-78"/>
              </a:rPr>
              <a:t>اطمینان از نوع حیوان </a:t>
            </a:r>
            <a:r>
              <a:rPr lang="fa-IR" sz="1400" dirty="0">
                <a:cs typeface="B Titr" panose="00000700000000000000" pitchFamily="2" charset="-78"/>
              </a:rPr>
              <a:t>(موش خانگی، صحرایی،خرگوش با موش خرما، راسو و ...)،</a:t>
            </a:r>
            <a:r>
              <a:rPr lang="fa-IR" sz="1800" dirty="0">
                <a:cs typeface="B Titr" panose="00000700000000000000" pitchFamily="2" charset="-78"/>
              </a:rPr>
              <a:t> فوراً نسبت به </a:t>
            </a:r>
            <a:br>
              <a:rPr lang="fa-IR" sz="1800" dirty="0">
                <a:cs typeface="B Titr" panose="00000700000000000000" pitchFamily="2" charset="-78"/>
              </a:rPr>
            </a:br>
            <a:r>
              <a:rPr lang="fa-IR" sz="1800" dirty="0">
                <a:cs typeface="B Titr" panose="00000700000000000000" pitchFamily="2" charset="-78"/>
              </a:rPr>
              <a:t>درمان پیشگیری اقدامات لازم انجام پذیرد.</a:t>
            </a:r>
            <a:endParaRPr lang="en-US" sz="1800" dirty="0">
              <a:cs typeface="B Titr" panose="00000700000000000000" pitchFamily="2" charset="-78"/>
            </a:endParaRPr>
          </a:p>
        </p:txBody>
      </p:sp>
    </p:spTree>
    <p:extLst>
      <p:ext uri="{BB962C8B-B14F-4D97-AF65-F5344CB8AC3E}">
        <p14:creationId xmlns:p14="http://schemas.microsoft.com/office/powerpoint/2010/main" xmlns="" val="150705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27014">
                                            <p:txEl>
                                              <p:pRg st="0" end="0"/>
                                            </p:txEl>
                                          </p:spTgt>
                                        </p:tgtEl>
                                        <p:attrNameLst>
                                          <p:attrName>style.visibility</p:attrName>
                                        </p:attrNameLst>
                                      </p:cBhvr>
                                      <p:to>
                                        <p:strVal val="visible"/>
                                      </p:to>
                                    </p:set>
                                    <p:anim calcmode="lin" valueType="num">
                                      <p:cBhvr>
                                        <p:cTn id="7" dur="500" fill="hold"/>
                                        <p:tgtEl>
                                          <p:spTgt spid="4270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270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27014">
                                            <p:txEl>
                                              <p:pRg st="1" end="1"/>
                                            </p:txEl>
                                          </p:spTgt>
                                        </p:tgtEl>
                                        <p:attrNameLst>
                                          <p:attrName>style.visibility</p:attrName>
                                        </p:attrNameLst>
                                      </p:cBhvr>
                                      <p:to>
                                        <p:strVal val="visible"/>
                                      </p:to>
                                    </p:set>
                                    <p:anim calcmode="lin" valueType="num">
                                      <p:cBhvr>
                                        <p:cTn id="13" dur="500" fill="hold"/>
                                        <p:tgtEl>
                                          <p:spTgt spid="4270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270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27014">
                                            <p:txEl>
                                              <p:pRg st="2" end="2"/>
                                            </p:txEl>
                                          </p:spTgt>
                                        </p:tgtEl>
                                        <p:attrNameLst>
                                          <p:attrName>style.visibility</p:attrName>
                                        </p:attrNameLst>
                                      </p:cBhvr>
                                      <p:to>
                                        <p:strVal val="visible"/>
                                      </p:to>
                                    </p:set>
                                    <p:anim calcmode="lin" valueType="num">
                                      <p:cBhvr>
                                        <p:cTn id="19" dur="500" fill="hold"/>
                                        <p:tgtEl>
                                          <p:spTgt spid="4270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2701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ntitled-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6"/>
          <p:cNvSpPr txBox="1">
            <a:spLocks noChangeArrowheads="1"/>
          </p:cNvSpPr>
          <p:nvPr/>
        </p:nvSpPr>
        <p:spPr bwMode="auto">
          <a:xfrm>
            <a:off x="5808663" y="260351"/>
            <a:ext cx="4608512"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Bef>
                <a:spcPct val="50000"/>
              </a:spcBef>
            </a:pPr>
            <a:r>
              <a:rPr lang="fa-IR" sz="4800" b="1">
                <a:solidFill>
                  <a:schemeClr val="bg1"/>
                </a:solidFill>
                <a:cs typeface="B Kamran" panose="00000400000000000000" pitchFamily="2" charset="-78"/>
              </a:rPr>
              <a:t>ابتلا به هاری = مرگ حتمی</a:t>
            </a:r>
            <a:endParaRPr lang="en-US" sz="4800" b="1">
              <a:solidFill>
                <a:schemeClr val="bg1"/>
              </a:solidFill>
              <a:cs typeface="B Kamran" panose="00000400000000000000" pitchFamily="2" charset="-78"/>
            </a:endParaRPr>
          </a:p>
        </p:txBody>
      </p:sp>
      <p:sp>
        <p:nvSpPr>
          <p:cNvPr id="44036" name="Text Box 7"/>
          <p:cNvSpPr txBox="1">
            <a:spLocks noChangeArrowheads="1"/>
          </p:cNvSpPr>
          <p:nvPr/>
        </p:nvSpPr>
        <p:spPr bwMode="auto">
          <a:xfrm>
            <a:off x="1646238" y="1239838"/>
            <a:ext cx="3708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Bef>
                <a:spcPct val="50000"/>
              </a:spcBef>
            </a:pPr>
            <a:r>
              <a:rPr lang="fa-IR" sz="3600" b="1">
                <a:solidFill>
                  <a:schemeClr val="bg1"/>
                </a:solidFill>
                <a:cs typeface="B Kamran" panose="00000400000000000000" pitchFamily="2" charset="-78"/>
              </a:rPr>
              <a:t>ابتلا به هاری = مرگ حتمی</a:t>
            </a:r>
            <a:endParaRPr lang="en-US" sz="3600" b="1">
              <a:solidFill>
                <a:schemeClr val="bg1"/>
              </a:solidFill>
              <a:cs typeface="B Kamran" panose="00000400000000000000" pitchFamily="2" charset="-78"/>
            </a:endParaRPr>
          </a:p>
        </p:txBody>
      </p:sp>
      <p:sp>
        <p:nvSpPr>
          <p:cNvPr id="44037" name="Text Box 8"/>
          <p:cNvSpPr txBox="1">
            <a:spLocks noChangeArrowheads="1"/>
          </p:cNvSpPr>
          <p:nvPr/>
        </p:nvSpPr>
        <p:spPr bwMode="auto">
          <a:xfrm>
            <a:off x="6096001" y="876301"/>
            <a:ext cx="46085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Bef>
                <a:spcPct val="50000"/>
              </a:spcBef>
            </a:pPr>
            <a:r>
              <a:rPr lang="fa-IR" sz="4800" b="1">
                <a:solidFill>
                  <a:schemeClr val="bg1"/>
                </a:solidFill>
                <a:cs typeface="B Kamran" panose="00000400000000000000" pitchFamily="2" charset="-78"/>
              </a:rPr>
              <a:t>ابتلا به هاری = مرگ حتمی</a:t>
            </a:r>
            <a:endParaRPr lang="en-US" sz="4800" b="1">
              <a:solidFill>
                <a:schemeClr val="bg1"/>
              </a:solidFill>
              <a:cs typeface="B Kamran" panose="00000400000000000000" pitchFamily="2" charset="-78"/>
            </a:endParaRPr>
          </a:p>
        </p:txBody>
      </p:sp>
      <p:sp>
        <p:nvSpPr>
          <p:cNvPr id="44038" name="Text Box 9"/>
          <p:cNvSpPr txBox="1">
            <a:spLocks noChangeArrowheads="1"/>
          </p:cNvSpPr>
          <p:nvPr/>
        </p:nvSpPr>
        <p:spPr bwMode="auto">
          <a:xfrm>
            <a:off x="1403350" y="1700213"/>
            <a:ext cx="3708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Bef>
                <a:spcPct val="50000"/>
              </a:spcBef>
            </a:pPr>
            <a:r>
              <a:rPr lang="fa-IR" sz="3600" b="1">
                <a:solidFill>
                  <a:schemeClr val="bg1"/>
                </a:solidFill>
                <a:cs typeface="B Kamran" panose="00000400000000000000" pitchFamily="2" charset="-78"/>
              </a:rPr>
              <a:t>ابتلا به هاری = مرگ حتمی</a:t>
            </a:r>
            <a:endParaRPr lang="en-US" sz="3600" b="1">
              <a:solidFill>
                <a:schemeClr val="bg1"/>
              </a:solidFill>
              <a:cs typeface="B Kamran" panose="00000400000000000000" pitchFamily="2" charset="-78"/>
            </a:endParaRPr>
          </a:p>
        </p:txBody>
      </p:sp>
      <p:sp>
        <p:nvSpPr>
          <p:cNvPr id="44039" name="Text Box 10"/>
          <p:cNvSpPr txBox="1">
            <a:spLocks noChangeArrowheads="1"/>
          </p:cNvSpPr>
          <p:nvPr/>
        </p:nvSpPr>
        <p:spPr bwMode="auto">
          <a:xfrm>
            <a:off x="1860550" y="777875"/>
            <a:ext cx="3708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Bef>
                <a:spcPct val="50000"/>
              </a:spcBef>
            </a:pPr>
            <a:r>
              <a:rPr lang="fa-IR" sz="3600" b="1">
                <a:solidFill>
                  <a:schemeClr val="bg1"/>
                </a:solidFill>
                <a:cs typeface="B Kamran" panose="00000400000000000000" pitchFamily="2" charset="-78"/>
              </a:rPr>
              <a:t>ابتلا به هاری = مرگ حتمی</a:t>
            </a:r>
            <a:endParaRPr lang="en-US" sz="3600" b="1">
              <a:solidFill>
                <a:schemeClr val="bg1"/>
              </a:solidFill>
              <a:cs typeface="B Kamran" panose="00000400000000000000" pitchFamily="2" charset="-78"/>
            </a:endParaRPr>
          </a:p>
        </p:txBody>
      </p:sp>
    </p:spTree>
    <p:extLst>
      <p:ext uri="{BB962C8B-B14F-4D97-AF65-F5344CB8AC3E}">
        <p14:creationId xmlns:p14="http://schemas.microsoft.com/office/powerpoint/2010/main" xmlns="" val="3346211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Picture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4"/>
          <p:cNvSpPr>
            <a:spLocks noChangeArrowheads="1"/>
          </p:cNvSpPr>
          <p:nvPr/>
        </p:nvSpPr>
        <p:spPr bwMode="auto">
          <a:xfrm>
            <a:off x="7751764" y="333376"/>
            <a:ext cx="2916237"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80000"/>
              </a:lnSpc>
              <a:spcBef>
                <a:spcPct val="20000"/>
              </a:spcBef>
            </a:pPr>
            <a:r>
              <a:rPr lang="fa-IR">
                <a:solidFill>
                  <a:srgbClr val="FF0000"/>
                </a:solidFill>
                <a:cs typeface="B Titr" panose="00000700000000000000" pitchFamily="2" charset="-78"/>
              </a:rPr>
              <a:t>اقدام های لازم در برخورد با </a:t>
            </a:r>
            <a:r>
              <a:rPr lang="en-US">
                <a:solidFill>
                  <a:srgbClr val="FF0000"/>
                </a:solidFill>
                <a:cs typeface="B Titr" panose="00000700000000000000" pitchFamily="2" charset="-78"/>
              </a:rPr>
              <a:t/>
            </a:r>
            <a:br>
              <a:rPr lang="en-US">
                <a:solidFill>
                  <a:srgbClr val="FF0000"/>
                </a:solidFill>
                <a:cs typeface="B Titr" panose="00000700000000000000" pitchFamily="2" charset="-78"/>
              </a:rPr>
            </a:br>
            <a:r>
              <a:rPr lang="fa-IR">
                <a:solidFill>
                  <a:srgbClr val="FF0000"/>
                </a:solidFill>
                <a:cs typeface="B Titr" panose="00000700000000000000" pitchFamily="2" charset="-78"/>
              </a:rPr>
              <a:t>بیمار مشکوک به هاری و موارد تماس</a:t>
            </a:r>
            <a:endParaRPr lang="en-US">
              <a:solidFill>
                <a:srgbClr val="FF0000"/>
              </a:solidFill>
              <a:cs typeface="B Titr" panose="00000700000000000000" pitchFamily="2" charset="-78"/>
            </a:endParaRPr>
          </a:p>
        </p:txBody>
      </p:sp>
    </p:spTree>
    <p:extLst>
      <p:ext uri="{BB962C8B-B14F-4D97-AF65-F5344CB8AC3E}">
        <p14:creationId xmlns:p14="http://schemas.microsoft.com/office/powerpoint/2010/main" xmlns="" val="568963100"/>
      </p:ext>
    </p:extLst>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Grp="1" noChangeArrowheads="1"/>
          </p:cNvSpPr>
          <p:nvPr>
            <p:ph type="body" idx="1"/>
          </p:nvPr>
        </p:nvSpPr>
        <p:spPr>
          <a:xfrm>
            <a:off x="1774826" y="1484314"/>
            <a:ext cx="8435975" cy="4105275"/>
          </a:xfrm>
        </p:spPr>
        <p:txBody>
          <a:bodyPr>
            <a:normAutofit fontScale="92500" lnSpcReduction="10000"/>
          </a:bodyPr>
          <a:lstStyle/>
          <a:p>
            <a:pPr algn="just" rtl="1" eaLnBrk="1" hangingPunct="1">
              <a:lnSpc>
                <a:spcPct val="160000"/>
              </a:lnSpc>
              <a:buFontTx/>
              <a:buBlip>
                <a:blip r:embed="rId2"/>
              </a:buBlip>
            </a:pPr>
            <a:r>
              <a:rPr lang="fa-IR" dirty="0">
                <a:cs typeface="B Titr" panose="00000700000000000000" pitchFamily="2" charset="-78"/>
              </a:rPr>
              <a:t>استفاده از وسایل حفاظتی شامل:	 </a:t>
            </a:r>
            <a:br>
              <a:rPr lang="fa-IR" dirty="0">
                <a:cs typeface="B Titr" panose="00000700000000000000" pitchFamily="2" charset="-78"/>
              </a:rPr>
            </a:br>
            <a:r>
              <a:rPr lang="fa-IR" dirty="0">
                <a:cs typeface="B Titr" panose="00000700000000000000" pitchFamily="2" charset="-78"/>
              </a:rPr>
              <a:t>دستکش ، ماسک، گان، عینک و ... جهت کارکنان بیمارستان </a:t>
            </a:r>
            <a:r>
              <a:rPr lang="fa-IR" sz="1400" dirty="0">
                <a:cs typeface="B Titr" panose="00000700000000000000" pitchFamily="2" charset="-78"/>
              </a:rPr>
              <a:t>(پزشک، پرستار، خدمتگزاران و ...)</a:t>
            </a:r>
            <a:r>
              <a:rPr lang="fa-IR" dirty="0">
                <a:cs typeface="B Titr" panose="00000700000000000000" pitchFamily="2" charset="-78"/>
              </a:rPr>
              <a:t>، </a:t>
            </a:r>
            <a:r>
              <a:rPr lang="fa-IR" sz="1400" dirty="0">
                <a:cs typeface="B Titr" panose="00000700000000000000" pitchFamily="2" charset="-78"/>
              </a:rPr>
              <a:t/>
            </a:r>
            <a:br>
              <a:rPr lang="fa-IR" sz="1400" dirty="0">
                <a:cs typeface="B Titr" panose="00000700000000000000" pitchFamily="2" charset="-78"/>
              </a:rPr>
            </a:br>
            <a:r>
              <a:rPr lang="fa-IR" dirty="0">
                <a:cs typeface="B Titr" panose="00000700000000000000" pitchFamily="2" charset="-78"/>
              </a:rPr>
              <a:t>ملاقات کنندگان و سایر کسانی که به نحوی با بیمار در تماس هستند</a:t>
            </a:r>
          </a:p>
          <a:p>
            <a:pPr algn="just" rtl="1" eaLnBrk="1" hangingPunct="1">
              <a:lnSpc>
                <a:spcPct val="160000"/>
              </a:lnSpc>
              <a:buFontTx/>
              <a:buBlip>
                <a:blip r:embed="rId2"/>
              </a:buBlip>
            </a:pPr>
            <a:r>
              <a:rPr lang="fa-IR" dirty="0">
                <a:cs typeface="B Titr" panose="00000700000000000000" pitchFamily="2" charset="-78"/>
              </a:rPr>
              <a:t>واکسیناسیون کامل هاری </a:t>
            </a:r>
            <a:r>
              <a:rPr lang="fa-IR" dirty="0" smtClean="0">
                <a:cs typeface="B Titr" panose="00000700000000000000" pitchFamily="2" charset="-78"/>
              </a:rPr>
              <a:t>در </a:t>
            </a:r>
            <a:r>
              <a:rPr lang="fa-IR" dirty="0">
                <a:cs typeface="B Titr" panose="00000700000000000000" pitchFamily="2" charset="-78"/>
              </a:rPr>
              <a:t>موارد زیر:</a:t>
            </a:r>
          </a:p>
          <a:p>
            <a:pPr algn="just" rtl="1" eaLnBrk="1" hangingPunct="1">
              <a:lnSpc>
                <a:spcPct val="160000"/>
              </a:lnSpc>
              <a:buClr>
                <a:srgbClr val="FF0000"/>
              </a:buClr>
              <a:buSzPct val="150000"/>
              <a:buFont typeface="Wingdings" panose="05000000000000000000" pitchFamily="2" charset="2"/>
              <a:buChar char="ü"/>
            </a:pPr>
            <a:r>
              <a:rPr lang="fa-IR" dirty="0" smtClean="0">
                <a:cs typeface="B Titr" panose="00000700000000000000" pitchFamily="2" charset="-78"/>
              </a:rPr>
              <a:t>افراد </a:t>
            </a:r>
            <a:r>
              <a:rPr lang="fa-IR" dirty="0">
                <a:cs typeface="B Titr" panose="00000700000000000000" pitchFamily="2" charset="-78"/>
              </a:rPr>
              <a:t>در تماس مستقیم با بیمار ، مانند افراد خانواده</a:t>
            </a:r>
          </a:p>
          <a:p>
            <a:pPr algn="just" rtl="1" eaLnBrk="1" hangingPunct="1">
              <a:lnSpc>
                <a:spcPct val="160000"/>
              </a:lnSpc>
              <a:buClr>
                <a:srgbClr val="FF0000"/>
              </a:buClr>
              <a:buSzPct val="150000"/>
              <a:buFont typeface="Wingdings" panose="05000000000000000000" pitchFamily="2" charset="2"/>
              <a:buChar char="ü"/>
            </a:pPr>
            <a:r>
              <a:rPr lang="fa-IR" dirty="0">
                <a:cs typeface="B Titr" panose="00000700000000000000" pitchFamily="2" charset="-78"/>
              </a:rPr>
              <a:t>افراد در تماس غیر مستقیم با بیمار از طریق وسایل آلوده به </a:t>
            </a:r>
            <a:r>
              <a:rPr lang="fa-IR" dirty="0" smtClean="0">
                <a:cs typeface="B Titr" panose="00000700000000000000" pitchFamily="2" charset="-78"/>
              </a:rPr>
              <a:t>ترشحات</a:t>
            </a:r>
          </a:p>
          <a:p>
            <a:pPr algn="just" rtl="1">
              <a:lnSpc>
                <a:spcPct val="160000"/>
              </a:lnSpc>
              <a:buClr>
                <a:srgbClr val="FF0000"/>
              </a:buClr>
              <a:buSzPct val="150000"/>
              <a:buFont typeface="Wingdings" panose="05000000000000000000" pitchFamily="2" charset="2"/>
              <a:buChar char="ü"/>
            </a:pPr>
            <a:r>
              <a:rPr lang="fa-IR" dirty="0">
                <a:cs typeface="B Titr" panose="00000700000000000000" pitchFamily="2" charset="-78"/>
              </a:rPr>
              <a:t>افرادی که در طی تماس با بیمار یا جسد دچار صدمه به پوست شده اند</a:t>
            </a:r>
          </a:p>
          <a:p>
            <a:pPr algn="just" rtl="1" eaLnBrk="1" hangingPunct="1">
              <a:lnSpc>
                <a:spcPct val="160000"/>
              </a:lnSpc>
              <a:buClr>
                <a:srgbClr val="FF0000"/>
              </a:buClr>
              <a:buSzPct val="150000"/>
              <a:buFont typeface="Wingdings" panose="05000000000000000000" pitchFamily="2" charset="2"/>
              <a:buChar char="ü"/>
            </a:pPr>
            <a:endParaRPr lang="fa-IR" dirty="0">
              <a:cs typeface="B Titr" panose="00000700000000000000" pitchFamily="2" charset="-78"/>
            </a:endParaRPr>
          </a:p>
          <a:p>
            <a:pPr algn="just" rtl="1" eaLnBrk="1" hangingPunct="1">
              <a:lnSpc>
                <a:spcPct val="160000"/>
              </a:lnSpc>
              <a:buFontTx/>
              <a:buBlip>
                <a:blip r:embed="rId2"/>
              </a:buBlip>
            </a:pPr>
            <a:endParaRPr lang="en-US" sz="1600" dirty="0">
              <a:cs typeface="B Titr" panose="00000700000000000000" pitchFamily="2" charset="-78"/>
            </a:endParaRPr>
          </a:p>
        </p:txBody>
      </p:sp>
      <p:sp>
        <p:nvSpPr>
          <p:cNvPr id="400388" name="Rectangle 4"/>
          <p:cNvSpPr>
            <a:spLocks noGrp="1" noChangeArrowheads="1"/>
          </p:cNvSpPr>
          <p:nvPr>
            <p:ph type="title"/>
          </p:nvPr>
        </p:nvSpPr>
        <p:spPr>
          <a:xfrm>
            <a:off x="1981200" y="274638"/>
            <a:ext cx="8229600" cy="633412"/>
          </a:xfrm>
        </p:spPr>
        <p:txBody>
          <a:bodyPr/>
          <a:lstStyle/>
          <a:p>
            <a:pPr rtl="1" eaLnBrk="1" hangingPunct="1"/>
            <a:r>
              <a:rPr lang="fa-IR" sz="2400">
                <a:solidFill>
                  <a:srgbClr val="FF0000"/>
                </a:solidFill>
                <a:cs typeface="B Titr" panose="00000700000000000000" pitchFamily="2" charset="-78"/>
              </a:rPr>
              <a:t>اقدام های لازم در برخورد با بیمار مشکوک به هاری و موارد تماس</a:t>
            </a:r>
            <a:endParaRPr lang="en-US" sz="2400">
              <a:solidFill>
                <a:srgbClr val="FF0000"/>
              </a:solidFill>
              <a:cs typeface="B Titr" panose="00000700000000000000" pitchFamily="2" charset="-78"/>
            </a:endParaRPr>
          </a:p>
        </p:txBody>
      </p:sp>
    </p:spTree>
    <p:extLst>
      <p:ext uri="{BB962C8B-B14F-4D97-AF65-F5344CB8AC3E}">
        <p14:creationId xmlns:p14="http://schemas.microsoft.com/office/powerpoint/2010/main" xmlns="" val="84407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00388"/>
                                        </p:tgtEl>
                                        <p:attrNameLst>
                                          <p:attrName>style.visibility</p:attrName>
                                        </p:attrNameLst>
                                      </p:cBhvr>
                                      <p:to>
                                        <p:strVal val="visible"/>
                                      </p:to>
                                    </p:set>
                                    <p:anim calcmode="lin" valueType="num">
                                      <p:cBhvr>
                                        <p:cTn id="7" dur="1000" fill="hold"/>
                                        <p:tgtEl>
                                          <p:spTgt spid="400388"/>
                                        </p:tgtEl>
                                        <p:attrNameLst>
                                          <p:attrName>ppt_x</p:attrName>
                                        </p:attrNameLst>
                                      </p:cBhvr>
                                      <p:tavLst>
                                        <p:tav tm="0">
                                          <p:val>
                                            <p:strVal val="#ppt_x-.2"/>
                                          </p:val>
                                        </p:tav>
                                        <p:tav tm="100000">
                                          <p:val>
                                            <p:strVal val="#ppt_x"/>
                                          </p:val>
                                        </p:tav>
                                      </p:tavLst>
                                    </p:anim>
                                    <p:anim calcmode="lin" valueType="num">
                                      <p:cBhvr>
                                        <p:cTn id="8" dur="1000" fill="hold"/>
                                        <p:tgtEl>
                                          <p:spTgt spid="400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038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00387">
                                            <p:txEl>
                                              <p:pRg st="0" end="0"/>
                                            </p:txEl>
                                          </p:spTgt>
                                        </p:tgtEl>
                                        <p:attrNameLst>
                                          <p:attrName>style.visibility</p:attrName>
                                        </p:attrNameLst>
                                      </p:cBhvr>
                                      <p:to>
                                        <p:strVal val="visible"/>
                                      </p:to>
                                    </p:set>
                                    <p:anim calcmode="lin" valueType="num">
                                      <p:cBhvr>
                                        <p:cTn id="12" dur="1000" fill="hold"/>
                                        <p:tgtEl>
                                          <p:spTgt spid="40038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0038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0387">
                                            <p:txEl>
                                              <p:pRg st="0" end="0"/>
                                            </p:txEl>
                                          </p:spTgt>
                                        </p:tgtEl>
                                      </p:cBhvr>
                                    </p:animEffect>
                                  </p:childTnLst>
                                </p:cTn>
                              </p:par>
                            </p:childTnLst>
                          </p:cTn>
                        </p:par>
                        <p:par>
                          <p:cTn id="15" fill="hold" nodeType="afterGroup">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400387">
                                            <p:txEl>
                                              <p:pRg st="1" end="1"/>
                                            </p:txEl>
                                          </p:spTgt>
                                        </p:tgtEl>
                                        <p:attrNameLst>
                                          <p:attrName>style.visibility</p:attrName>
                                        </p:attrNameLst>
                                      </p:cBhvr>
                                      <p:to>
                                        <p:strVal val="visible"/>
                                      </p:to>
                                    </p:set>
                                    <p:anim calcmode="lin" valueType="num">
                                      <p:cBhvr>
                                        <p:cTn id="18" dur="1000" fill="hold"/>
                                        <p:tgtEl>
                                          <p:spTgt spid="400387">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40038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00387">
                                            <p:txEl>
                                              <p:pRg st="1" end="1"/>
                                            </p:txEl>
                                          </p:spTgt>
                                        </p:tgtEl>
                                      </p:cBhvr>
                                    </p:animEffect>
                                  </p:childTnLst>
                                </p:cTn>
                              </p:par>
                            </p:childTnLst>
                          </p:cTn>
                        </p:par>
                        <p:par>
                          <p:cTn id="21" fill="hold" nodeType="afterGroup">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400387">
                                            <p:txEl>
                                              <p:pRg st="2" end="2"/>
                                            </p:txEl>
                                          </p:spTgt>
                                        </p:tgtEl>
                                        <p:attrNameLst>
                                          <p:attrName>style.visibility</p:attrName>
                                        </p:attrNameLst>
                                      </p:cBhvr>
                                      <p:to>
                                        <p:strVal val="visible"/>
                                      </p:to>
                                    </p:set>
                                    <p:anim calcmode="lin" valueType="num">
                                      <p:cBhvr>
                                        <p:cTn id="24" dur="1000" fill="hold"/>
                                        <p:tgtEl>
                                          <p:spTgt spid="400387">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0038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0387">
                                            <p:txEl>
                                              <p:pRg st="2" end="2"/>
                                            </p:txEl>
                                          </p:spTgt>
                                        </p:tgtEl>
                                      </p:cBhvr>
                                    </p:animEffect>
                                  </p:childTnLst>
                                </p:cTn>
                              </p:par>
                            </p:childTnLst>
                          </p:cTn>
                        </p:par>
                        <p:par>
                          <p:cTn id="27" fill="hold" nodeType="afterGroup">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400387">
                                            <p:txEl>
                                              <p:pRg st="3" end="3"/>
                                            </p:txEl>
                                          </p:spTgt>
                                        </p:tgtEl>
                                        <p:attrNameLst>
                                          <p:attrName>style.visibility</p:attrName>
                                        </p:attrNameLst>
                                      </p:cBhvr>
                                      <p:to>
                                        <p:strVal val="visible"/>
                                      </p:to>
                                    </p:set>
                                    <p:anim calcmode="lin" valueType="num">
                                      <p:cBhvr>
                                        <p:cTn id="30" dur="1000" fill="hold"/>
                                        <p:tgtEl>
                                          <p:spTgt spid="400387">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4003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0038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400387">
                                            <p:txEl>
                                              <p:pRg st="4" end="4"/>
                                            </p:txEl>
                                          </p:spTgt>
                                        </p:tgtEl>
                                        <p:attrNameLst>
                                          <p:attrName>style.visibility</p:attrName>
                                        </p:attrNameLst>
                                      </p:cBhvr>
                                      <p:to>
                                        <p:strVal val="visible"/>
                                      </p:to>
                                    </p:set>
                                    <p:anim calcmode="lin" valueType="num">
                                      <p:cBhvr>
                                        <p:cTn id="37" dur="1000" fill="hold"/>
                                        <p:tgtEl>
                                          <p:spTgt spid="400387">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40038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p:bldP spid="4003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981200" y="490539"/>
            <a:ext cx="8229600" cy="706437"/>
          </a:xfrm>
        </p:spPr>
        <p:txBody>
          <a:bodyPr/>
          <a:lstStyle/>
          <a:p>
            <a:pPr rtl="1" eaLnBrk="1" hangingPunct="1"/>
            <a:r>
              <a:rPr lang="fa-IR" sz="2400">
                <a:solidFill>
                  <a:srgbClr val="FF0000"/>
                </a:solidFill>
                <a:cs typeface="B Titr" panose="00000700000000000000" pitchFamily="2" charset="-78"/>
              </a:rPr>
              <a:t>اقدام های لازم در برخورد با بیمار مشکوک به هاری و موارد تماس</a:t>
            </a:r>
            <a:endParaRPr lang="en-US" sz="2400">
              <a:solidFill>
                <a:srgbClr val="FF0000"/>
              </a:solidFill>
              <a:cs typeface="B Titr" panose="00000700000000000000" pitchFamily="2" charset="-78"/>
            </a:endParaRPr>
          </a:p>
        </p:txBody>
      </p:sp>
      <p:sp>
        <p:nvSpPr>
          <p:cNvPr id="401411" name="Rectangle 3"/>
          <p:cNvSpPr>
            <a:spLocks noGrp="1" noChangeArrowheads="1"/>
          </p:cNvSpPr>
          <p:nvPr>
            <p:ph type="body" idx="1"/>
          </p:nvPr>
        </p:nvSpPr>
        <p:spPr>
          <a:xfrm>
            <a:off x="1524001" y="1600201"/>
            <a:ext cx="8964613" cy="4525963"/>
          </a:xfrm>
        </p:spPr>
        <p:txBody>
          <a:bodyPr>
            <a:normAutofit/>
          </a:bodyPr>
          <a:lstStyle/>
          <a:p>
            <a:pPr algn="r" rtl="1" eaLnBrk="1" hangingPunct="1">
              <a:lnSpc>
                <a:spcPct val="210000"/>
              </a:lnSpc>
              <a:buFontTx/>
              <a:buBlip>
                <a:blip r:embed="rId2"/>
              </a:buBlip>
            </a:pPr>
            <a:r>
              <a:rPr lang="fa-IR" dirty="0" smtClean="0">
                <a:cs typeface="B Titr" panose="00000700000000000000" pitchFamily="2" charset="-78"/>
              </a:rPr>
              <a:t>ضد </a:t>
            </a:r>
            <a:r>
              <a:rPr lang="fa-IR" dirty="0">
                <a:cs typeface="B Titr" panose="00000700000000000000" pitchFamily="2" charset="-78"/>
              </a:rPr>
              <a:t>عفونی یا معدوم کردن وسایل آلوده به ترشحات بیمار </a:t>
            </a:r>
          </a:p>
          <a:p>
            <a:pPr algn="r" rtl="1" eaLnBrk="1" hangingPunct="1">
              <a:lnSpc>
                <a:spcPct val="210000"/>
              </a:lnSpc>
              <a:buFontTx/>
              <a:buBlip>
                <a:blip r:embed="rId2"/>
              </a:buBlip>
            </a:pPr>
            <a:r>
              <a:rPr lang="fa-IR" dirty="0">
                <a:cs typeface="B Titr" panose="00000700000000000000" pitchFamily="2" charset="-78"/>
              </a:rPr>
              <a:t>دفن بهداشتی ویژه جسد افراد مبتلا به هاری : در این موارد باید جسد را پس از ضدعفونی در یک کیسه نایلونی ضخیم و نفوذناپذیر قرار داده و به طور عمقی دفن نمود</a:t>
            </a:r>
            <a:endParaRPr lang="en-US" dirty="0">
              <a:cs typeface="B Titr" panose="00000700000000000000" pitchFamily="2" charset="-78"/>
            </a:endParaRPr>
          </a:p>
        </p:txBody>
      </p:sp>
    </p:spTree>
    <p:extLst>
      <p:ext uri="{BB962C8B-B14F-4D97-AF65-F5344CB8AC3E}">
        <p14:creationId xmlns:p14="http://schemas.microsoft.com/office/powerpoint/2010/main" xmlns="" val="3764840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strips(downLeft)">
                                      <p:cBhvr>
                                        <p:cTn id="7" dur="500"/>
                                        <p:tgtEl>
                                          <p:spTgt spid="4014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01411">
                                            <p:txEl>
                                              <p:pRg st="0" end="0"/>
                                            </p:txEl>
                                          </p:spTgt>
                                        </p:tgtEl>
                                        <p:attrNameLst>
                                          <p:attrName>style.visibility</p:attrName>
                                        </p:attrNameLst>
                                      </p:cBhvr>
                                      <p:to>
                                        <p:strVal val="visible"/>
                                      </p:to>
                                    </p:set>
                                    <p:animEffect transition="in" filter="strips(downLeft)">
                                      <p:cBhvr>
                                        <p:cTn id="10" dur="500"/>
                                        <p:tgtEl>
                                          <p:spTgt spid="4014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01411">
                                            <p:txEl>
                                              <p:pRg st="1" end="1"/>
                                            </p:txEl>
                                          </p:spTgt>
                                        </p:tgtEl>
                                        <p:attrNameLst>
                                          <p:attrName>style.visibility</p:attrName>
                                        </p:attrNameLst>
                                      </p:cBhvr>
                                      <p:to>
                                        <p:strVal val="visible"/>
                                      </p:to>
                                    </p:set>
                                    <p:animEffect transition="in" filter="strips(downLeft)">
                                      <p:cBhvr>
                                        <p:cTn id="15" dur="500"/>
                                        <p:tgtEl>
                                          <p:spTgt spid="401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P spid="4014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74650" y="468912"/>
            <a:ext cx="2743201" cy="2322178"/>
          </a:xfrm>
        </p:spPr>
        <p:txBody>
          <a:bodyPr/>
          <a:lstStyle/>
          <a:p>
            <a:pPr algn="ctr" rtl="1"/>
            <a:r>
              <a:rPr lang="fa-IR" sz="2800" dirty="0">
                <a:solidFill>
                  <a:srgbClr val="92D050"/>
                </a:solidFill>
                <a:latin typeface="Times New Roman" panose="02020603050405020304" pitchFamily="18" charset="0"/>
                <a:ea typeface="Calibri" panose="020F0502020204030204" pitchFamily="34" charset="0"/>
                <a:cs typeface="B Titr" panose="00000700000000000000" pitchFamily="2" charset="-78"/>
              </a:rPr>
              <a:t>کسانی باید واکسیناسیون قبل از مواجهه را دریافت نمایند</a:t>
            </a:r>
            <a:endParaRPr lang="en-US" dirty="0"/>
          </a:p>
        </p:txBody>
      </p:sp>
      <p:sp>
        <p:nvSpPr>
          <p:cNvPr id="5" name="Picture Placeholder 4"/>
          <p:cNvSpPr>
            <a:spLocks noGrp="1"/>
          </p:cNvSpPr>
          <p:nvPr>
            <p:ph type="pic" idx="1"/>
          </p:nvPr>
        </p:nvSpPr>
        <p:spPr>
          <a:xfrm>
            <a:off x="1326630" y="644525"/>
            <a:ext cx="6629400" cy="4572000"/>
          </a:xfrm>
        </p:spPr>
      </p:sp>
      <p:sp>
        <p:nvSpPr>
          <p:cNvPr id="6" name="Text Placeholder 5"/>
          <p:cNvSpPr>
            <a:spLocks noGrp="1"/>
          </p:cNvSpPr>
          <p:nvPr>
            <p:ph type="body" sz="half" idx="2"/>
          </p:nvPr>
        </p:nvSpPr>
        <p:spPr>
          <a:xfrm>
            <a:off x="8837614" y="2860895"/>
            <a:ext cx="2743200" cy="3431263"/>
          </a:xfrm>
        </p:spPr>
        <p:txBody>
          <a:bodyPr>
            <a:normAutofit/>
          </a:bodyPr>
          <a:lstStyle/>
          <a:p>
            <a:pPr algn="just" rtl="1">
              <a:lnSpc>
                <a:spcPct val="115000"/>
              </a:lnSpc>
              <a:spcBef>
                <a:spcPts val="0"/>
              </a:spcBef>
              <a:spcAft>
                <a:spcPts val="1000"/>
              </a:spcAft>
            </a:pPr>
            <a:r>
              <a:rPr lang="ar-SA" b="1" dirty="0">
                <a:latin typeface="Times New Roman" panose="02020603050405020304" pitchFamily="18" charset="0"/>
                <a:ea typeface="Calibri" panose="020F0502020204030204" pitchFamily="34" charset="0"/>
                <a:cs typeface="B Titr" panose="00000700000000000000" pitchFamily="2" charset="-78"/>
              </a:rPr>
              <a:t>گروه­های پرخطر یا دامپزشکان، تکنیسین­ها و کاردان های دامپزشکی، کارکنان و بازرسان گوشت در کشتارگاه‌ها، شکارچیان، شکاربانان حفاظت محیط زیست </a:t>
            </a:r>
            <a:r>
              <a:rPr lang="fa-IR" b="1" smtClean="0">
                <a:latin typeface="Times New Roman" panose="02020603050405020304" pitchFamily="18" charset="0"/>
                <a:ea typeface="Calibri" panose="020F0502020204030204" pitchFamily="34" charset="0"/>
                <a:cs typeface="B Titr" panose="00000700000000000000" pitchFamily="2" charset="-78"/>
              </a:rPr>
              <a:t>و غارنوردان</a:t>
            </a:r>
            <a:endParaRPr lang="fa-IR" b="1" dirty="0" smtClean="0">
              <a:latin typeface="Times New Roman" panose="02020603050405020304" pitchFamily="18" charset="0"/>
              <a:ea typeface="Calibri" panose="020F0502020204030204" pitchFamily="34" charset="0"/>
              <a:cs typeface="B Titr" panose="00000700000000000000" pitchFamily="2" charset="-78"/>
            </a:endParaRPr>
          </a:p>
          <a:p>
            <a:pPr algn="just" rtl="1">
              <a:lnSpc>
                <a:spcPct val="115000"/>
              </a:lnSpc>
              <a:spcBef>
                <a:spcPts val="0"/>
              </a:spcBef>
              <a:spcAft>
                <a:spcPts val="1000"/>
              </a:spcAft>
            </a:pPr>
            <a:r>
              <a:rPr lang="ar-SA" b="1" dirty="0" smtClean="0">
                <a:latin typeface="Times New Roman" panose="02020603050405020304" pitchFamily="18" charset="0"/>
                <a:ea typeface="Calibri" panose="020F0502020204030204" pitchFamily="34" charset="0"/>
                <a:cs typeface="B Titr" panose="00000700000000000000" pitchFamily="2" charset="-78"/>
              </a:rPr>
              <a:t>و </a:t>
            </a:r>
            <a:r>
              <a:rPr lang="ar-SA" b="1" dirty="0">
                <a:latin typeface="Times New Roman" panose="02020603050405020304" pitchFamily="18" charset="0"/>
                <a:ea typeface="Calibri" panose="020F0502020204030204" pitchFamily="34" charset="0"/>
                <a:cs typeface="B Titr" panose="00000700000000000000" pitchFamily="2" charset="-78"/>
              </a:rPr>
              <a:t>پرسنل مسئول هاری در مراکز بهداشت و کارکنان آزمایشگاه‌هایی که با ویروس هاری سر و کار دارند، </a:t>
            </a:r>
            <a:endParaRPr lang="fa-IR" b="1" dirty="0" smtClean="0">
              <a:latin typeface="Times New Roman" panose="02020603050405020304" pitchFamily="18" charset="0"/>
              <a:ea typeface="Calibri" panose="020F0502020204030204" pitchFamily="34" charset="0"/>
              <a:cs typeface="B Titr" panose="00000700000000000000" pitchFamily="2" charset="-78"/>
            </a:endParaRPr>
          </a:p>
          <a:p>
            <a:pPr algn="just" rtl="1">
              <a:lnSpc>
                <a:spcPct val="115000"/>
              </a:lnSpc>
              <a:spcBef>
                <a:spcPts val="0"/>
              </a:spcBef>
              <a:spcAft>
                <a:spcPts val="1000"/>
              </a:spcAft>
            </a:pPr>
            <a:r>
              <a:rPr lang="ar-SA" b="1" dirty="0" smtClean="0">
                <a:latin typeface="Times New Roman" panose="02020603050405020304" pitchFamily="18" charset="0"/>
                <a:ea typeface="Calibri" panose="020F0502020204030204" pitchFamily="34" charset="0"/>
                <a:cs typeface="B Titr" panose="00000700000000000000" pitchFamily="2" charset="-78"/>
              </a:rPr>
              <a:t>افرادی </a:t>
            </a:r>
            <a:r>
              <a:rPr lang="ar-SA" b="1" dirty="0">
                <a:latin typeface="Times New Roman" panose="02020603050405020304" pitchFamily="18" charset="0"/>
                <a:ea typeface="Calibri" panose="020F0502020204030204" pitchFamily="34" charset="0"/>
                <a:cs typeface="B Titr" panose="00000700000000000000" pitchFamily="2" charset="-78"/>
              </a:rPr>
              <a:t>که قصد مسافرت به مناطق پرخطر را دارند و دانشجویان رده های مختلف دامپزشکی</a:t>
            </a:r>
            <a:r>
              <a:rPr lang="en-US" sz="1100" b="1" dirty="0">
                <a:latin typeface="Times New Roman" panose="02020603050405020304" pitchFamily="18" charset="0"/>
                <a:ea typeface="Calibri" panose="020F0502020204030204" pitchFamily="34" charset="0"/>
                <a:cs typeface="B Titr" panose="00000700000000000000" pitchFamily="2" charset="-78"/>
              </a:rPr>
              <a:t> </a:t>
            </a:r>
            <a:endParaRPr lang="en-US" sz="1100"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pic>
        <p:nvPicPr>
          <p:cNvPr id="3074" name="Picture 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3393" y="644524"/>
            <a:ext cx="3195874" cy="4622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FDBFFB2-86D9-4B8F-A59A-553A60B94BBE}" type="slidenum">
              <a:rPr lang="en-US" smtClean="0"/>
              <a:pPr/>
              <a:t>39</a:t>
            </a:fld>
            <a:endParaRPr lang="en-US"/>
          </a:p>
        </p:txBody>
      </p:sp>
    </p:spTree>
    <p:extLst>
      <p:ext uri="{BB962C8B-B14F-4D97-AF65-F5344CB8AC3E}">
        <p14:creationId xmlns:p14="http://schemas.microsoft.com/office/powerpoint/2010/main" xmlns="" val="272433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descr="heivanat1"/>
          <p:cNvSpPr>
            <a:spLocks noChangeArrowheads="1"/>
          </p:cNvSpPr>
          <p:nvPr/>
        </p:nvSpPr>
        <p:spPr bwMode="auto">
          <a:xfrm>
            <a:off x="0" y="0"/>
            <a:ext cx="12470004" cy="6858000"/>
          </a:xfrm>
          <a:prstGeom prst="rect">
            <a:avLst/>
          </a:prstGeom>
          <a:blipFill dpi="0" rotWithShape="1">
            <a:blip r:embed="rId2"/>
            <a:srcRect/>
            <a:stretch>
              <a:fillRect/>
            </a:stretch>
          </a:blip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fa-IR">
              <a:solidFill>
                <a:schemeClr val="bg1"/>
              </a:solidFill>
            </a:endParaRPr>
          </a:p>
        </p:txBody>
      </p:sp>
      <p:sp>
        <p:nvSpPr>
          <p:cNvPr id="6" name="Slide Number Placeholder 5"/>
          <p:cNvSpPr>
            <a:spLocks noGrp="1"/>
          </p:cNvSpPr>
          <p:nvPr>
            <p:ph type="sldNum" sz="quarter" idx="12"/>
          </p:nvPr>
        </p:nvSpPr>
        <p:spPr/>
        <p:txBody>
          <a:bodyPr/>
          <a:lstStyle/>
          <a:p>
            <a:fld id="{8FDBFFB2-86D9-4B8F-A59A-553A60B94BBE}" type="slidenum">
              <a:rPr lang="en-US" smtClean="0"/>
              <a:pPr/>
              <a:t>4</a:t>
            </a:fld>
            <a:endParaRPr lang="en-US"/>
          </a:p>
        </p:txBody>
      </p:sp>
    </p:spTree>
    <p:extLst>
      <p:ext uri="{BB962C8B-B14F-4D97-AF65-F5344CB8AC3E}">
        <p14:creationId xmlns:p14="http://schemas.microsoft.com/office/powerpoint/2010/main" xmlns="" val="1243972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1670050"/>
            <a:ext cx="7924800" cy="3517900"/>
          </a:xfrm>
          <a:prstGeom prst="rect">
            <a:avLst/>
          </a:prstGeom>
        </p:spPr>
      </p:pic>
      <p:sp>
        <p:nvSpPr>
          <p:cNvPr id="7" name="Title 6"/>
          <p:cNvSpPr>
            <a:spLocks noGrp="1"/>
          </p:cNvSpPr>
          <p:nvPr>
            <p:ph type="title"/>
          </p:nvPr>
        </p:nvSpPr>
        <p:spPr>
          <a:xfrm>
            <a:off x="787651" y="304800"/>
            <a:ext cx="10793162" cy="1200416"/>
          </a:xfrm>
        </p:spPr>
        <p:txBody>
          <a:bodyPr/>
          <a:lstStyle/>
          <a:p>
            <a:pPr algn="ctr"/>
            <a:r>
              <a:rPr lang="en-US" dirty="0"/>
              <a:t>https://scratch.mit.edu/search/projects?q=rabies!!!</a:t>
            </a:r>
          </a:p>
        </p:txBody>
      </p:sp>
      <p:sp>
        <p:nvSpPr>
          <p:cNvPr id="8" name="Slide Number Placeholder 7"/>
          <p:cNvSpPr>
            <a:spLocks noGrp="1"/>
          </p:cNvSpPr>
          <p:nvPr>
            <p:ph type="sldNum" sz="quarter" idx="12"/>
          </p:nvPr>
        </p:nvSpPr>
        <p:spPr/>
        <p:txBody>
          <a:bodyPr/>
          <a:lstStyle/>
          <a:p>
            <a:fld id="{8FDBFFB2-86D9-4B8F-A59A-553A60B94BBE}" type="slidenum">
              <a:rPr lang="en-US" smtClean="0"/>
              <a:pPr/>
              <a:t>40</a:t>
            </a:fld>
            <a:endParaRPr lang="en-US"/>
          </a:p>
        </p:txBody>
      </p:sp>
    </p:spTree>
    <p:extLst>
      <p:ext uri="{BB962C8B-B14F-4D97-AF65-F5344CB8AC3E}">
        <p14:creationId xmlns:p14="http://schemas.microsoft.com/office/powerpoint/2010/main" xmlns="" val="1299849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12285" y="2078182"/>
            <a:ext cx="9372600" cy="1200416"/>
          </a:xfrm>
        </p:spPr>
        <p:txBody>
          <a:bodyPr>
            <a:normAutofit/>
          </a:bodyPr>
          <a:lstStyle/>
          <a:p>
            <a:pPr algn="ctr" rtl="1"/>
            <a:r>
              <a:rPr lang="fa-IR" dirty="0" smtClean="0">
                <a:solidFill>
                  <a:srgbClr val="7030A0"/>
                </a:solidFill>
                <a:cs typeface="B Titr" panose="00000700000000000000" pitchFamily="2" charset="-78"/>
                <a:hlinkClick r:id="rId2"/>
              </a:rPr>
              <a:t>این </a:t>
            </a:r>
            <a:r>
              <a:rPr lang="fa-IR" dirty="0">
                <a:solidFill>
                  <a:srgbClr val="7030A0"/>
                </a:solidFill>
                <a:cs typeface="B Titr" panose="00000700000000000000" pitchFamily="2" charset="-78"/>
                <a:hlinkClick r:id="rId2"/>
              </a:rPr>
              <a:t>پیام را باهم به اشتراک بگذاریم</a:t>
            </a:r>
            <a:r>
              <a:rPr lang="fa-IR" dirty="0" smtClean="0">
                <a:solidFill>
                  <a:srgbClr val="7030A0"/>
                </a:solidFill>
                <a:cs typeface="B Titr" panose="00000700000000000000" pitchFamily="2" charset="-78"/>
                <a:hlinkClick r:id="rId2"/>
              </a:rPr>
              <a:t>:</a:t>
            </a:r>
            <a:r>
              <a:rPr lang="en-US" dirty="0" smtClean="0">
                <a:solidFill>
                  <a:srgbClr val="7030A0"/>
                </a:solidFill>
                <a:cs typeface="B Titr" panose="00000700000000000000" pitchFamily="2" charset="-78"/>
                <a:hlinkClick r:id="rId2"/>
              </a:rPr>
              <a:t> </a:t>
            </a:r>
            <a:r>
              <a:rPr lang="fa-IR" dirty="0" smtClean="0">
                <a:solidFill>
                  <a:srgbClr val="7030A0"/>
                </a:solidFill>
                <a:cs typeface="B Titr" panose="00000700000000000000" pitchFamily="2" charset="-78"/>
                <a:hlinkClick r:id="rId2"/>
              </a:rPr>
              <a:t>با </a:t>
            </a:r>
            <a:r>
              <a:rPr lang="fa-IR" dirty="0">
                <a:solidFill>
                  <a:srgbClr val="7030A0"/>
                </a:solidFill>
                <a:cs typeface="B Titr" panose="00000700000000000000" pitchFamily="2" charset="-78"/>
                <a:hlinkClick r:id="rId2"/>
              </a:rPr>
              <a:t>کمک آموزش و آگاهی از مرگ ناشی از هاری جلوگیری </a:t>
            </a:r>
            <a:r>
              <a:rPr lang="fa-IR" dirty="0" smtClean="0">
                <a:solidFill>
                  <a:srgbClr val="7030A0"/>
                </a:solidFill>
                <a:cs typeface="B Titr" panose="00000700000000000000" pitchFamily="2" charset="-78"/>
                <a:hlinkClick r:id="rId2"/>
              </a:rPr>
              <a:t>کنیم</a:t>
            </a:r>
            <a:endParaRPr lang="en-US" dirty="0">
              <a:solidFill>
                <a:srgbClr val="7030A0"/>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8FDBFFB2-86D9-4B8F-A59A-553A60B94BBE}" type="slidenum">
              <a:rPr lang="en-US" smtClean="0"/>
              <a:pPr/>
              <a:t>41</a:t>
            </a:fld>
            <a:endParaRPr lang="en-US"/>
          </a:p>
        </p:txBody>
      </p:sp>
    </p:spTree>
    <p:extLst>
      <p:ext uri="{BB962C8B-B14F-4D97-AF65-F5344CB8AC3E}">
        <p14:creationId xmlns:p14="http://schemas.microsoft.com/office/powerpoint/2010/main" xmlns="" val="922862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DBFFB2-86D9-4B8F-A59A-553A60B94BBE}" type="slidenum">
              <a:rPr lang="en-US" smtClean="0"/>
              <a:pPr/>
              <a:t>42</a:t>
            </a:fld>
            <a:endParaRPr lang="en-US"/>
          </a:p>
        </p:txBody>
      </p:sp>
      <p:sp>
        <p:nvSpPr>
          <p:cNvPr id="4" name="Rectangle 2"/>
          <p:cNvSpPr txBox="1">
            <a:spLocks noChangeArrowheads="1"/>
          </p:cNvSpPr>
          <p:nvPr/>
        </p:nvSpPr>
        <p:spPr>
          <a:xfrm>
            <a:off x="1855787" y="2743200"/>
            <a:ext cx="8800489" cy="1752600"/>
          </a:xfrm>
          <a:prstGeom prst="rect">
            <a:avLst/>
          </a:prstGeom>
        </p:spPr>
        <p:txBody>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a:buNone/>
            </a:pPr>
            <a:r>
              <a:rPr lang="fa-IR" altLang="en-US" sz="6600" i="1" dirty="0" smtClean="0">
                <a:cs typeface="B Titr" pitchFamily="2" charset="-78"/>
              </a:rPr>
              <a:t>حذف هاری با واکسیناسیون</a:t>
            </a:r>
            <a:endParaRPr lang="en-US" altLang="en-US" sz="6600" i="1" dirty="0" smtClean="0">
              <a:cs typeface="B Titr" pitchFamily="2" charset="-78"/>
            </a:endParaRPr>
          </a:p>
        </p:txBody>
      </p:sp>
      <p:sp>
        <p:nvSpPr>
          <p:cNvPr id="5" name="Rectangle 3"/>
          <p:cNvSpPr txBox="1">
            <a:spLocks noChangeArrowheads="1"/>
          </p:cNvSpPr>
          <p:nvPr/>
        </p:nvSpPr>
        <p:spPr>
          <a:xfrm>
            <a:off x="969963" y="538163"/>
            <a:ext cx="4987925" cy="1444625"/>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altLang="en-US" sz="3800" b="1" smtClean="0">
                <a:latin typeface="Verdana" panose="020B0604030504040204" pitchFamily="34" charset="0"/>
              </a:rPr>
              <a:t>World Rabies Day</a:t>
            </a:r>
            <a:endParaRPr lang="en-US" altLang="en-US" sz="3800" b="1" dirty="0" smtClean="0">
              <a:latin typeface="Verdana" panose="020B0604030504040204" pitchFamily="34" charset="0"/>
            </a:endParaRPr>
          </a:p>
        </p:txBody>
      </p:sp>
    </p:spTree>
    <p:extLst>
      <p:ext uri="{BB962C8B-B14F-4D97-AF65-F5344CB8AC3E}">
        <p14:creationId xmlns:p14="http://schemas.microsoft.com/office/powerpoint/2010/main" xmlns="" val="1837569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81" y="503977"/>
            <a:ext cx="8863343" cy="2793906"/>
          </a:xfrm>
        </p:spPr>
        <p:txBody>
          <a:bodyPr>
            <a:normAutofit fontScale="90000"/>
          </a:bodyPr>
          <a:lstStyle/>
          <a:p>
            <a:pPr algn="ctr" rtl="1">
              <a:lnSpc>
                <a:spcPct val="150000"/>
              </a:lnSpc>
            </a:pPr>
            <a:r>
              <a:rPr lang="ar-SA" sz="6000" b="1" dirty="0">
                <a:cs typeface="B Titr" panose="00000700000000000000" pitchFamily="2" charset="-78"/>
              </a:rPr>
              <a:t>آموزش پیشگیری از حیوان­گزیدگی و هاری به زبان ساده </a:t>
            </a:r>
            <a:endParaRPr lang="en-US" sz="6000" dirty="0">
              <a:cs typeface="B Titr" panose="00000700000000000000" pitchFamily="2" charset="-78"/>
            </a:endParaRPr>
          </a:p>
        </p:txBody>
      </p:sp>
      <p:sp>
        <p:nvSpPr>
          <p:cNvPr id="3" name="Subtitle 2"/>
          <p:cNvSpPr>
            <a:spLocks noGrp="1"/>
          </p:cNvSpPr>
          <p:nvPr>
            <p:ph type="subTitle" idx="1"/>
          </p:nvPr>
        </p:nvSpPr>
        <p:spPr>
          <a:xfrm>
            <a:off x="388591" y="5213269"/>
            <a:ext cx="7091361" cy="838200"/>
          </a:xfrm>
        </p:spPr>
        <p:txBody>
          <a:bodyPr/>
          <a:lstStyle/>
          <a:p>
            <a:pPr algn="ctr" rtl="1"/>
            <a:r>
              <a:rPr lang="fa-IR" b="1" dirty="0" smtClean="0">
                <a:cs typeface="B Nazanin" panose="00000400000000000000" pitchFamily="2" charset="-78"/>
              </a:rPr>
              <a:t>بخش هاری انیستیتو پاستور ایران</a:t>
            </a:r>
            <a:endParaRPr lang="en-US" b="1" dirty="0">
              <a:cs typeface="B Nazanin" panose="00000400000000000000" pitchFamily="2" charset="-78"/>
            </a:endParaRPr>
          </a:p>
        </p:txBody>
      </p:sp>
      <p:pic>
        <p:nvPicPr>
          <p:cNvPr id="11" name="A crowd of school children playing and laughing in a park outside_AOS00036">
            <a:hlinkClick r:id="" action="ppaction://media"/>
          </p:cNvPr>
          <p:cNvPicPr>
            <a:picLocks noChangeAspect="1"/>
          </p:cNvPicPr>
          <p:nvPr>
            <a:videoFile r:link="rId1"/>
            <p:extLst>
              <p:ext uri="{DAA4B4D4-6D71-4841-9C94-3DE7FCFB9230}">
                <p14:media xmlns:p14="http://schemas.microsoft.com/office/powerpoint/2010/main" xmlns="" r:embed="rId4">
                  <p14:trim end="16243.3125"/>
                </p14:media>
              </p:ext>
            </p:extLst>
          </p:nvPr>
        </p:nvPicPr>
        <p:blipFill>
          <a:blip r:embed="rId5" cstate="print"/>
          <a:stretch>
            <a:fillRect/>
          </a:stretch>
        </p:blipFill>
        <p:spPr>
          <a:xfrm>
            <a:off x="5892800" y="3225800"/>
            <a:ext cx="406400" cy="406400"/>
          </a:xfrm>
          <a:prstGeom prst="rect">
            <a:avLst/>
          </a:prstGeom>
        </p:spPr>
      </p:pic>
    </p:spTree>
    <p:extLst>
      <p:ext uri="{BB962C8B-B14F-4D97-AF65-F5344CB8AC3E}">
        <p14:creationId xmlns:p14="http://schemas.microsoft.com/office/powerpoint/2010/main" xmlns="" val="357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numSld="999" showWhenStopped="0">
                <p:cTn id="7" fill="hold" display="0">
                  <p:stCondLst>
                    <p:cond delay="indefinite"/>
                  </p:stCondLst>
                  <p:endCondLst>
                    <p:cond evt="onStopAudio" delay="0">
                      <p:tgtEl>
                        <p:sldTgt/>
                      </p:tgtEl>
                    </p:cond>
                  </p:endCondLst>
                </p:cTn>
                <p:tgtEl>
                  <p:spTgt spid="1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772" y="-66392"/>
            <a:ext cx="9372600" cy="1200416"/>
          </a:xfrm>
        </p:spPr>
        <p:txBody>
          <a:bodyPr>
            <a:normAutofit/>
          </a:bodyPr>
          <a:lstStyle/>
          <a:p>
            <a:pPr algn="ctr" rtl="1"/>
            <a:r>
              <a:rPr lang="fa-IR" dirty="0">
                <a:solidFill>
                  <a:srgbClr val="002060"/>
                </a:solidFill>
                <a:cs typeface="B Titr" panose="00000700000000000000" pitchFamily="2" charset="-78"/>
              </a:rPr>
              <a:t>برای کنترل هاری چه کمکی میتوانم بکنم؟</a:t>
            </a:r>
            <a:endParaRPr lang="en-US" dirty="0">
              <a:solidFill>
                <a:srgbClr val="002060"/>
              </a:solidFill>
              <a:cs typeface="B Titr" panose="00000700000000000000" pitchFamily="2" charset="-78"/>
            </a:endParaRPr>
          </a:p>
        </p:txBody>
      </p:sp>
      <p:sp>
        <p:nvSpPr>
          <p:cNvPr id="3" name="Content Placeholder 2"/>
          <p:cNvSpPr>
            <a:spLocks noGrp="1"/>
          </p:cNvSpPr>
          <p:nvPr>
            <p:ph idx="1"/>
          </p:nvPr>
        </p:nvSpPr>
        <p:spPr>
          <a:xfrm>
            <a:off x="733331" y="1385180"/>
            <a:ext cx="10847482" cy="4329820"/>
          </a:xfrm>
        </p:spPr>
        <p:txBody>
          <a:bodyPr>
            <a:normAutofit fontScale="92500" lnSpcReduction="20000"/>
          </a:bodyPr>
          <a:lstStyle/>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حیوانات خانگی را نزد دامپزشکتان برده تا واکسن های مناسب را </a:t>
            </a:r>
            <a:r>
              <a:rPr lang="ar-SA" b="1" dirty="0" smtClean="0">
                <a:latin typeface="Times New Roman" panose="02020603050405020304" pitchFamily="18" charset="0"/>
                <a:ea typeface="Calibri" panose="020F0502020204030204" pitchFamily="34" charset="0"/>
                <a:cs typeface="B Titr" panose="00000700000000000000" pitchFamily="2" charset="-78"/>
              </a:rPr>
              <a:t>تزریق </a:t>
            </a:r>
            <a:r>
              <a:rPr lang="ar-SA" b="1" dirty="0">
                <a:latin typeface="Times New Roman" panose="02020603050405020304" pitchFamily="18" charset="0"/>
                <a:ea typeface="Calibri" panose="020F0502020204030204" pitchFamily="34" charset="0"/>
                <a:cs typeface="B Titr" panose="00000700000000000000" pitchFamily="2" charset="-78"/>
              </a:rPr>
              <a:t>کند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از در معرض تماس قرار گرفتن حیوان خانگیتان با سایر حیوانات جلوگیری کنید. گربه و سگ هایتان را درون منزل نگهدارید و بر سگ­هایتان هنگامی که خارج از منزل هستند نظارت داشته باشید. </a:t>
            </a:r>
            <a:endParaRPr lang="en-US" b="1" dirty="0" smtClean="0">
              <a:latin typeface="Times New Roman" panose="02020603050405020304" pitchFamily="18" charset="0"/>
              <a:ea typeface="Calibri" panose="020F0502020204030204" pitchFamily="34" charset="0"/>
              <a:cs typeface="B Titr" panose="00000700000000000000" pitchFamily="2" charset="-78"/>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smtClean="0">
                <a:latin typeface="Times New Roman" panose="02020603050405020304" pitchFamily="18" charset="0"/>
                <a:ea typeface="Calibri" panose="020F0502020204030204" pitchFamily="34" charset="0"/>
                <a:cs typeface="B Titr" panose="00000700000000000000" pitchFamily="2" charset="-78"/>
              </a:rPr>
              <a:t>حیوانات </a:t>
            </a:r>
            <a:r>
              <a:rPr lang="ar-SA" b="1" dirty="0">
                <a:latin typeface="Times New Roman" panose="02020603050405020304" pitchFamily="18" charset="0"/>
                <a:ea typeface="Calibri" panose="020F0502020204030204" pitchFamily="34" charset="0"/>
                <a:cs typeface="B Titr" panose="00000700000000000000" pitchFamily="2" charset="-78"/>
              </a:rPr>
              <a:t>خانگی خود را عقیم کنید تا از تولد نوزاد ناخواسته آن ها جلوگیری کنید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غذای حیوان خود را بیرون از منزل قرار ندهید. این کار باعث جذب حیوانات وحشی و ولگرد میشود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حیوانات وحشی نباید به عنوان حیوان خانگی نگهداری شوند. این کار نه تنها غیرقانونی است بلکه این حیوانات پتانسل مبتلا کردن صاحبان خود و سایرین را به هاری دارند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حیوانات وحشی را از فاصله دور مشاهده کنید. حیوان وحشی هار ممکن است رام به نظر آید ولی هرگز به آن نزدیک نشوید. </a:t>
            </a:r>
            <a:r>
              <a:rPr lang="ar-SA" b="1" dirty="0">
                <a:solidFill>
                  <a:srgbClr val="FF0000"/>
                </a:solidFill>
                <a:latin typeface="Times New Roman" panose="02020603050405020304" pitchFamily="18" charset="0"/>
                <a:ea typeface="Calibri" panose="020F0502020204030204" pitchFamily="34" charset="0"/>
                <a:cs typeface="B Titr" panose="00000700000000000000" pitchFamily="2" charset="-78"/>
              </a:rPr>
              <a:t>به کودک خود بیاموزید که “هرگز” به حیوانات ناآشنا نزدیک نشود</a:t>
            </a:r>
            <a:r>
              <a:rPr lang="ar-SA" b="1" dirty="0">
                <a:latin typeface="Times New Roman" panose="02020603050405020304" pitchFamily="18" charset="0"/>
                <a:ea typeface="Calibri" panose="020F0502020204030204" pitchFamily="34" charset="0"/>
                <a:cs typeface="B Titr" panose="00000700000000000000" pitchFamily="2" charset="-78"/>
              </a:rPr>
              <a:t>، حتی در مواردی که حیوان آرام به نظر میرسد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SzPts val="1000"/>
              <a:buFont typeface="Symbol" panose="05050102010706020507" pitchFamily="18" charset="2"/>
              <a:buChar char=""/>
              <a:tabLst>
                <a:tab pos="457200" algn="l"/>
              </a:tabLst>
            </a:pPr>
            <a:r>
              <a:rPr lang="ar-SA" b="1" dirty="0">
                <a:latin typeface="Times New Roman" panose="02020603050405020304" pitchFamily="18" charset="0"/>
                <a:ea typeface="Calibri" panose="020F0502020204030204" pitchFamily="34" charset="0"/>
                <a:cs typeface="B Titr" panose="00000700000000000000" pitchFamily="2" charset="-78"/>
              </a:rPr>
              <a:t>در صورتی که احساس می کنید یک حیوان غیرمعمول به نظر می رسد آن را به ادارت دامپزشکی اطلاع دهید</a:t>
            </a:r>
            <a:r>
              <a:rPr lang="en-US" sz="1600" b="1" dirty="0">
                <a:latin typeface="Times New Roman" panose="02020603050405020304" pitchFamily="18" charset="0"/>
                <a:ea typeface="Calibri" panose="020F0502020204030204" pitchFamily="34" charset="0"/>
                <a:cs typeface="B Titr" panose="00000700000000000000" pitchFamily="2" charset="-78"/>
              </a:rPr>
              <a:t>.</a:t>
            </a:r>
            <a:endParaRPr lang="en-US" sz="1600" dirty="0">
              <a:latin typeface="Times New Roman" panose="02020603050405020304" pitchFamily="18" charset="0"/>
              <a:ea typeface="Calibri" panose="020F0502020204030204" pitchFamily="34" charset="0"/>
              <a:cs typeface="Arial" panose="020B0604020202020204" pitchFamily="34" charset="0"/>
            </a:endParaRPr>
          </a:p>
          <a:p>
            <a:pPr algn="r" rtl="1"/>
            <a:r>
              <a:rPr lang="ar-SA" b="1" dirty="0">
                <a:latin typeface="Times New Roman" panose="02020603050405020304" pitchFamily="18" charset="0"/>
                <a:ea typeface="Calibri" panose="020F0502020204030204" pitchFamily="34" charset="0"/>
                <a:cs typeface="B Titr" panose="00000700000000000000" pitchFamily="2" charset="-78"/>
              </a:rPr>
              <a:t>اگر در مناطقی هستید که خفاش زیاد است، منزل خود را عایق بندی کنید تا از ورود خفاش به خانه جلوگیری شود</a:t>
            </a:r>
            <a:endParaRPr lang="en-US" dirty="0"/>
          </a:p>
        </p:txBody>
      </p:sp>
      <p:pic>
        <p:nvPicPr>
          <p:cNvPr id="4098" name="Picture 2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234"/>
            <a:ext cx="1813395" cy="141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2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07602" y="5721052"/>
            <a:ext cx="936389"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2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550" y="4150095"/>
            <a:ext cx="974725" cy="6953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6</a:t>
            </a:fld>
            <a:endParaRPr lang="en-US"/>
          </a:p>
        </p:txBody>
      </p:sp>
    </p:spTree>
    <p:extLst>
      <p:ext uri="{BB962C8B-B14F-4D97-AF65-F5344CB8AC3E}">
        <p14:creationId xmlns:p14="http://schemas.microsoft.com/office/powerpoint/2010/main" xmlns="" val="226227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DBFFB2-86D9-4B8F-A59A-553A60B94BBE}" type="slidenum">
              <a:rPr lang="en-US" smtClean="0"/>
              <a:pPr/>
              <a:t>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6269" y="-295564"/>
            <a:ext cx="5635914" cy="7514552"/>
          </a:xfrm>
          <a:prstGeom prst="rect">
            <a:avLst/>
          </a:prstGeom>
        </p:spPr>
      </p:pic>
    </p:spTree>
    <p:extLst>
      <p:ext uri="{BB962C8B-B14F-4D97-AF65-F5344CB8AC3E}">
        <p14:creationId xmlns:p14="http://schemas.microsoft.com/office/powerpoint/2010/main" xmlns="" val="2685428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solidFill>
                  <a:srgbClr val="002060"/>
                </a:solidFill>
                <a:cs typeface="B Titr" panose="00000700000000000000" pitchFamily="2" charset="-78"/>
              </a:rPr>
              <a:t>اگر مورد حمله سگ قرار گرفتیم چه کنیم؟</a:t>
            </a:r>
            <a:endParaRPr lang="en-US" dirty="0">
              <a:solidFill>
                <a:srgbClr val="002060"/>
              </a:solidFill>
              <a:cs typeface="B Titr" panose="00000700000000000000" pitchFamily="2" charset="-78"/>
            </a:endParaRPr>
          </a:p>
        </p:txBody>
      </p:sp>
      <p:pic>
        <p:nvPicPr>
          <p:cNvPr id="5122"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154" y="1408050"/>
            <a:ext cx="3062287" cy="229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2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27258" y="2517945"/>
            <a:ext cx="3252551" cy="2438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2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65642" y="3703575"/>
            <a:ext cx="3498928" cy="27380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8FDBFFB2-86D9-4B8F-A59A-553A60B94BBE}" type="slidenum">
              <a:rPr lang="en-US" smtClean="0"/>
              <a:pPr/>
              <a:t>8</a:t>
            </a:fld>
            <a:endParaRPr lang="en-US"/>
          </a:p>
        </p:txBody>
      </p:sp>
      <p:pic>
        <p:nvPicPr>
          <p:cNvPr id="7" name="Vicious-dog-barking">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315965" y="6280298"/>
            <a:ext cx="406400" cy="406400"/>
          </a:xfrm>
          <a:prstGeom prst="rect">
            <a:avLst/>
          </a:prstGeom>
        </p:spPr>
      </p:pic>
    </p:spTree>
    <p:extLst>
      <p:ext uri="{BB962C8B-B14F-4D97-AF65-F5344CB8AC3E}">
        <p14:creationId xmlns:p14="http://schemas.microsoft.com/office/powerpoint/2010/main" xmlns="" val="38425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9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2060"/>
                </a:solidFill>
                <a:cs typeface="B Titr" panose="00000700000000000000" pitchFamily="2" charset="-78"/>
              </a:rPr>
              <a:t>اگر مورد حمله سگ قرار گرفتیم چه کنیم؟</a:t>
            </a:r>
            <a:endParaRPr lang="en-US" dirty="0"/>
          </a:p>
        </p:txBody>
      </p:sp>
      <p:pic>
        <p:nvPicPr>
          <p:cNvPr id="6146" name="Picture 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186" y="469009"/>
            <a:ext cx="2650632" cy="2072413"/>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2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9182" y="1728431"/>
            <a:ext cx="2749457" cy="215159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2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62482" y="2959947"/>
            <a:ext cx="2549525" cy="19875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3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10144" y="3880024"/>
            <a:ext cx="2592955" cy="2016904"/>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3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488795" y="4842034"/>
            <a:ext cx="2713037" cy="21097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FDBFFB2-86D9-4B8F-A59A-553A60B94BBE}" type="slidenum">
              <a:rPr lang="en-US" smtClean="0"/>
              <a:pPr/>
              <a:t>9</a:t>
            </a:fld>
            <a:endParaRPr lang="en-US"/>
          </a:p>
        </p:txBody>
      </p:sp>
      <p:pic>
        <p:nvPicPr>
          <p:cNvPr id="5" name="Dog Barking">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265723" y="6426199"/>
            <a:ext cx="406400" cy="406400"/>
          </a:xfrm>
          <a:prstGeom prst="rect">
            <a:avLst/>
          </a:prstGeom>
        </p:spPr>
      </p:pic>
    </p:spTree>
    <p:extLst>
      <p:ext uri="{BB962C8B-B14F-4D97-AF65-F5344CB8AC3E}">
        <p14:creationId xmlns:p14="http://schemas.microsoft.com/office/powerpoint/2010/main" xmlns="" val="16490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579</TotalTime>
  <Words>2503</Words>
  <Application>Microsoft Office PowerPoint</Application>
  <PresentationFormat>Custom</PresentationFormat>
  <Paragraphs>183</Paragraphs>
  <Slides>42</Slides>
  <Notes>3</Notes>
  <HiddenSlides>0</HiddenSlides>
  <MMClips>5</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Children Playing 16x9</vt:lpstr>
      <vt:lpstr>Slide 1</vt:lpstr>
      <vt:lpstr>www.rabiesblueprint.com </vt:lpstr>
      <vt:lpstr>Slide 3</vt:lpstr>
      <vt:lpstr>Slide 4</vt:lpstr>
      <vt:lpstr>آموزش پیشگیری از حیوان­گزیدگی و هاری به زبان ساده </vt:lpstr>
      <vt:lpstr>برای کنترل هاری چه کمکی میتوانم بکنم؟</vt:lpstr>
      <vt:lpstr>Slide 7</vt:lpstr>
      <vt:lpstr>اگر مورد حمله سگ قرار گرفتیم چه کنیم؟</vt:lpstr>
      <vt:lpstr>اگر مورد حمله سگ قرار گرفتیم چه کنیم؟</vt:lpstr>
      <vt:lpstr>اقدامات احتیاطی پیشگیرانه برای حمله سگ</vt:lpstr>
      <vt:lpstr>هرگز سگ را خشمگین نکنید. </vt:lpstr>
      <vt:lpstr>فرض بگیرید همه سگ‌های ناشناس خطرناک هستند تا زمانی که خلاف آن ثابت شود. </vt:lpstr>
      <vt:lpstr>توصیه­ها</vt:lpstr>
      <vt:lpstr>توصیه­ها</vt:lpstr>
      <vt:lpstr>توصیه­ها</vt:lpstr>
      <vt:lpstr>قوانین نگهداری حیوانات صاحبدار</vt:lpstr>
      <vt:lpstr>هاری بیماری­ قابل انتقال از حیوان به انسان (مشترک) می باشد.</vt:lpstr>
      <vt:lpstr>هاری چیست؟</vt:lpstr>
      <vt:lpstr>عامل بیماری </vt:lpstr>
      <vt:lpstr>تاریخچه بیماری هاری</vt:lpstr>
      <vt:lpstr>اهمیت بیماری</vt:lpstr>
      <vt:lpstr>به طور کلی کشورهای مختلف از نظر آلودگی به سه دسته تقسیم می شوند </vt:lpstr>
      <vt:lpstr>عامل بيماري</vt:lpstr>
      <vt:lpstr>راههاي سرايت بيماري</vt:lpstr>
      <vt:lpstr>پنجه گربه حتی در حد خراش نیز می تواند موجب انتقال بیماری هاری گردد ؛ چراکه گربه عادت به لیسیدن پنجه های خود دارد لذا لازم است فوری نسبت به  درمان پیشگیری از هاری(شستشوی زخم و واکسیناسیون)  اقدام نمود.  </vt:lpstr>
      <vt:lpstr>ویروس هاری خود را به عصب رسانده و از آنجا به بزاق حیوان راه می یابد.</vt:lpstr>
      <vt:lpstr>راه های سرایت بیماری هاری به حیوان و انسان</vt:lpstr>
      <vt:lpstr>علايم بيماري در حيوان</vt:lpstr>
      <vt:lpstr>علايم بيماري در انسان  دوره نهفتگي در انسان معمولاً بين ۲ تا ۸ هفته (60-20 روز) و گاهي كمتر از ۵ روز و به طور نادر تا يكسال و بيشتر نيز ديده مي شود. </vt:lpstr>
      <vt:lpstr>اقدامات لازم جهت فرد حيوان گزيده</vt:lpstr>
      <vt:lpstr>واكسن هاري</vt:lpstr>
      <vt:lpstr>سرم ضد هاري</vt:lpstr>
      <vt:lpstr>تذكر مهم: كليه موارد حيوان گزيدگي چه اهلي و چه وحشي را بايد هار تلقي نمود و بيمار را بايد فوراً تحت اقدامات پيشگيري قرار داد؛ اين موضوع به قدري اهميت دارد كه اگر حيوان گزنده مثل سگ داراي قلاده و واكسيناسيون كامل نيز باشد، مي بايست اقدامات پيشگيري و درمان را براي فرد سريعاً انجام داد            يعني داشتن سابقه واكسيناسيون حيوان مانعي براي انجام « سرو واكسيناسيون » فرد نيست.</vt:lpstr>
      <vt:lpstr>Slide 34</vt:lpstr>
      <vt:lpstr>Slide 35</vt:lpstr>
      <vt:lpstr>Slide 36</vt:lpstr>
      <vt:lpstr>اقدام های لازم در برخورد با بیمار مشکوک به هاری و موارد تماس</vt:lpstr>
      <vt:lpstr>اقدام های لازم در برخورد با بیمار مشکوک به هاری و موارد تماس</vt:lpstr>
      <vt:lpstr>کسانی باید واکسیناسیون قبل از مواجهه را دریافت نمایند</vt:lpstr>
      <vt:lpstr>https://scratch.mit.edu/search/projects?q=rabies!!!</vt:lpstr>
      <vt:lpstr>این پیام را باهم به اشتراک بگذاریم: با کمک آموزش و آگاهی از مرگ ناشی از هاری جلوگیری کنیم</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پیشگیری از حیوان­گزیدگی و هاری به زبان ساده </dc:title>
  <dc:creator>Asus</dc:creator>
  <cp:lastModifiedBy>B136</cp:lastModifiedBy>
  <cp:revision>81</cp:revision>
  <dcterms:created xsi:type="dcterms:W3CDTF">2018-05-13T18:00:19Z</dcterms:created>
  <dcterms:modified xsi:type="dcterms:W3CDTF">2019-09-28T10:36:13Z</dcterms:modified>
</cp:coreProperties>
</file>