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5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6" d="100"/>
          <a:sy n="46" d="100"/>
        </p:scale>
        <p:origin x="48"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EC7DA5-107D-4D33-B1A6-E6DF72F47582}"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1452F-EE23-44AB-A6A9-A9616280012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785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EC7DA5-107D-4D33-B1A6-E6DF72F47582}"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1452F-EE23-44AB-A6A9-A9616280012F}" type="slidenum">
              <a:rPr lang="en-US" smtClean="0"/>
              <a:t>‹#›</a:t>
            </a:fld>
            <a:endParaRPr lang="en-US"/>
          </a:p>
        </p:txBody>
      </p:sp>
    </p:spTree>
    <p:extLst>
      <p:ext uri="{BB962C8B-B14F-4D97-AF65-F5344CB8AC3E}">
        <p14:creationId xmlns:p14="http://schemas.microsoft.com/office/powerpoint/2010/main" val="2510299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EC7DA5-107D-4D33-B1A6-E6DF72F47582}"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1452F-EE23-44AB-A6A9-A9616280012F}" type="slidenum">
              <a:rPr lang="en-US" smtClean="0"/>
              <a:t>‹#›</a:t>
            </a:fld>
            <a:endParaRPr lang="en-US"/>
          </a:p>
        </p:txBody>
      </p:sp>
    </p:spTree>
    <p:extLst>
      <p:ext uri="{BB962C8B-B14F-4D97-AF65-F5344CB8AC3E}">
        <p14:creationId xmlns:p14="http://schemas.microsoft.com/office/powerpoint/2010/main" val="169813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EC7DA5-107D-4D33-B1A6-E6DF72F47582}"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1452F-EE23-44AB-A6A9-A9616280012F}" type="slidenum">
              <a:rPr lang="en-US" smtClean="0"/>
              <a:t>‹#›</a:t>
            </a:fld>
            <a:endParaRPr lang="en-US"/>
          </a:p>
        </p:txBody>
      </p:sp>
    </p:spTree>
    <p:extLst>
      <p:ext uri="{BB962C8B-B14F-4D97-AF65-F5344CB8AC3E}">
        <p14:creationId xmlns:p14="http://schemas.microsoft.com/office/powerpoint/2010/main" val="3067301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EC7DA5-107D-4D33-B1A6-E6DF72F47582}"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1452F-EE23-44AB-A6A9-A9616280012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430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EC7DA5-107D-4D33-B1A6-E6DF72F47582}"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1452F-EE23-44AB-A6A9-A9616280012F}" type="slidenum">
              <a:rPr lang="en-US" smtClean="0"/>
              <a:t>‹#›</a:t>
            </a:fld>
            <a:endParaRPr lang="en-US"/>
          </a:p>
        </p:txBody>
      </p:sp>
    </p:spTree>
    <p:extLst>
      <p:ext uri="{BB962C8B-B14F-4D97-AF65-F5344CB8AC3E}">
        <p14:creationId xmlns:p14="http://schemas.microsoft.com/office/powerpoint/2010/main" val="3411519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EC7DA5-107D-4D33-B1A6-E6DF72F47582}" type="datetimeFigureOut">
              <a:rPr lang="en-US" smtClean="0"/>
              <a:t>10/31/2020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61452F-EE23-44AB-A6A9-A9616280012F}" type="slidenum">
              <a:rPr lang="en-US" smtClean="0"/>
              <a:t>‹#›</a:t>
            </a:fld>
            <a:endParaRPr lang="en-US"/>
          </a:p>
        </p:txBody>
      </p:sp>
    </p:spTree>
    <p:extLst>
      <p:ext uri="{BB962C8B-B14F-4D97-AF65-F5344CB8AC3E}">
        <p14:creationId xmlns:p14="http://schemas.microsoft.com/office/powerpoint/2010/main" val="155631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EC7DA5-107D-4D33-B1A6-E6DF72F47582}" type="datetimeFigureOut">
              <a:rPr lang="en-US" smtClean="0"/>
              <a:t>10/31/2020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61452F-EE23-44AB-A6A9-A9616280012F}" type="slidenum">
              <a:rPr lang="en-US" smtClean="0"/>
              <a:t>‹#›</a:t>
            </a:fld>
            <a:endParaRPr lang="en-US"/>
          </a:p>
        </p:txBody>
      </p:sp>
    </p:spTree>
    <p:extLst>
      <p:ext uri="{BB962C8B-B14F-4D97-AF65-F5344CB8AC3E}">
        <p14:creationId xmlns:p14="http://schemas.microsoft.com/office/powerpoint/2010/main" val="113794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2EC7DA5-107D-4D33-B1A6-E6DF72F47582}" type="datetimeFigureOut">
              <a:rPr lang="en-US" smtClean="0"/>
              <a:t>10/31/2020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D61452F-EE23-44AB-A6A9-A9616280012F}" type="slidenum">
              <a:rPr lang="en-US" smtClean="0"/>
              <a:t>‹#›</a:t>
            </a:fld>
            <a:endParaRPr lang="en-US"/>
          </a:p>
        </p:txBody>
      </p:sp>
    </p:spTree>
    <p:extLst>
      <p:ext uri="{BB962C8B-B14F-4D97-AF65-F5344CB8AC3E}">
        <p14:creationId xmlns:p14="http://schemas.microsoft.com/office/powerpoint/2010/main" val="4042753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2EC7DA5-107D-4D33-B1A6-E6DF72F47582}" type="datetimeFigureOut">
              <a:rPr lang="en-US" smtClean="0"/>
              <a:t>10/31/2020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D61452F-EE23-44AB-A6A9-A9616280012F}" type="slidenum">
              <a:rPr lang="en-US" smtClean="0"/>
              <a:t>‹#›</a:t>
            </a:fld>
            <a:endParaRPr lang="en-US"/>
          </a:p>
        </p:txBody>
      </p:sp>
    </p:spTree>
    <p:extLst>
      <p:ext uri="{BB962C8B-B14F-4D97-AF65-F5344CB8AC3E}">
        <p14:creationId xmlns:p14="http://schemas.microsoft.com/office/powerpoint/2010/main" val="332134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EC7DA5-107D-4D33-B1A6-E6DF72F47582}"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1452F-EE23-44AB-A6A9-A9616280012F}" type="slidenum">
              <a:rPr lang="en-US" smtClean="0"/>
              <a:t>‹#›</a:t>
            </a:fld>
            <a:endParaRPr lang="en-US"/>
          </a:p>
        </p:txBody>
      </p:sp>
    </p:spTree>
    <p:extLst>
      <p:ext uri="{BB962C8B-B14F-4D97-AF65-F5344CB8AC3E}">
        <p14:creationId xmlns:p14="http://schemas.microsoft.com/office/powerpoint/2010/main" val="2394315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fontAlgn="base">
              <a:spcBef>
                <a:spcPct val="0"/>
              </a:spcBef>
              <a:spcAft>
                <a:spcPct val="0"/>
              </a:spcAft>
              <a:defRPr/>
            </a:pPr>
            <a:endParaRPr lang="en-US" altLang="fa-IR">
              <a:solidFill>
                <a:srgbClr val="000000"/>
              </a:solidFill>
            </a:endParaRP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fontAlgn="base">
              <a:spcBef>
                <a:spcPct val="0"/>
              </a:spcBef>
              <a:spcAft>
                <a:spcPct val="0"/>
              </a:spcAft>
              <a:defRPr/>
            </a:pPr>
            <a:endParaRPr lang="en-US" altLang="fa-IR">
              <a:solidFill>
                <a:srgbClr val="000000"/>
              </a:solidFill>
            </a:endParaRP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fontAlgn="base">
              <a:spcBef>
                <a:spcPct val="0"/>
              </a:spcBef>
              <a:spcAft>
                <a:spcPct val="0"/>
              </a:spcAft>
              <a:defRPr/>
            </a:pPr>
            <a:fld id="{0434A31F-0383-48C5-AFF7-A012E8E1D090}" type="slidenum">
              <a:rPr lang="fa-IR" altLang="fa-IR" smtClean="0">
                <a:solidFill>
                  <a:srgbClr val="000000"/>
                </a:solidFill>
              </a:rPr>
              <a:pPr fontAlgn="base">
                <a:spcBef>
                  <a:spcPct val="0"/>
                </a:spcBef>
                <a:spcAft>
                  <a:spcPct val="0"/>
                </a:spcAft>
                <a:defRPr/>
              </a:pPr>
              <a:t>‹#›</a:t>
            </a:fld>
            <a:endParaRPr lang="en-US" altLang="fa-IR">
              <a:solidFill>
                <a:srgbClr val="000000"/>
              </a:solidFill>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51373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rtl="1"/>
            <a:r>
              <a:rPr lang="fa-IR" sz="6600" b="1" dirty="0" smtClean="0">
                <a:solidFill>
                  <a:srgbClr val="FF0000"/>
                </a:solidFill>
                <a:cs typeface="B Mitra" panose="00000400000000000000" pitchFamily="2" charset="-78"/>
              </a:rPr>
              <a:t>سیگار</a:t>
            </a:r>
            <a:endParaRPr lang="en-US" sz="6600" b="1" dirty="0">
              <a:solidFill>
                <a:srgbClr val="FF0000"/>
              </a:solidFill>
              <a:cs typeface="B Mitra" panose="00000400000000000000" pitchFamily="2" charset="-78"/>
            </a:endParaRPr>
          </a:p>
        </p:txBody>
      </p:sp>
      <p:pic>
        <p:nvPicPr>
          <p:cNvPr id="4" name="Picture 3"/>
          <p:cNvPicPr>
            <a:picLocks noChangeAspect="1"/>
          </p:cNvPicPr>
          <p:nvPr/>
        </p:nvPicPr>
        <p:blipFill rotWithShape="1">
          <a:blip r:embed="rId2"/>
          <a:srcRect r="178" b="7491"/>
          <a:stretch/>
        </p:blipFill>
        <p:spPr>
          <a:xfrm>
            <a:off x="475064" y="758952"/>
            <a:ext cx="4138500" cy="3127248"/>
          </a:xfrm>
          <a:prstGeom prst="rect">
            <a:avLst/>
          </a:prstGeom>
        </p:spPr>
      </p:pic>
    </p:spTree>
    <p:extLst>
      <p:ext uri="{BB962C8B-B14F-4D97-AF65-F5344CB8AC3E}">
        <p14:creationId xmlns:p14="http://schemas.microsoft.com/office/powerpoint/2010/main" val="2306809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982" y="1139152"/>
            <a:ext cx="10823170" cy="5033048"/>
          </a:xfrm>
        </p:spPr>
        <p:txBody>
          <a:bodyPr>
            <a:normAutofit fontScale="70000" lnSpcReduction="20000"/>
          </a:bodyPr>
          <a:lstStyle/>
          <a:p>
            <a:pPr lvl="0" algn="r" rtl="1" eaLnBrk="1" hangingPunct="1">
              <a:lnSpc>
                <a:spcPct val="170000"/>
              </a:lnSpc>
              <a:buClr>
                <a:srgbClr val="FFCC00"/>
              </a:buClr>
              <a:buNone/>
              <a:defRPr/>
            </a:pPr>
            <a:r>
              <a:rPr lang="ar-SA" altLang="fa-IR" sz="3600" dirty="0">
                <a:solidFill>
                  <a:srgbClr val="002060"/>
                </a:solidFill>
                <a:cs typeface="B Mitra" panose="00000400000000000000" pitchFamily="2" charset="-78"/>
              </a:rPr>
              <a:t>5-تشدید آسم، آلرژی و سایر بیماریها.</a:t>
            </a:r>
            <a:endParaRPr lang="fa-IR" altLang="fa-IR" sz="3600" dirty="0">
              <a:solidFill>
                <a:srgbClr val="002060"/>
              </a:solidFill>
              <a:cs typeface="B Mitra" panose="00000400000000000000" pitchFamily="2" charset="-78"/>
            </a:endParaRPr>
          </a:p>
          <a:p>
            <a:pPr lvl="0" algn="r" rtl="1" eaLnBrk="1" hangingPunct="1">
              <a:lnSpc>
                <a:spcPct val="170000"/>
              </a:lnSpc>
              <a:buClr>
                <a:srgbClr val="FFCC00"/>
              </a:buClr>
              <a:buNone/>
              <a:defRPr/>
            </a:pPr>
            <a:r>
              <a:rPr lang="ar-SA" altLang="fa-IR" sz="3600" dirty="0" smtClean="0">
                <a:solidFill>
                  <a:srgbClr val="002060"/>
                </a:solidFill>
                <a:cs typeface="B Mitra" panose="00000400000000000000" pitchFamily="2" charset="-78"/>
              </a:rPr>
              <a:t>6-افزایش </a:t>
            </a:r>
            <a:r>
              <a:rPr lang="ar-SA" altLang="fa-IR" sz="3600" dirty="0">
                <a:solidFill>
                  <a:srgbClr val="002060"/>
                </a:solidFill>
                <a:cs typeface="B Mitra" panose="00000400000000000000" pitchFamily="2" charset="-78"/>
              </a:rPr>
              <a:t>ریسک سقط جنین و نواقص مادرزادیتحقيقات نشان مي‌دهد استعمال دخانيات در دوران بارداري و قرار گرفتن در معرض سرب پس از تولد نوزاد در بروز يك سوم موارد اختلال بيش فعالي و كمبود دقت و قدرت تمركز كودكان نقش دارد.</a:t>
            </a:r>
            <a:endParaRPr lang="fa-IR" altLang="fa-IR" sz="3600" dirty="0">
              <a:solidFill>
                <a:srgbClr val="002060"/>
              </a:solidFill>
              <a:cs typeface="B Mitra" panose="00000400000000000000" pitchFamily="2" charset="-78"/>
            </a:endParaRPr>
          </a:p>
          <a:p>
            <a:pPr lvl="0" algn="r" rtl="1" eaLnBrk="1" hangingPunct="1">
              <a:lnSpc>
                <a:spcPct val="170000"/>
              </a:lnSpc>
              <a:buClr>
                <a:srgbClr val="FFCC00"/>
              </a:buClr>
              <a:buNone/>
              <a:defRPr/>
            </a:pPr>
            <a:r>
              <a:rPr lang="ar-SA" altLang="fa-IR" sz="3600" dirty="0" smtClean="0">
                <a:solidFill>
                  <a:srgbClr val="002060"/>
                </a:solidFill>
                <a:cs typeface="B Mitra" panose="00000400000000000000" pitchFamily="2" charset="-78"/>
              </a:rPr>
              <a:t>7-میزان </a:t>
            </a:r>
            <a:r>
              <a:rPr lang="ar-SA" altLang="fa-IR" sz="3600" dirty="0">
                <a:solidFill>
                  <a:srgbClr val="002060"/>
                </a:solidFill>
                <a:cs typeface="B Mitra" panose="00000400000000000000" pitchFamily="2" charset="-78"/>
              </a:rPr>
              <a:t>نیکوتینی که یک کودک دریافت میکند به این شرح است: چنانچه پدر وی سیگاری باشد مانند آنست که خود کودک سالانه 30 نخ سیگار میکشد، چنانچه مادر کودک سیگاری باشد این تعداد به 50 نخ در سال و چنانچه هر دو والدین کودک سیگاری باشند مانند آنست که خود کودک سالانه 80 نخ سیگار میکشد.</a:t>
            </a:r>
            <a:endParaRPr lang="fa-IR" altLang="fa-IR" sz="3600" dirty="0">
              <a:solidFill>
                <a:srgbClr val="002060"/>
              </a:solidFill>
              <a:cs typeface="B Mitra" panose="00000400000000000000" pitchFamily="2" charset="-78"/>
            </a:endParaRPr>
          </a:p>
          <a:p>
            <a:pPr lvl="0" algn="r" rtl="1" eaLnBrk="1" hangingPunct="1">
              <a:lnSpc>
                <a:spcPct val="170000"/>
              </a:lnSpc>
              <a:buClr>
                <a:srgbClr val="FFCC00"/>
              </a:buClr>
              <a:buNone/>
              <a:defRPr/>
            </a:pPr>
            <a:r>
              <a:rPr lang="ar-SA" altLang="fa-IR" sz="3600" dirty="0" smtClean="0">
                <a:solidFill>
                  <a:srgbClr val="002060"/>
                </a:solidFill>
                <a:cs typeface="B Mitra" panose="00000400000000000000" pitchFamily="2" charset="-78"/>
              </a:rPr>
              <a:t>8-زنان </a:t>
            </a:r>
            <a:r>
              <a:rPr lang="ar-SA" altLang="fa-IR" sz="3600" dirty="0">
                <a:solidFill>
                  <a:srgbClr val="002060"/>
                </a:solidFill>
                <a:cs typeface="B Mitra" panose="00000400000000000000" pitchFamily="2" charset="-78"/>
              </a:rPr>
              <a:t>غیر سیگاری ای که شوهرانشان سیگاری هستند 50 درصد بیشتر احتمال دارد به سرطان ریه مبتلا شوند.</a:t>
            </a:r>
            <a:endParaRPr lang="en-US" altLang="fa-IR" sz="3600" dirty="0">
              <a:solidFill>
                <a:srgbClr val="002060"/>
              </a:solidFill>
              <a:cs typeface="B Mitra" panose="00000400000000000000" pitchFamily="2" charset="-78"/>
            </a:endParaRPr>
          </a:p>
          <a:p>
            <a:pPr algn="r" rtl="1"/>
            <a:endParaRPr lang="en-US" dirty="0">
              <a:effectLst/>
              <a:cs typeface="B Mitra" panose="00000400000000000000" pitchFamily="2" charset="-78"/>
            </a:endParaRPr>
          </a:p>
        </p:txBody>
      </p:sp>
    </p:spTree>
    <p:extLst>
      <p:ext uri="{BB962C8B-B14F-4D97-AF65-F5344CB8AC3E}">
        <p14:creationId xmlns:p14="http://schemas.microsoft.com/office/powerpoint/2010/main" val="15175929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altLang="fa-IR" sz="3200" b="1" spc="0" dirty="0" smtClean="0">
                <a:solidFill>
                  <a:srgbClr val="FF0000"/>
                </a:solidFill>
                <a:latin typeface="Calibri" panose="020F0502020204030204"/>
                <a:cs typeface="B Mitra" panose="00000400000000000000" pitchFamily="2" charset="-78"/>
              </a:rPr>
              <a:t>دلايل </a:t>
            </a:r>
            <a:r>
              <a:rPr lang="fa-IR" altLang="fa-IR" sz="3200" b="1" spc="0" dirty="0">
                <a:solidFill>
                  <a:srgbClr val="FF0000"/>
                </a:solidFill>
                <a:latin typeface="Calibri" panose="020F0502020204030204"/>
                <a:cs typeface="B Mitra" panose="00000400000000000000" pitchFamily="2" charset="-78"/>
              </a:rPr>
              <a:t>مهم براي ترك </a:t>
            </a:r>
            <a:r>
              <a:rPr lang="fa-IR" altLang="fa-IR" sz="3200" b="1" spc="0" dirty="0" smtClean="0">
                <a:solidFill>
                  <a:srgbClr val="FF0000"/>
                </a:solidFill>
                <a:latin typeface="Calibri" panose="020F0502020204030204"/>
                <a:cs typeface="B Mitra" panose="00000400000000000000" pitchFamily="2" charset="-78"/>
              </a:rPr>
              <a:t>سيگار</a:t>
            </a:r>
            <a:r>
              <a:rPr lang="en-US" altLang="fa-IR" sz="2800" spc="0" dirty="0">
                <a:solidFill>
                  <a:srgbClr val="FF0000"/>
                </a:solidFill>
                <a:latin typeface="Calibri" panose="020F0502020204030204"/>
                <a:cs typeface="B Mitra" panose="00000400000000000000" pitchFamily="2" charset="-78"/>
              </a:rPr>
              <a:t/>
            </a:r>
            <a:br>
              <a:rPr lang="en-US" altLang="fa-IR" sz="2800" spc="0" dirty="0">
                <a:solidFill>
                  <a:srgbClr val="FF0000"/>
                </a:solidFill>
                <a:latin typeface="Calibri" panose="020F0502020204030204"/>
                <a:cs typeface="B Mitra" panose="00000400000000000000" pitchFamily="2" charset="-78"/>
              </a:rPr>
            </a:br>
            <a:endParaRPr lang="en-US" sz="5400" dirty="0">
              <a:solidFill>
                <a:srgbClr val="FF0000"/>
              </a:solidFill>
              <a:cs typeface="B Mitra" panose="00000400000000000000" pitchFamily="2" charset="-78"/>
            </a:endParaRPr>
          </a:p>
        </p:txBody>
      </p:sp>
      <p:sp>
        <p:nvSpPr>
          <p:cNvPr id="3" name="Content Placeholder 2"/>
          <p:cNvSpPr>
            <a:spLocks noGrp="1"/>
          </p:cNvSpPr>
          <p:nvPr>
            <p:ph idx="1"/>
          </p:nvPr>
        </p:nvSpPr>
        <p:spPr/>
        <p:txBody>
          <a:bodyPr>
            <a:normAutofit/>
          </a:bodyPr>
          <a:lstStyle/>
          <a:p>
            <a:pPr lvl="0" algn="r" rtl="1" eaLnBrk="1" hangingPunct="1">
              <a:lnSpc>
                <a:spcPct val="80000"/>
              </a:lnSpc>
              <a:buClr>
                <a:srgbClr val="FFCC00"/>
              </a:buClr>
              <a:defRPr/>
            </a:pPr>
            <a:r>
              <a:rPr lang="en-US" altLang="fa-IR" sz="2400" dirty="0">
                <a:solidFill>
                  <a:srgbClr val="002060"/>
                </a:solidFill>
                <a:cs typeface="B Mitra" panose="00000400000000000000" pitchFamily="2" charset="-78"/>
              </a:rPr>
              <a:t/>
            </a:r>
            <a:br>
              <a:rPr lang="en-US" altLang="fa-IR" sz="2400" dirty="0">
                <a:solidFill>
                  <a:srgbClr val="002060"/>
                </a:solidFill>
                <a:cs typeface="B Mitra" panose="00000400000000000000" pitchFamily="2" charset="-78"/>
              </a:rPr>
            </a:br>
            <a:r>
              <a:rPr lang="fa-IR" altLang="fa-IR" sz="3200" dirty="0">
                <a:solidFill>
                  <a:srgbClr val="002060"/>
                </a:solidFill>
                <a:cs typeface="B Mitra" panose="00000400000000000000" pitchFamily="2" charset="-78"/>
              </a:rPr>
              <a:t>1-</a:t>
            </a:r>
            <a:r>
              <a:rPr lang="en-US" altLang="fa-IR" sz="3200" dirty="0">
                <a:solidFill>
                  <a:srgbClr val="002060"/>
                </a:solidFill>
                <a:cs typeface="B Mitra" panose="00000400000000000000" pitchFamily="2" charset="-78"/>
              </a:rPr>
              <a:t> </a:t>
            </a:r>
            <a:r>
              <a:rPr lang="fa-IR" altLang="fa-IR" sz="3200" dirty="0">
                <a:solidFill>
                  <a:srgbClr val="002060"/>
                </a:solidFill>
                <a:cs typeface="B Mitra" panose="00000400000000000000" pitchFamily="2" charset="-78"/>
              </a:rPr>
              <a:t>ظاهر آراسته تر با حذف لكه هاي روي انگشتان و دندانهايتان</a:t>
            </a:r>
            <a:r>
              <a:rPr lang="en-US" altLang="fa-IR" sz="3200" dirty="0">
                <a:solidFill>
                  <a:srgbClr val="002060"/>
                </a:solidFill>
                <a:cs typeface="B Mitra" panose="00000400000000000000" pitchFamily="2" charset="-78"/>
              </a:rPr>
              <a:t>. </a:t>
            </a:r>
            <a:br>
              <a:rPr lang="en-US" altLang="fa-IR" sz="3200" dirty="0">
                <a:solidFill>
                  <a:srgbClr val="002060"/>
                </a:solidFill>
                <a:cs typeface="B Mitra" panose="00000400000000000000" pitchFamily="2" charset="-78"/>
              </a:rPr>
            </a:br>
            <a:r>
              <a:rPr lang="fa-IR" altLang="fa-IR" sz="3200" dirty="0" smtClean="0">
                <a:solidFill>
                  <a:srgbClr val="002060"/>
                </a:solidFill>
                <a:cs typeface="B Mitra" panose="00000400000000000000" pitchFamily="2" charset="-78"/>
              </a:rPr>
              <a:t>2-</a:t>
            </a:r>
            <a:r>
              <a:rPr lang="en-US" altLang="fa-IR" sz="3200" dirty="0" smtClean="0">
                <a:solidFill>
                  <a:srgbClr val="002060"/>
                </a:solidFill>
                <a:cs typeface="B Mitra" panose="00000400000000000000" pitchFamily="2" charset="-78"/>
              </a:rPr>
              <a:t> </a:t>
            </a:r>
            <a:r>
              <a:rPr lang="fa-IR" altLang="fa-IR" sz="3200" dirty="0">
                <a:solidFill>
                  <a:srgbClr val="002060"/>
                </a:solidFill>
                <a:cs typeface="B Mitra" panose="00000400000000000000" pitchFamily="2" charset="-78"/>
              </a:rPr>
              <a:t>حذف بوي بد دهان ناشي از كشيدن سيگار و تنفس راحت تر</a:t>
            </a:r>
            <a:r>
              <a:rPr lang="en-US" altLang="fa-IR" sz="3200" dirty="0">
                <a:solidFill>
                  <a:srgbClr val="002060"/>
                </a:solidFill>
                <a:cs typeface="B Mitra" panose="00000400000000000000" pitchFamily="2" charset="-78"/>
              </a:rPr>
              <a:t>. </a:t>
            </a:r>
            <a:br>
              <a:rPr lang="en-US" altLang="fa-IR" sz="3200" dirty="0">
                <a:solidFill>
                  <a:srgbClr val="002060"/>
                </a:solidFill>
                <a:cs typeface="B Mitra" panose="00000400000000000000" pitchFamily="2" charset="-78"/>
              </a:rPr>
            </a:br>
            <a:r>
              <a:rPr lang="fa-IR" altLang="fa-IR" sz="3200" dirty="0" smtClean="0">
                <a:solidFill>
                  <a:srgbClr val="002060"/>
                </a:solidFill>
                <a:cs typeface="B Mitra" panose="00000400000000000000" pitchFamily="2" charset="-78"/>
              </a:rPr>
              <a:t>3-</a:t>
            </a:r>
            <a:r>
              <a:rPr lang="en-US" altLang="fa-IR" sz="3200" dirty="0" smtClean="0">
                <a:solidFill>
                  <a:srgbClr val="002060"/>
                </a:solidFill>
                <a:cs typeface="B Mitra" panose="00000400000000000000" pitchFamily="2" charset="-78"/>
              </a:rPr>
              <a:t> </a:t>
            </a:r>
            <a:r>
              <a:rPr lang="fa-IR" altLang="fa-IR" sz="3200" dirty="0">
                <a:solidFill>
                  <a:srgbClr val="002060"/>
                </a:solidFill>
                <a:cs typeface="B Mitra" panose="00000400000000000000" pitchFamily="2" charset="-78"/>
              </a:rPr>
              <a:t>حذف بوي سيگار از لباس، مو، و بـدنـتـان و تـمـام وسـايـلـي كه با آنها سروكار داريد</a:t>
            </a:r>
            <a:r>
              <a:rPr lang="en-US" altLang="fa-IR" sz="3200" dirty="0">
                <a:solidFill>
                  <a:srgbClr val="002060"/>
                </a:solidFill>
                <a:cs typeface="B Mitra" panose="00000400000000000000" pitchFamily="2" charset="-78"/>
              </a:rPr>
              <a:t>. </a:t>
            </a:r>
            <a:br>
              <a:rPr lang="en-US" altLang="fa-IR" sz="3200" dirty="0">
                <a:solidFill>
                  <a:srgbClr val="002060"/>
                </a:solidFill>
                <a:cs typeface="B Mitra" panose="00000400000000000000" pitchFamily="2" charset="-78"/>
              </a:rPr>
            </a:br>
            <a:r>
              <a:rPr lang="fa-IR" altLang="fa-IR" sz="3200" dirty="0" smtClean="0">
                <a:solidFill>
                  <a:srgbClr val="002060"/>
                </a:solidFill>
                <a:cs typeface="B Mitra" panose="00000400000000000000" pitchFamily="2" charset="-78"/>
              </a:rPr>
              <a:t>4-</a:t>
            </a:r>
            <a:r>
              <a:rPr lang="en-US" altLang="fa-IR" sz="3200" dirty="0" smtClean="0">
                <a:solidFill>
                  <a:srgbClr val="002060"/>
                </a:solidFill>
                <a:cs typeface="B Mitra" panose="00000400000000000000" pitchFamily="2" charset="-78"/>
              </a:rPr>
              <a:t> </a:t>
            </a:r>
            <a:r>
              <a:rPr lang="fa-IR" altLang="fa-IR" sz="3200" dirty="0">
                <a:solidFill>
                  <a:srgbClr val="002060"/>
                </a:solidFill>
                <a:cs typeface="B Mitra" panose="00000400000000000000" pitchFamily="2" charset="-78"/>
              </a:rPr>
              <a:t>پيشگيري از پيدايش چين و چروك زودرس در پوست صورتتان</a:t>
            </a:r>
            <a:r>
              <a:rPr lang="en-US" altLang="fa-IR" sz="3200" dirty="0">
                <a:solidFill>
                  <a:srgbClr val="002060"/>
                </a:solidFill>
                <a:cs typeface="B Mitra" panose="00000400000000000000" pitchFamily="2" charset="-78"/>
              </a:rPr>
              <a:t>. </a:t>
            </a:r>
            <a:br>
              <a:rPr lang="en-US" altLang="fa-IR" sz="3200" dirty="0">
                <a:solidFill>
                  <a:srgbClr val="002060"/>
                </a:solidFill>
                <a:cs typeface="B Mitra" panose="00000400000000000000" pitchFamily="2" charset="-78"/>
              </a:rPr>
            </a:br>
            <a:r>
              <a:rPr lang="fa-IR" altLang="fa-IR" sz="3200" dirty="0" smtClean="0">
                <a:solidFill>
                  <a:srgbClr val="002060"/>
                </a:solidFill>
                <a:cs typeface="B Mitra" panose="00000400000000000000" pitchFamily="2" charset="-78"/>
              </a:rPr>
              <a:t>5-</a:t>
            </a:r>
            <a:r>
              <a:rPr lang="en-US" altLang="fa-IR" sz="3200" dirty="0" smtClean="0">
                <a:solidFill>
                  <a:srgbClr val="002060"/>
                </a:solidFill>
                <a:cs typeface="B Mitra" panose="00000400000000000000" pitchFamily="2" charset="-78"/>
              </a:rPr>
              <a:t> </a:t>
            </a:r>
            <a:r>
              <a:rPr lang="fa-IR" altLang="fa-IR" sz="3200" dirty="0">
                <a:solidFill>
                  <a:srgbClr val="002060"/>
                </a:solidFill>
                <a:cs typeface="B Mitra" panose="00000400000000000000" pitchFamily="2" charset="-78"/>
              </a:rPr>
              <a:t>حذف مشكلات تنفسي از قبيل: خس خس حين تنفس، سرفه، برونشيت مزمن، و از همه مهمتر سرطان ريه</a:t>
            </a:r>
            <a:r>
              <a:rPr lang="en-US" altLang="fa-IR" sz="3200" dirty="0">
                <a:solidFill>
                  <a:srgbClr val="002060"/>
                </a:solidFill>
                <a:cs typeface="B Mitra" panose="00000400000000000000" pitchFamily="2" charset="-78"/>
              </a:rPr>
              <a:t>. </a:t>
            </a:r>
            <a:br>
              <a:rPr lang="en-US" altLang="fa-IR" sz="3200" dirty="0">
                <a:solidFill>
                  <a:srgbClr val="002060"/>
                </a:solidFill>
                <a:cs typeface="B Mitra" panose="00000400000000000000" pitchFamily="2" charset="-78"/>
              </a:rPr>
            </a:br>
            <a:r>
              <a:rPr lang="fa-IR" altLang="fa-IR" sz="3200" dirty="0" smtClean="0">
                <a:solidFill>
                  <a:srgbClr val="002060"/>
                </a:solidFill>
                <a:cs typeface="B Mitra" panose="00000400000000000000" pitchFamily="2" charset="-78"/>
              </a:rPr>
              <a:t>6-</a:t>
            </a:r>
            <a:r>
              <a:rPr lang="en-US" altLang="fa-IR" sz="3200" dirty="0" smtClean="0">
                <a:solidFill>
                  <a:srgbClr val="002060"/>
                </a:solidFill>
                <a:cs typeface="B Mitra" panose="00000400000000000000" pitchFamily="2" charset="-78"/>
              </a:rPr>
              <a:t> </a:t>
            </a:r>
            <a:r>
              <a:rPr lang="fa-IR" altLang="fa-IR" sz="3200" dirty="0">
                <a:solidFill>
                  <a:srgbClr val="002060"/>
                </a:solidFill>
                <a:cs typeface="B Mitra" panose="00000400000000000000" pitchFamily="2" charset="-78"/>
              </a:rPr>
              <a:t>بازيافت دوباره حس بويايي و چـشايي كـه بـر اثر استعمال سيگار از حساسيتشان كاسته شده است. دوباره طعم واقعي غذايتان را احساس خواهيد كرد</a:t>
            </a:r>
            <a:r>
              <a:rPr lang="en-US" altLang="fa-IR" sz="3200" dirty="0">
                <a:solidFill>
                  <a:srgbClr val="002060"/>
                </a:solidFill>
                <a:cs typeface="B Mitra" panose="00000400000000000000" pitchFamily="2" charset="-78"/>
              </a:rPr>
              <a:t>. </a:t>
            </a:r>
          </a:p>
          <a:p>
            <a:endParaRPr lang="en-US" dirty="0"/>
          </a:p>
        </p:txBody>
      </p:sp>
    </p:spTree>
    <p:extLst>
      <p:ext uri="{BB962C8B-B14F-4D97-AF65-F5344CB8AC3E}">
        <p14:creationId xmlns:p14="http://schemas.microsoft.com/office/powerpoint/2010/main" val="12372050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2673"/>
            <a:ext cx="10871200" cy="5493327"/>
          </a:xfrm>
          <a:noFill/>
        </p:spPr>
        <p:txBody>
          <a:bodyPr>
            <a:normAutofit/>
          </a:bodyPr>
          <a:lstStyle/>
          <a:p>
            <a:pPr algn="r" rtl="1"/>
            <a:r>
              <a:rPr lang="fa-IR" altLang="fa-IR" sz="2400" dirty="0">
                <a:solidFill>
                  <a:srgbClr val="002060"/>
                </a:solidFill>
                <a:cs typeface="B Mitra" panose="00000400000000000000" pitchFamily="2" charset="-78"/>
              </a:rPr>
              <a:t>7-احساس سرزندگي و شادابي دوباره در زندگي، افزايش قواي جسماني</a:t>
            </a:r>
            <a:r>
              <a:rPr lang="en-US" altLang="fa-IR" sz="2400" dirty="0">
                <a:solidFill>
                  <a:srgbClr val="002060"/>
                </a:solidFill>
                <a:cs typeface="B Mitra" panose="00000400000000000000" pitchFamily="2" charset="-78"/>
              </a:rPr>
              <a:t>. </a:t>
            </a:r>
            <a:br>
              <a:rPr lang="en-US" altLang="fa-IR" sz="2400" dirty="0">
                <a:solidFill>
                  <a:srgbClr val="002060"/>
                </a:solidFill>
                <a:cs typeface="B Mitra" panose="00000400000000000000" pitchFamily="2" charset="-78"/>
              </a:rPr>
            </a:br>
            <a:r>
              <a:rPr lang="en-US" altLang="fa-IR" sz="2400" dirty="0">
                <a:solidFill>
                  <a:srgbClr val="002060"/>
                </a:solidFill>
                <a:cs typeface="B Mitra" panose="00000400000000000000" pitchFamily="2" charset="-78"/>
              </a:rPr>
              <a:t/>
            </a:r>
            <a:br>
              <a:rPr lang="en-US" altLang="fa-IR" sz="2400" dirty="0">
                <a:solidFill>
                  <a:srgbClr val="002060"/>
                </a:solidFill>
                <a:cs typeface="B Mitra" panose="00000400000000000000" pitchFamily="2" charset="-78"/>
              </a:rPr>
            </a:br>
            <a:r>
              <a:rPr lang="fa-IR" altLang="fa-IR" sz="2400" dirty="0">
                <a:solidFill>
                  <a:srgbClr val="002060"/>
                </a:solidFill>
                <a:cs typeface="B Mitra" panose="00000400000000000000" pitchFamily="2" charset="-78"/>
              </a:rPr>
              <a:t>8-</a:t>
            </a:r>
            <a:r>
              <a:rPr lang="en-US" altLang="fa-IR" sz="2400" dirty="0">
                <a:solidFill>
                  <a:srgbClr val="002060"/>
                </a:solidFill>
                <a:cs typeface="B Mitra" panose="00000400000000000000" pitchFamily="2" charset="-78"/>
              </a:rPr>
              <a:t> </a:t>
            </a:r>
            <a:r>
              <a:rPr lang="fa-IR" altLang="fa-IR" sz="2400" dirty="0">
                <a:solidFill>
                  <a:srgbClr val="002060"/>
                </a:solidFill>
                <a:cs typeface="B Mitra" panose="00000400000000000000" pitchFamily="2" charset="-78"/>
              </a:rPr>
              <a:t>خواب بهتر و راحت تر</a:t>
            </a:r>
            <a:r>
              <a:rPr lang="en-US" altLang="fa-IR" sz="2400" dirty="0">
                <a:solidFill>
                  <a:srgbClr val="002060"/>
                </a:solidFill>
                <a:cs typeface="B Mitra" panose="00000400000000000000" pitchFamily="2" charset="-78"/>
              </a:rPr>
              <a:t>. </a:t>
            </a:r>
            <a:br>
              <a:rPr lang="en-US" altLang="fa-IR" sz="2400" dirty="0">
                <a:solidFill>
                  <a:srgbClr val="002060"/>
                </a:solidFill>
                <a:cs typeface="B Mitra" panose="00000400000000000000" pitchFamily="2" charset="-78"/>
              </a:rPr>
            </a:br>
            <a:r>
              <a:rPr lang="en-US" altLang="fa-IR" sz="2400" dirty="0">
                <a:solidFill>
                  <a:srgbClr val="002060"/>
                </a:solidFill>
                <a:cs typeface="B Mitra" panose="00000400000000000000" pitchFamily="2" charset="-78"/>
              </a:rPr>
              <a:t/>
            </a:r>
            <a:br>
              <a:rPr lang="en-US" altLang="fa-IR" sz="2400" dirty="0">
                <a:solidFill>
                  <a:srgbClr val="002060"/>
                </a:solidFill>
                <a:cs typeface="B Mitra" panose="00000400000000000000" pitchFamily="2" charset="-78"/>
              </a:rPr>
            </a:br>
            <a:r>
              <a:rPr lang="fa-IR" altLang="fa-IR" sz="2400" dirty="0">
                <a:solidFill>
                  <a:srgbClr val="002060"/>
                </a:solidFill>
                <a:cs typeface="B Mitra" panose="00000400000000000000" pitchFamily="2" charset="-78"/>
              </a:rPr>
              <a:t>9-</a:t>
            </a:r>
            <a:r>
              <a:rPr lang="en-US" altLang="fa-IR" sz="2400" dirty="0">
                <a:solidFill>
                  <a:srgbClr val="002060"/>
                </a:solidFill>
                <a:cs typeface="B Mitra" panose="00000400000000000000" pitchFamily="2" charset="-78"/>
              </a:rPr>
              <a:t> </a:t>
            </a:r>
            <a:r>
              <a:rPr lang="fa-IR" altLang="fa-IR" sz="2400" dirty="0">
                <a:solidFill>
                  <a:srgbClr val="002060"/>
                </a:solidFill>
                <a:cs typeface="B Mitra" panose="00000400000000000000" pitchFamily="2" charset="-78"/>
              </a:rPr>
              <a:t>كاهش خطرات بيماري هاي قلبي، نـفـخ، فـشـارخـون بـالا، تـپـش قـلـب، زخـم مـعده، برگشت اسيد معده، سرطان دهان و تعداد بيشماري از سرطان هاي گوناگون</a:t>
            </a:r>
            <a:r>
              <a:rPr lang="en-US" altLang="fa-IR" sz="2400" dirty="0">
                <a:solidFill>
                  <a:srgbClr val="002060"/>
                </a:solidFill>
                <a:cs typeface="B Mitra" panose="00000400000000000000" pitchFamily="2" charset="-78"/>
              </a:rPr>
              <a:t>. </a:t>
            </a:r>
            <a:br>
              <a:rPr lang="en-US" altLang="fa-IR" sz="2400" dirty="0">
                <a:solidFill>
                  <a:srgbClr val="002060"/>
                </a:solidFill>
                <a:cs typeface="B Mitra" panose="00000400000000000000" pitchFamily="2" charset="-78"/>
              </a:rPr>
            </a:br>
            <a:r>
              <a:rPr lang="en-US" altLang="fa-IR" sz="2400" dirty="0">
                <a:solidFill>
                  <a:srgbClr val="002060"/>
                </a:solidFill>
                <a:cs typeface="B Mitra" panose="00000400000000000000" pitchFamily="2" charset="-78"/>
              </a:rPr>
              <a:t/>
            </a:r>
            <a:br>
              <a:rPr lang="en-US" altLang="fa-IR" sz="2400" dirty="0">
                <a:solidFill>
                  <a:srgbClr val="002060"/>
                </a:solidFill>
                <a:cs typeface="B Mitra" panose="00000400000000000000" pitchFamily="2" charset="-78"/>
              </a:rPr>
            </a:br>
            <a:r>
              <a:rPr lang="fa-IR" altLang="fa-IR" sz="2400" dirty="0">
                <a:solidFill>
                  <a:srgbClr val="002060"/>
                </a:solidFill>
                <a:cs typeface="B Mitra" panose="00000400000000000000" pitchFamily="2" charset="-78"/>
              </a:rPr>
              <a:t>10-</a:t>
            </a:r>
            <a:r>
              <a:rPr lang="en-US" altLang="fa-IR" sz="2400" dirty="0">
                <a:solidFill>
                  <a:srgbClr val="002060"/>
                </a:solidFill>
                <a:cs typeface="B Mitra" panose="00000400000000000000" pitchFamily="2" charset="-78"/>
              </a:rPr>
              <a:t> </a:t>
            </a:r>
            <a:r>
              <a:rPr lang="fa-IR" altLang="fa-IR" sz="2400" dirty="0">
                <a:solidFill>
                  <a:srgbClr val="002060"/>
                </a:solidFill>
                <a:cs typeface="B Mitra" panose="00000400000000000000" pitchFamily="2" charset="-78"/>
              </a:rPr>
              <a:t>كاهش بيش از 50 بيماري و عارضه هاي گوناگون</a:t>
            </a:r>
            <a:r>
              <a:rPr lang="en-US" altLang="fa-IR" sz="2400" dirty="0">
                <a:solidFill>
                  <a:srgbClr val="002060"/>
                </a:solidFill>
                <a:cs typeface="B Mitra" panose="00000400000000000000" pitchFamily="2" charset="-78"/>
              </a:rPr>
              <a:t>. </a:t>
            </a:r>
            <a:br>
              <a:rPr lang="en-US" altLang="fa-IR" sz="2400" dirty="0">
                <a:solidFill>
                  <a:srgbClr val="002060"/>
                </a:solidFill>
                <a:cs typeface="B Mitra" panose="00000400000000000000" pitchFamily="2" charset="-78"/>
              </a:rPr>
            </a:br>
            <a:r>
              <a:rPr lang="en-US" altLang="fa-IR" sz="2400" dirty="0">
                <a:solidFill>
                  <a:srgbClr val="002060"/>
                </a:solidFill>
                <a:cs typeface="B Mitra" panose="00000400000000000000" pitchFamily="2" charset="-78"/>
              </a:rPr>
              <a:t/>
            </a:r>
            <a:br>
              <a:rPr lang="en-US" altLang="fa-IR" sz="2400" dirty="0">
                <a:solidFill>
                  <a:srgbClr val="002060"/>
                </a:solidFill>
                <a:cs typeface="B Mitra" panose="00000400000000000000" pitchFamily="2" charset="-78"/>
              </a:rPr>
            </a:br>
            <a:r>
              <a:rPr lang="fa-IR" altLang="fa-IR" sz="2400" dirty="0">
                <a:solidFill>
                  <a:srgbClr val="002060"/>
                </a:solidFill>
                <a:cs typeface="B Mitra" panose="00000400000000000000" pitchFamily="2" charset="-78"/>
              </a:rPr>
              <a:t>11-</a:t>
            </a:r>
            <a:r>
              <a:rPr lang="en-US" altLang="fa-IR" sz="2400" dirty="0">
                <a:solidFill>
                  <a:srgbClr val="002060"/>
                </a:solidFill>
                <a:cs typeface="B Mitra" panose="00000400000000000000" pitchFamily="2" charset="-78"/>
              </a:rPr>
              <a:t> </a:t>
            </a:r>
            <a:r>
              <a:rPr lang="fa-IR" altLang="fa-IR" sz="2400" dirty="0">
                <a:solidFill>
                  <a:srgbClr val="002060"/>
                </a:solidFill>
                <a:cs typeface="B Mitra" panose="00000400000000000000" pitchFamily="2" charset="-78"/>
              </a:rPr>
              <a:t>دوباره كنترل رفتار خود را به دست خواهيد آوريد و با رهايي از زنـدان اعـتـيـاد بـار ديگر حس آزادي را باز پس خواهيد گرفت</a:t>
            </a:r>
            <a:r>
              <a:rPr lang="en-US" altLang="fa-IR" sz="2400" dirty="0">
                <a:solidFill>
                  <a:srgbClr val="002060"/>
                </a:solidFill>
                <a:cs typeface="B Mitra" panose="00000400000000000000" pitchFamily="2" charset="-78"/>
              </a:rPr>
              <a:t>. </a:t>
            </a:r>
            <a:br>
              <a:rPr lang="en-US" altLang="fa-IR" sz="2400" dirty="0">
                <a:solidFill>
                  <a:srgbClr val="002060"/>
                </a:solidFill>
                <a:cs typeface="B Mitra" panose="00000400000000000000" pitchFamily="2" charset="-78"/>
              </a:rPr>
            </a:br>
            <a:r>
              <a:rPr lang="en-US" altLang="fa-IR" sz="2400" dirty="0">
                <a:solidFill>
                  <a:srgbClr val="002060"/>
                </a:solidFill>
                <a:cs typeface="B Mitra" panose="00000400000000000000" pitchFamily="2" charset="-78"/>
              </a:rPr>
              <a:t/>
            </a:r>
            <a:br>
              <a:rPr lang="en-US" altLang="fa-IR" sz="2400" dirty="0">
                <a:solidFill>
                  <a:srgbClr val="002060"/>
                </a:solidFill>
                <a:cs typeface="B Mitra" panose="00000400000000000000" pitchFamily="2" charset="-78"/>
              </a:rPr>
            </a:br>
            <a:r>
              <a:rPr lang="fa-IR" altLang="fa-IR" sz="2400" dirty="0">
                <a:solidFill>
                  <a:srgbClr val="002060"/>
                </a:solidFill>
                <a:cs typeface="B Mitra" panose="00000400000000000000" pitchFamily="2" charset="-78"/>
              </a:rPr>
              <a:t>12-</a:t>
            </a:r>
            <a:r>
              <a:rPr lang="en-US" altLang="fa-IR" sz="2400" dirty="0">
                <a:solidFill>
                  <a:srgbClr val="002060"/>
                </a:solidFill>
                <a:cs typeface="B Mitra" panose="00000400000000000000" pitchFamily="2" charset="-78"/>
              </a:rPr>
              <a:t> </a:t>
            </a:r>
            <a:r>
              <a:rPr lang="fa-IR" altLang="fa-IR" sz="2400" dirty="0">
                <a:solidFill>
                  <a:srgbClr val="002060"/>
                </a:solidFill>
                <a:cs typeface="B Mitra" panose="00000400000000000000" pitchFamily="2" charset="-78"/>
              </a:rPr>
              <a:t>كاهش خطر آسيب رسيدن به نوزاد در زنان باردار</a:t>
            </a:r>
            <a:r>
              <a:rPr lang="en-US" altLang="fa-IR" sz="2400" dirty="0">
                <a:solidFill>
                  <a:srgbClr val="002060"/>
                </a:solidFill>
                <a:cs typeface="B Mitra" panose="00000400000000000000" pitchFamily="2" charset="-78"/>
              </a:rPr>
              <a:t>. </a:t>
            </a:r>
            <a:br>
              <a:rPr lang="en-US" altLang="fa-IR" sz="2400" dirty="0">
                <a:solidFill>
                  <a:srgbClr val="002060"/>
                </a:solidFill>
                <a:cs typeface="B Mitra" panose="00000400000000000000" pitchFamily="2" charset="-78"/>
              </a:rPr>
            </a:br>
            <a:r>
              <a:rPr lang="en-US" altLang="fa-IR" sz="2400" dirty="0">
                <a:solidFill>
                  <a:srgbClr val="002060"/>
                </a:solidFill>
                <a:cs typeface="B Mitra" panose="00000400000000000000" pitchFamily="2" charset="-78"/>
              </a:rPr>
              <a:t/>
            </a:r>
            <a:br>
              <a:rPr lang="en-US" altLang="fa-IR" sz="2400" dirty="0">
                <a:solidFill>
                  <a:srgbClr val="002060"/>
                </a:solidFill>
                <a:cs typeface="B Mitra" panose="00000400000000000000" pitchFamily="2" charset="-78"/>
              </a:rPr>
            </a:br>
            <a:r>
              <a:rPr lang="fa-IR" altLang="fa-IR" sz="2400" dirty="0">
                <a:solidFill>
                  <a:srgbClr val="002060"/>
                </a:solidFill>
                <a:cs typeface="B Mitra" panose="00000400000000000000" pitchFamily="2" charset="-78"/>
              </a:rPr>
              <a:t>13-</a:t>
            </a:r>
            <a:r>
              <a:rPr lang="en-US" altLang="fa-IR" sz="2400" dirty="0">
                <a:solidFill>
                  <a:srgbClr val="002060"/>
                </a:solidFill>
                <a:cs typeface="B Mitra" panose="00000400000000000000" pitchFamily="2" charset="-78"/>
              </a:rPr>
              <a:t> </a:t>
            </a:r>
            <a:r>
              <a:rPr lang="fa-IR" altLang="fa-IR" sz="2400" dirty="0">
                <a:solidFill>
                  <a:srgbClr val="002060"/>
                </a:solidFill>
                <a:cs typeface="B Mitra" panose="00000400000000000000" pitchFamily="2" charset="-78"/>
              </a:rPr>
              <a:t>افزايش طول عمر (افرادي كه به طور مستمر سيگار مي كشند به طور متوسط</a:t>
            </a:r>
            <a:r>
              <a:rPr lang="en-US" altLang="fa-IR" sz="2400" dirty="0">
                <a:solidFill>
                  <a:srgbClr val="002060"/>
                </a:solidFill>
                <a:cs typeface="B Mitra" panose="00000400000000000000" pitchFamily="2" charset="-78"/>
              </a:rPr>
              <a:t> </a:t>
            </a:r>
            <a:r>
              <a:rPr lang="fa-IR" altLang="fa-IR" sz="2400" dirty="0">
                <a:solidFill>
                  <a:srgbClr val="002060"/>
                </a:solidFill>
                <a:cs typeface="B Mitra" panose="00000400000000000000" pitchFamily="2" charset="-78"/>
              </a:rPr>
              <a:t>16</a:t>
            </a:r>
            <a:r>
              <a:rPr lang="en-US" altLang="fa-IR" sz="2400" dirty="0">
                <a:solidFill>
                  <a:srgbClr val="002060"/>
                </a:solidFill>
                <a:cs typeface="B Mitra" panose="00000400000000000000" pitchFamily="2" charset="-78"/>
              </a:rPr>
              <a:t> </a:t>
            </a:r>
            <a:r>
              <a:rPr lang="fa-IR" altLang="fa-IR" sz="2400" dirty="0">
                <a:solidFill>
                  <a:srgbClr val="002060"/>
                </a:solidFill>
                <a:cs typeface="B Mitra" panose="00000400000000000000" pitchFamily="2" charset="-78"/>
              </a:rPr>
              <a:t>سال از عمر خود را از دست مي دهند)</a:t>
            </a:r>
            <a:r>
              <a:rPr lang="en-US" altLang="fa-IR" sz="2400" dirty="0">
                <a:solidFill>
                  <a:srgbClr val="002060"/>
                </a:solidFill>
                <a:cs typeface="B Mitra" panose="00000400000000000000" pitchFamily="2" charset="-78"/>
              </a:rPr>
              <a:t> </a:t>
            </a:r>
            <a:r>
              <a:rPr lang="en-US" altLang="fa-IR" sz="2400" dirty="0">
                <a:solidFill>
                  <a:srgbClr val="000000"/>
                </a:solidFill>
                <a:cs typeface="B Mitra" panose="00000400000000000000" pitchFamily="2" charset="-78"/>
              </a:rPr>
              <a:t/>
            </a:r>
            <a:br>
              <a:rPr lang="en-US" altLang="fa-IR" sz="2400" dirty="0">
                <a:solidFill>
                  <a:srgbClr val="000000"/>
                </a:solidFill>
                <a:cs typeface="B Mitra" panose="00000400000000000000" pitchFamily="2" charset="-78"/>
              </a:rPr>
            </a:br>
            <a:endParaRPr lang="en-US" dirty="0">
              <a:cs typeface="B Mitra" panose="00000400000000000000" pitchFamily="2" charset="-78"/>
            </a:endParaRPr>
          </a:p>
        </p:txBody>
      </p:sp>
    </p:spTree>
    <p:extLst>
      <p:ext uri="{BB962C8B-B14F-4D97-AF65-F5344CB8AC3E}">
        <p14:creationId xmlns:p14="http://schemas.microsoft.com/office/powerpoint/2010/main" val="10783992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Mitra" panose="00000400000000000000" pitchFamily="2" charset="-78"/>
              </a:rPr>
              <a:t>بخواهید تا بتوانید</a:t>
            </a:r>
            <a:endParaRPr lang="en-US" dirty="0">
              <a:solidFill>
                <a:srgbClr val="FF0000"/>
              </a:solidFill>
              <a:cs typeface="B Mitra" panose="00000400000000000000" pitchFamily="2" charset="-78"/>
            </a:endParaRPr>
          </a:p>
        </p:txBody>
      </p:sp>
      <p:sp>
        <p:nvSpPr>
          <p:cNvPr id="3" name="Content Placeholder 2"/>
          <p:cNvSpPr>
            <a:spLocks noGrp="1"/>
          </p:cNvSpPr>
          <p:nvPr>
            <p:ph idx="1"/>
          </p:nvPr>
        </p:nvSpPr>
        <p:spPr>
          <a:xfrm>
            <a:off x="876992" y="1991207"/>
            <a:ext cx="10498975" cy="4023360"/>
          </a:xfrm>
        </p:spPr>
        <p:txBody>
          <a:bodyPr>
            <a:noAutofit/>
          </a:bodyPr>
          <a:lstStyle/>
          <a:p>
            <a:pPr algn="r" rtl="1">
              <a:buFont typeface="Wingdings" panose="05000000000000000000" pitchFamily="2" charset="2"/>
              <a:buChar char="§"/>
            </a:pPr>
            <a:r>
              <a:rPr lang="fa-IR" sz="2800" dirty="0" smtClean="0">
                <a:solidFill>
                  <a:srgbClr val="002060"/>
                </a:solidFill>
                <a:cs typeface="B Mitra" panose="00000400000000000000" pitchFamily="2" charset="-78"/>
              </a:rPr>
              <a:t>فکر </a:t>
            </a:r>
            <a:r>
              <a:rPr lang="fa-IR" sz="2800" dirty="0" smtClean="0">
                <a:solidFill>
                  <a:srgbClr val="002060"/>
                </a:solidFill>
                <a:cs typeface="B Mitra" panose="00000400000000000000" pitchFamily="2" charset="-78"/>
              </a:rPr>
              <a:t>کنید، تصمیم بگیرید و اراده را تقویت کنید</a:t>
            </a:r>
          </a:p>
          <a:p>
            <a:pPr algn="r" rtl="1">
              <a:buFont typeface="Wingdings" panose="05000000000000000000" pitchFamily="2" charset="2"/>
              <a:buChar char="§"/>
            </a:pPr>
            <a:r>
              <a:rPr lang="fa-IR" sz="2800" dirty="0" smtClean="0">
                <a:solidFill>
                  <a:srgbClr val="002060"/>
                </a:solidFill>
                <a:cs typeface="B Mitra" panose="00000400000000000000" pitchFamily="2" charset="-78"/>
              </a:rPr>
              <a:t>ضررهای سیگار و فواید ترک سیگار را بدانید</a:t>
            </a:r>
          </a:p>
          <a:p>
            <a:pPr algn="r" rtl="1">
              <a:buFont typeface="Wingdings" panose="05000000000000000000" pitchFamily="2" charset="2"/>
              <a:buChar char="§"/>
            </a:pPr>
            <a:r>
              <a:rPr lang="fa-IR" sz="2800" dirty="0" smtClean="0">
                <a:solidFill>
                  <a:srgbClr val="002060"/>
                </a:solidFill>
                <a:cs typeface="B Mitra" panose="00000400000000000000" pitchFamily="2" charset="-78"/>
              </a:rPr>
              <a:t>یک روز را برای ترک سیگار انتخاب کنید</a:t>
            </a:r>
            <a:r>
              <a:rPr lang="fa-IR" sz="2800" dirty="0" smtClean="0">
                <a:solidFill>
                  <a:srgbClr val="002060"/>
                </a:solidFill>
                <a:cs typeface="B Mitra" panose="00000400000000000000" pitchFamily="2" charset="-78"/>
              </a:rPr>
              <a:t>.</a:t>
            </a:r>
            <a:endParaRPr lang="en-US" sz="2800" dirty="0" smtClean="0">
              <a:solidFill>
                <a:srgbClr val="002060"/>
              </a:solidFill>
              <a:cs typeface="B Mitra" panose="00000400000000000000" pitchFamily="2" charset="-78"/>
            </a:endParaRPr>
          </a:p>
          <a:p>
            <a:pPr algn="r" rtl="1">
              <a:buFont typeface="Wingdings" panose="05000000000000000000" pitchFamily="2" charset="2"/>
              <a:buChar char="§"/>
            </a:pPr>
            <a:r>
              <a:rPr lang="ar-SA" sz="2800" dirty="0">
                <a:solidFill>
                  <a:srgbClr val="002060"/>
                </a:solidFill>
                <a:cs typeface="B Mitra" panose="00000400000000000000" pitchFamily="2" charset="-78"/>
              </a:rPr>
              <a:t>برای خود حمایت فراهم كنید. از دوستان و خانواده برای حفظ انگیزه كمـک بگیریـد. بـه آن هـا تـاریخ تـرک را بگویید و راه هایي كه مي توانند به شما كمک كنند را با آن ها در میان </a:t>
            </a:r>
            <a:r>
              <a:rPr lang="ar-SA" sz="2800" dirty="0" smtClean="0">
                <a:solidFill>
                  <a:srgbClr val="002060"/>
                </a:solidFill>
                <a:cs typeface="B Mitra" panose="00000400000000000000" pitchFamily="2" charset="-78"/>
              </a:rPr>
              <a:t>بگذارید</a:t>
            </a:r>
            <a:r>
              <a:rPr lang="en-US" sz="2800" dirty="0" smtClean="0">
                <a:solidFill>
                  <a:srgbClr val="002060"/>
                </a:solidFill>
                <a:cs typeface="B Mitra" panose="00000400000000000000" pitchFamily="2" charset="-78"/>
              </a:rPr>
              <a:t>.</a:t>
            </a:r>
          </a:p>
          <a:p>
            <a:pPr algn="r" rtl="1">
              <a:buFont typeface="Wingdings" panose="05000000000000000000" pitchFamily="2" charset="2"/>
              <a:buChar char="§"/>
            </a:pPr>
            <a:r>
              <a:rPr lang="ar-SA" sz="2800" dirty="0">
                <a:solidFill>
                  <a:srgbClr val="002060"/>
                </a:solidFill>
                <a:cs typeface="B Mitra" panose="00000400000000000000" pitchFamily="2" charset="-78"/>
              </a:rPr>
              <a:t>عادت ها یا فعالیت هایي كه با سیگار كشیدن دارید را شناسایي كنید. فهرستي از زمان ها و مكان هـایي كـه بـه طور معمول در آن سیگار مي كشید را تهیه نمایید. اگر شما همیشه با چای، در اتاق ناهـار خـوری بـا همكـار ان یـا درست بعد از شام سیگار مي كشید این فعالیت ها را طوری تغییر دهید كه احساس دلتنگـي بـرای سـیگار </a:t>
            </a:r>
            <a:r>
              <a:rPr lang="ar-SA" sz="2800" dirty="0" smtClean="0">
                <a:solidFill>
                  <a:srgbClr val="002060"/>
                </a:solidFill>
                <a:cs typeface="B Mitra" panose="00000400000000000000" pitchFamily="2" charset="-78"/>
              </a:rPr>
              <a:t>نكنیـد</a:t>
            </a:r>
            <a:r>
              <a:rPr lang="fa-IR" sz="2800" dirty="0">
                <a:solidFill>
                  <a:srgbClr val="002060"/>
                </a:solidFill>
                <a:cs typeface="B Mitra" panose="00000400000000000000" pitchFamily="2" charset="-78"/>
              </a:rPr>
              <a:t>.</a:t>
            </a:r>
            <a:r>
              <a:rPr lang="en-US" sz="2800" dirty="0" smtClean="0">
                <a:solidFill>
                  <a:srgbClr val="002060"/>
                </a:solidFill>
                <a:cs typeface="B Mitra" panose="00000400000000000000" pitchFamily="2" charset="-78"/>
              </a:rPr>
              <a:t> </a:t>
            </a:r>
            <a:endParaRPr lang="en-US" sz="2800" dirty="0">
              <a:solidFill>
                <a:srgbClr val="002060"/>
              </a:solidFill>
              <a:cs typeface="B Mitra" panose="00000400000000000000" pitchFamily="2" charset="-78"/>
            </a:endParaRPr>
          </a:p>
        </p:txBody>
      </p:sp>
    </p:spTree>
    <p:extLst>
      <p:ext uri="{BB962C8B-B14F-4D97-AF65-F5344CB8AC3E}">
        <p14:creationId xmlns:p14="http://schemas.microsoft.com/office/powerpoint/2010/main" val="3740185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4855"/>
            <a:ext cx="10515600" cy="5782108"/>
          </a:xfrm>
        </p:spPr>
        <p:txBody>
          <a:bodyPr/>
          <a:lstStyle/>
          <a:p>
            <a:pPr algn="r" rtl="1"/>
            <a:endParaRPr lang="fa-IR" dirty="0" smtClean="0">
              <a:solidFill>
                <a:srgbClr val="000000"/>
              </a:solidFill>
              <a:latin typeface="Iransans"/>
              <a:ea typeface="Times New Roman" panose="02020603050405020304" pitchFamily="18" charset="0"/>
              <a:cs typeface="B Mitra" panose="00000400000000000000" pitchFamily="2" charset="-78"/>
            </a:endParaRPr>
          </a:p>
          <a:p>
            <a:pPr algn="r" rtl="1"/>
            <a:endParaRPr lang="fa-IR" dirty="0">
              <a:solidFill>
                <a:srgbClr val="000000"/>
              </a:solidFill>
              <a:latin typeface="Iransans"/>
              <a:ea typeface="Times New Roman" panose="02020603050405020304" pitchFamily="18" charset="0"/>
              <a:cs typeface="B Mitra" panose="00000400000000000000" pitchFamily="2" charset="-78"/>
            </a:endParaRPr>
          </a:p>
          <a:p>
            <a:pPr algn="r" rtl="1"/>
            <a:endParaRPr lang="fa-IR" dirty="0" smtClean="0">
              <a:solidFill>
                <a:srgbClr val="000000"/>
              </a:solidFill>
              <a:latin typeface="Iransans"/>
              <a:ea typeface="Times New Roman" panose="02020603050405020304" pitchFamily="18" charset="0"/>
              <a:cs typeface="B Mitra" panose="00000400000000000000" pitchFamily="2" charset="-78"/>
            </a:endParaRPr>
          </a:p>
          <a:p>
            <a:pPr algn="r" rtl="1"/>
            <a:endParaRPr lang="fa-IR" dirty="0">
              <a:solidFill>
                <a:srgbClr val="000000"/>
              </a:solidFill>
              <a:latin typeface="Iransans"/>
              <a:ea typeface="Times New Roman" panose="02020603050405020304" pitchFamily="18" charset="0"/>
              <a:cs typeface="B Mitra" panose="00000400000000000000" pitchFamily="2" charset="-78"/>
            </a:endParaRPr>
          </a:p>
          <a:p>
            <a:pPr algn="r" rtl="1"/>
            <a:r>
              <a:rPr lang="ar-SA" sz="3200" dirty="0" smtClean="0">
                <a:solidFill>
                  <a:srgbClr val="002060"/>
                </a:solidFill>
                <a:latin typeface="Iransans"/>
                <a:ea typeface="Times New Roman" panose="02020603050405020304" pitchFamily="18" charset="0"/>
                <a:cs typeface="B Mitra" panose="00000400000000000000" pitchFamily="2" charset="-78"/>
              </a:rPr>
              <a:t>پولي </a:t>
            </a:r>
            <a:r>
              <a:rPr lang="ar-SA" sz="3200" dirty="0">
                <a:solidFill>
                  <a:srgbClr val="002060"/>
                </a:solidFill>
                <a:latin typeface="Iransans"/>
                <a:ea typeface="Times New Roman" panose="02020603050405020304" pitchFamily="18" charset="0"/>
                <a:cs typeface="B Mitra" panose="00000400000000000000" pitchFamily="2" charset="-78"/>
              </a:rPr>
              <a:t>را كه صرف سیگار مي كردید در جایي اختصاصي یا حساب </a:t>
            </a:r>
            <a:r>
              <a:rPr lang="ar-SA" sz="3200" dirty="0" smtClean="0">
                <a:solidFill>
                  <a:srgbClr val="002060"/>
                </a:solidFill>
                <a:latin typeface="Iransans"/>
                <a:ea typeface="Times New Roman" panose="02020603050405020304" pitchFamily="18" charset="0"/>
                <a:cs typeface="B Mitra" panose="00000400000000000000" pitchFamily="2" charset="-78"/>
              </a:rPr>
              <a:t>بانكي</a:t>
            </a:r>
            <a:endParaRPr lang="fa-IR" sz="3200" dirty="0" smtClean="0">
              <a:solidFill>
                <a:srgbClr val="002060"/>
              </a:solidFill>
              <a:latin typeface="Iransans"/>
              <a:ea typeface="Times New Roman" panose="02020603050405020304" pitchFamily="18" charset="0"/>
              <a:cs typeface="B Mitra" panose="00000400000000000000" pitchFamily="2" charset="-78"/>
            </a:endParaRPr>
          </a:p>
          <a:p>
            <a:pPr algn="r" rtl="1"/>
            <a:r>
              <a:rPr lang="ar-SA" sz="3200" dirty="0" smtClean="0">
                <a:solidFill>
                  <a:srgbClr val="002060"/>
                </a:solidFill>
                <a:latin typeface="Iransans"/>
                <a:ea typeface="Times New Roman" panose="02020603050405020304" pitchFamily="18" charset="0"/>
                <a:cs typeface="B Mitra" panose="00000400000000000000" pitchFamily="2" charset="-78"/>
              </a:rPr>
              <a:t> </a:t>
            </a:r>
            <a:r>
              <a:rPr lang="ar-SA" sz="3200" dirty="0">
                <a:solidFill>
                  <a:srgbClr val="002060"/>
                </a:solidFill>
                <a:latin typeface="Iransans"/>
                <a:ea typeface="Times New Roman" panose="02020603050405020304" pitchFamily="18" charset="0"/>
                <a:cs typeface="B Mitra" panose="00000400000000000000" pitchFamily="2" charset="-78"/>
              </a:rPr>
              <a:t>ذخیره كنید. برای بسیاری از سیگاری ها این كار بسیار انگیزه خوبي خواهد بود چراكه جمع این پول به سرعت به حدودی مـي رسـد كـه بـا آن مـي توانیـد فعالیت هایي را كه از ان لذت مي </a:t>
            </a:r>
            <a:r>
              <a:rPr lang="ar-SA" sz="3200" dirty="0" smtClean="0">
                <a:solidFill>
                  <a:srgbClr val="002060"/>
                </a:solidFill>
                <a:latin typeface="Iransans"/>
                <a:ea typeface="Times New Roman" panose="02020603050405020304" pitchFamily="18" charset="0"/>
                <a:cs typeface="B Mitra" panose="00000400000000000000" pitchFamily="2" charset="-78"/>
              </a:rPr>
              <a:t>برید</a:t>
            </a:r>
            <a:r>
              <a:rPr lang="fa-IR" sz="3200" dirty="0" smtClean="0">
                <a:solidFill>
                  <a:srgbClr val="002060"/>
                </a:solidFill>
                <a:latin typeface="Iransans"/>
                <a:ea typeface="Times New Roman" panose="02020603050405020304" pitchFamily="18" charset="0"/>
                <a:cs typeface="B Mitra" panose="00000400000000000000" pitchFamily="2" charset="-78"/>
              </a:rPr>
              <a:t>(</a:t>
            </a:r>
            <a:r>
              <a:rPr lang="ar-SA" sz="3200" dirty="0" smtClean="0">
                <a:solidFill>
                  <a:srgbClr val="002060"/>
                </a:solidFill>
                <a:latin typeface="Iransans"/>
                <a:ea typeface="Times New Roman" panose="02020603050405020304" pitchFamily="18" charset="0"/>
                <a:cs typeface="B Mitra" panose="00000400000000000000" pitchFamily="2" charset="-78"/>
              </a:rPr>
              <a:t>مثل سفر</a:t>
            </a:r>
            <a:r>
              <a:rPr lang="fa-IR" sz="3200" dirty="0" smtClean="0">
                <a:solidFill>
                  <a:srgbClr val="002060"/>
                </a:solidFill>
                <a:latin typeface="Iransans"/>
                <a:ea typeface="Times New Roman" panose="02020603050405020304" pitchFamily="18" charset="0"/>
                <a:cs typeface="B Mitra" panose="00000400000000000000" pitchFamily="2" charset="-78"/>
              </a:rPr>
              <a:t>) </a:t>
            </a:r>
            <a:r>
              <a:rPr lang="ar-SA" sz="3200" dirty="0" smtClean="0">
                <a:solidFill>
                  <a:srgbClr val="002060"/>
                </a:solidFill>
                <a:latin typeface="Iransans"/>
                <a:ea typeface="Times New Roman" panose="02020603050405020304" pitchFamily="18" charset="0"/>
                <a:cs typeface="B Mitra" panose="00000400000000000000" pitchFamily="2" charset="-78"/>
              </a:rPr>
              <a:t>را </a:t>
            </a:r>
            <a:r>
              <a:rPr lang="ar-SA" sz="3200" dirty="0">
                <a:solidFill>
                  <a:srgbClr val="002060"/>
                </a:solidFill>
                <a:latin typeface="Iransans"/>
                <a:ea typeface="Times New Roman" panose="02020603050405020304" pitchFamily="18" charset="0"/>
                <a:cs typeface="B Mitra" panose="00000400000000000000" pitchFamily="2" charset="-78"/>
              </a:rPr>
              <a:t>برنامه ریزی </a:t>
            </a:r>
            <a:r>
              <a:rPr lang="ar-SA" sz="3200" dirty="0" smtClean="0">
                <a:solidFill>
                  <a:srgbClr val="002060"/>
                </a:solidFill>
                <a:latin typeface="Iransans"/>
                <a:ea typeface="Times New Roman" panose="02020603050405020304" pitchFamily="18" charset="0"/>
                <a:cs typeface="B Mitra" panose="00000400000000000000" pitchFamily="2" charset="-78"/>
              </a:rPr>
              <a:t>كنید</a:t>
            </a:r>
            <a:r>
              <a:rPr lang="en-US" sz="3200" dirty="0" smtClean="0">
                <a:solidFill>
                  <a:srgbClr val="002060"/>
                </a:solidFill>
                <a:latin typeface="Iransans"/>
                <a:ea typeface="Times New Roman" panose="02020603050405020304" pitchFamily="18" charset="0"/>
                <a:cs typeface="B Mitra" panose="00000400000000000000" pitchFamily="2" charset="-78"/>
              </a:rPr>
              <a:t>.</a:t>
            </a:r>
          </a:p>
          <a:p>
            <a:pPr marL="0" marR="0" algn="r" rtl="1">
              <a:lnSpc>
                <a:spcPct val="107000"/>
              </a:lnSpc>
              <a:spcBef>
                <a:spcPts val="0"/>
              </a:spcBef>
              <a:spcAft>
                <a:spcPts val="800"/>
              </a:spcAft>
            </a:pPr>
            <a:r>
              <a:rPr lang="ar-SA" sz="3200" dirty="0">
                <a:solidFill>
                  <a:srgbClr val="002060"/>
                </a:solidFill>
                <a:latin typeface="Iransans"/>
                <a:ea typeface="Times New Roman" panose="02020603050405020304" pitchFamily="18" charset="0"/>
                <a:cs typeface="B Mitra" panose="00000400000000000000" pitchFamily="2" charset="-78"/>
              </a:rPr>
              <a:t>روش های آسوده سازی را فرابگیرید تا بتوانید تنش ناشي از قطع نیكوتین را رفع </a:t>
            </a:r>
            <a:r>
              <a:rPr lang="ar-SA" sz="3200" dirty="0" smtClean="0">
                <a:solidFill>
                  <a:srgbClr val="002060"/>
                </a:solidFill>
                <a:latin typeface="Iransans"/>
                <a:ea typeface="Times New Roman" panose="02020603050405020304" pitchFamily="18" charset="0"/>
                <a:cs typeface="B Mitra" panose="00000400000000000000" pitchFamily="2" charset="-78"/>
              </a:rPr>
              <a:t>كنید</a:t>
            </a:r>
            <a:r>
              <a:rPr lang="fa-IR" sz="3200" dirty="0" smtClean="0">
                <a:solidFill>
                  <a:srgbClr val="002060"/>
                </a:solidFill>
                <a:latin typeface="Iransans"/>
                <a:ea typeface="Times New Roman" panose="02020603050405020304" pitchFamily="18" charset="0"/>
                <a:cs typeface="B Mitra" panose="00000400000000000000" pitchFamily="2" charset="-78"/>
              </a:rPr>
              <a:t>.</a:t>
            </a:r>
            <a:endParaRPr lang="en-US" sz="3200" dirty="0">
              <a:solidFill>
                <a:srgbClr val="002060"/>
              </a:solidFill>
              <a:latin typeface="Calibri" panose="020F0502020204030204" pitchFamily="34" charset="0"/>
              <a:ea typeface="Calibri" panose="020F0502020204030204" pitchFamily="34" charset="0"/>
              <a:cs typeface="B Mitra" panose="00000400000000000000" pitchFamily="2" charset="-78"/>
            </a:endParaRPr>
          </a:p>
          <a:p>
            <a:pPr algn="r" rtl="1"/>
            <a:endParaRPr lang="en-US" dirty="0"/>
          </a:p>
        </p:txBody>
      </p:sp>
      <p:pic>
        <p:nvPicPr>
          <p:cNvPr id="4" name="Picture 3"/>
          <p:cNvPicPr>
            <a:picLocks noChangeAspect="1"/>
          </p:cNvPicPr>
          <p:nvPr/>
        </p:nvPicPr>
        <p:blipFill>
          <a:blip r:embed="rId2"/>
          <a:stretch>
            <a:fillRect/>
          </a:stretch>
        </p:blipFill>
        <p:spPr>
          <a:xfrm>
            <a:off x="51088" y="0"/>
            <a:ext cx="2888673" cy="2888673"/>
          </a:xfrm>
          <a:prstGeom prst="rect">
            <a:avLst/>
          </a:prstGeom>
        </p:spPr>
      </p:pic>
    </p:spTree>
    <p:extLst>
      <p:ext uri="{BB962C8B-B14F-4D97-AF65-F5344CB8AC3E}">
        <p14:creationId xmlns:p14="http://schemas.microsoft.com/office/powerpoint/2010/main" val="2121773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6603"/>
            <a:ext cx="10241280" cy="1559131"/>
          </a:xfrm>
        </p:spPr>
        <p:txBody>
          <a:bodyPr>
            <a:noAutofit/>
          </a:bodyPr>
          <a:lstStyle/>
          <a:p>
            <a:pPr algn="r" rtl="1"/>
            <a:r>
              <a:rPr lang="fa-IR" sz="3600" dirty="0" smtClean="0">
                <a:solidFill>
                  <a:srgbClr val="C00000"/>
                </a:solidFill>
                <a:cs typeface="B Mitra" panose="00000400000000000000" pitchFamily="2" charset="-78"/>
              </a:rPr>
              <a:t>نوجوانان و جوانان نسبت به نیکوتین حساستر هستند و زمانی که شروع به استفاده می کنند احتمال اینکه به نیکوتین معتاد شوند و این اعتیاد شدت بالاتری داشته باشد بالاترخواهد بود.</a:t>
            </a:r>
            <a:endParaRPr lang="en-US" sz="3600" dirty="0">
              <a:solidFill>
                <a:srgbClr val="C00000"/>
              </a:solidFill>
              <a:cs typeface="B Mitra" panose="00000400000000000000" pitchFamily="2" charset="-78"/>
            </a:endParaRPr>
          </a:p>
        </p:txBody>
      </p:sp>
      <p:sp>
        <p:nvSpPr>
          <p:cNvPr id="3" name="Content Placeholder 2"/>
          <p:cNvSpPr>
            <a:spLocks noGrp="1"/>
          </p:cNvSpPr>
          <p:nvPr>
            <p:ph idx="1"/>
          </p:nvPr>
        </p:nvSpPr>
        <p:spPr>
          <a:xfrm>
            <a:off x="394855" y="1845734"/>
            <a:ext cx="10760825" cy="4284902"/>
          </a:xfrm>
        </p:spPr>
        <p:txBody>
          <a:bodyPr>
            <a:normAutofit lnSpcReduction="10000"/>
          </a:bodyPr>
          <a:lstStyle/>
          <a:p>
            <a:pPr algn="r" rtl="1"/>
            <a:r>
              <a:rPr lang="fa-IR" sz="2800" dirty="0" smtClean="0">
                <a:solidFill>
                  <a:srgbClr val="002060"/>
                </a:solidFill>
                <a:cs typeface="B Mitra" panose="00000400000000000000" pitchFamily="2" charset="-78"/>
              </a:rPr>
              <a:t>مصرف دخانیات در سنین پایین باعث </a:t>
            </a:r>
            <a:r>
              <a:rPr lang="fa-IR" sz="2800" dirty="0">
                <a:solidFill>
                  <a:srgbClr val="002060"/>
                </a:solidFill>
                <a:cs typeface="B Mitra" panose="00000400000000000000" pitchFamily="2" charset="-78"/>
              </a:rPr>
              <a:t>آ</a:t>
            </a:r>
            <a:r>
              <a:rPr lang="fa-IR" sz="2800" dirty="0" smtClean="0">
                <a:solidFill>
                  <a:srgbClr val="002060"/>
                </a:solidFill>
                <a:cs typeface="B Mitra" panose="00000400000000000000" pitchFamily="2" charset="-78"/>
              </a:rPr>
              <a:t>سیب </a:t>
            </a:r>
            <a:r>
              <a:rPr lang="fa-IR" sz="2800" dirty="0" smtClean="0">
                <a:solidFill>
                  <a:srgbClr val="002060"/>
                </a:solidFill>
                <a:cs typeface="B Mitra" panose="00000400000000000000" pitchFamily="2" charset="-78"/>
              </a:rPr>
              <a:t>دیدن ریه در زمانمصرف می شود.</a:t>
            </a:r>
          </a:p>
          <a:p>
            <a:pPr algn="r" rtl="1"/>
            <a:r>
              <a:rPr lang="fa-IR" sz="2800" dirty="0" smtClean="0">
                <a:solidFill>
                  <a:srgbClr val="002060"/>
                </a:solidFill>
                <a:cs typeface="B Mitra" panose="00000400000000000000" pitchFamily="2" charset="-78"/>
              </a:rPr>
              <a:t>نوجوانان هنوز در حال رشدند و ریه های آنها ( برای دختران تا اواخر نوجوانی و برای پسران تا بعد از 20 سالگی) به اندازه واقعی نرسیده است.</a:t>
            </a:r>
          </a:p>
          <a:p>
            <a:pPr algn="r" rtl="1"/>
            <a:r>
              <a:rPr lang="fa-IR" sz="2800" dirty="0" smtClean="0">
                <a:solidFill>
                  <a:srgbClr val="002060"/>
                </a:solidFill>
                <a:cs typeface="B Mitra" panose="00000400000000000000" pitchFamily="2" charset="-78"/>
              </a:rPr>
              <a:t>ریه جوانان مصرف کننده دخانیات به خوبی ریه افراد غیر مصرف کننده عمل نمی کند و این ناکارآمدی به دلیل تنگی نفس است.</a:t>
            </a:r>
          </a:p>
          <a:p>
            <a:pPr algn="r" rtl="1"/>
            <a:r>
              <a:rPr lang="fa-IR" sz="2800" dirty="0" smtClean="0">
                <a:solidFill>
                  <a:srgbClr val="002060"/>
                </a:solidFill>
                <a:cs typeface="B Mitra" panose="00000400000000000000" pitchFamily="2" charset="-78"/>
              </a:rPr>
              <a:t>دود دخانیات شامل 70 نوع ترکیب شیمیایی است که می تواند منجر به سرطان شود.</a:t>
            </a:r>
          </a:p>
          <a:p>
            <a:pPr algn="r" rtl="1"/>
            <a:r>
              <a:rPr lang="fa-IR" sz="2800" dirty="0" smtClean="0">
                <a:solidFill>
                  <a:srgbClr val="002060"/>
                </a:solidFill>
                <a:cs typeface="B Mitra" panose="00000400000000000000" pitchFamily="2" charset="-78"/>
              </a:rPr>
              <a:t>خبر خوب اینکه افراد مصرف کننده که تا قبل از 30 سالگی دخانیات را ترک کنند، با بسیاری از آسیب هی احتمالی ناشی از مصرف دخانیات مواجه نخواهد شد.</a:t>
            </a:r>
          </a:p>
          <a:p>
            <a:pPr algn="r" rtl="1"/>
            <a:r>
              <a:rPr lang="fa-IR" sz="2800" dirty="0" smtClean="0">
                <a:solidFill>
                  <a:srgbClr val="002060"/>
                </a:solidFill>
                <a:cs typeface="B Mitra" panose="00000400000000000000" pitchFamily="2" charset="-78"/>
              </a:rPr>
              <a:t>بدن توانایی خوبی در ترمیم اعضای صدمه دیده ناشی از سیگاردارد ولی همه ی صدمات قابل ترمیم نیست</a:t>
            </a:r>
            <a:r>
              <a:rPr lang="fa-IR" dirty="0" smtClean="0">
                <a:solidFill>
                  <a:srgbClr val="002060"/>
                </a:solidFill>
                <a:cs typeface="B Mitra" panose="00000400000000000000" pitchFamily="2" charset="-78"/>
              </a:rPr>
              <a:t>.</a:t>
            </a:r>
            <a:endParaRPr lang="en-US" dirty="0">
              <a:solidFill>
                <a:srgbClr val="002060"/>
              </a:solidFill>
              <a:cs typeface="B Mitra" panose="00000400000000000000" pitchFamily="2" charset="-78"/>
            </a:endParaRPr>
          </a:p>
        </p:txBody>
      </p:sp>
    </p:spTree>
    <p:extLst>
      <p:ext uri="{BB962C8B-B14F-4D97-AF65-F5344CB8AC3E}">
        <p14:creationId xmlns:p14="http://schemas.microsoft.com/office/powerpoint/2010/main" val="746507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rtl="1" fontAlgn="base">
              <a:lnSpc>
                <a:spcPct val="100000"/>
              </a:lnSpc>
              <a:spcAft>
                <a:spcPct val="0"/>
              </a:spcAft>
            </a:pPr>
            <a:r>
              <a:rPr lang="fa-IR" altLang="fa-IR" sz="3600" b="1" spc="0" dirty="0">
                <a:solidFill>
                  <a:srgbClr val="FF0000"/>
                </a:solidFill>
                <a:latin typeface="Arial" panose="020B0604020202020204" pitchFamily="34" charset="0"/>
                <a:cs typeface="B Mitra" panose="00000400000000000000" pitchFamily="2" charset="-78"/>
              </a:rPr>
              <a:t>چرا بسیاری از افراد سیگار می کشند</a:t>
            </a:r>
            <a:r>
              <a:rPr lang="fa-IR" altLang="fa-IR" sz="3600" spc="0" dirty="0">
                <a:solidFill>
                  <a:srgbClr val="FF0000"/>
                </a:solidFill>
                <a:latin typeface="Arial" panose="020B0604020202020204" pitchFamily="34" charset="0"/>
                <a:cs typeface="B Mitra" panose="00000400000000000000" pitchFamily="2" charset="-78"/>
              </a:rPr>
              <a:t>:</a:t>
            </a:r>
            <a:r>
              <a:rPr lang="fa-IR" altLang="fa-IR" sz="3600" spc="0" dirty="0">
                <a:solidFill>
                  <a:srgbClr val="000000"/>
                </a:solidFill>
                <a:latin typeface="Arial" panose="020B0604020202020204" pitchFamily="34" charset="0"/>
                <a:cs typeface="Arial" panose="020B0604020202020204" pitchFamily="34" charset="0"/>
              </a:rPr>
              <a:t/>
            </a:r>
            <a:br>
              <a:rPr lang="fa-IR" altLang="fa-IR" sz="3600" spc="0" dirty="0">
                <a:solidFill>
                  <a:srgbClr val="000000"/>
                </a:solidFill>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Autofit/>
          </a:bodyPr>
          <a:lstStyle/>
          <a:p>
            <a:pPr marL="0" lvl="0" indent="0" algn="r" rtl="1" fontAlgn="base">
              <a:lnSpc>
                <a:spcPct val="100000"/>
              </a:lnSpc>
              <a:spcBef>
                <a:spcPct val="0"/>
              </a:spcBef>
              <a:spcAft>
                <a:spcPct val="0"/>
              </a:spcAft>
              <a:buNone/>
            </a:pPr>
            <a:r>
              <a:rPr lang="fa-IR" altLang="fa-IR" sz="2800" dirty="0" smtClean="0">
                <a:solidFill>
                  <a:srgbClr val="002060"/>
                </a:solidFill>
                <a:latin typeface="Arial" panose="020B0604020202020204" pitchFamily="34" charset="0"/>
                <a:cs typeface="B Mitra" panose="00000400000000000000" pitchFamily="2" charset="-78"/>
              </a:rPr>
              <a:t>1</a:t>
            </a:r>
            <a:r>
              <a:rPr lang="fa-IR" altLang="fa-IR" sz="2800" dirty="0">
                <a:solidFill>
                  <a:srgbClr val="002060"/>
                </a:solidFill>
                <a:latin typeface="Arial" panose="020B0604020202020204" pitchFamily="34" charset="0"/>
                <a:cs typeface="B Mitra" panose="00000400000000000000" pitchFamily="2" charset="-78"/>
              </a:rPr>
              <a:t>) عدم</a:t>
            </a:r>
            <a:r>
              <a:rPr lang="fa-IR" altLang="fa-IR" sz="2800" b="1" dirty="0">
                <a:solidFill>
                  <a:srgbClr val="002060"/>
                </a:solidFill>
                <a:latin typeface="Arial" panose="020B0604020202020204" pitchFamily="34" charset="0"/>
                <a:cs typeface="B Mitra" panose="00000400000000000000" pitchFamily="2" charset="-78"/>
              </a:rPr>
              <a:t> </a:t>
            </a:r>
            <a:r>
              <a:rPr lang="fa-IR" altLang="fa-IR" sz="2800" dirty="0">
                <a:solidFill>
                  <a:srgbClr val="002060"/>
                </a:solidFill>
                <a:latin typeface="Arial" panose="020B0604020202020204" pitchFamily="34" charset="0"/>
                <a:cs typeface="B Mitra" panose="00000400000000000000" pitchFamily="2" charset="-78"/>
              </a:rPr>
              <a:t>آگاهی در مورد مضرات سیگار </a:t>
            </a:r>
          </a:p>
          <a:p>
            <a:pPr marL="0" lvl="0" indent="0" algn="r" rtl="1" fontAlgn="base">
              <a:lnSpc>
                <a:spcPct val="100000"/>
              </a:lnSpc>
              <a:spcBef>
                <a:spcPct val="0"/>
              </a:spcBef>
              <a:spcAft>
                <a:spcPct val="0"/>
              </a:spcAft>
              <a:buNone/>
            </a:pPr>
            <a:r>
              <a:rPr lang="fa-IR" altLang="fa-IR" sz="2800" dirty="0">
                <a:solidFill>
                  <a:srgbClr val="002060"/>
                </a:solidFill>
                <a:latin typeface="Arial" panose="020B0604020202020204" pitchFamily="34" charset="0"/>
                <a:cs typeface="B Mitra" panose="00000400000000000000" pitchFamily="2" charset="-78"/>
              </a:rPr>
              <a:t> 2) نداشتن اعتماد به نفس کافی </a:t>
            </a:r>
          </a:p>
          <a:p>
            <a:pPr marL="0" lvl="0" indent="0" algn="r" rtl="1" fontAlgn="base">
              <a:lnSpc>
                <a:spcPct val="100000"/>
              </a:lnSpc>
              <a:spcBef>
                <a:spcPct val="0"/>
              </a:spcBef>
              <a:spcAft>
                <a:spcPct val="0"/>
              </a:spcAft>
              <a:buNone/>
            </a:pPr>
            <a:r>
              <a:rPr lang="fa-IR" altLang="fa-IR" sz="2800" dirty="0">
                <a:solidFill>
                  <a:srgbClr val="002060"/>
                </a:solidFill>
                <a:latin typeface="Arial" panose="020B0604020202020204" pitchFamily="34" charset="0"/>
                <a:cs typeface="B Mitra" panose="00000400000000000000" pitchFamily="2" charset="-78"/>
              </a:rPr>
              <a:t>3) خودنمایی </a:t>
            </a:r>
          </a:p>
          <a:p>
            <a:pPr marL="0" lvl="0" indent="0" algn="r" rtl="1" fontAlgn="base">
              <a:lnSpc>
                <a:spcPct val="100000"/>
              </a:lnSpc>
              <a:spcBef>
                <a:spcPct val="0"/>
              </a:spcBef>
              <a:spcAft>
                <a:spcPct val="0"/>
              </a:spcAft>
              <a:buNone/>
            </a:pPr>
            <a:r>
              <a:rPr lang="fa-IR" altLang="fa-IR" sz="2800" dirty="0">
                <a:solidFill>
                  <a:srgbClr val="002060"/>
                </a:solidFill>
                <a:latin typeface="Arial" panose="020B0604020202020204" pitchFamily="34" charset="0"/>
                <a:cs typeface="B Mitra" panose="00000400000000000000" pitchFamily="2" charset="-78"/>
              </a:rPr>
              <a:t>4) احساس آرامش و خوشایندی کاذب</a:t>
            </a:r>
          </a:p>
          <a:p>
            <a:pPr marL="0" lvl="0" indent="0" algn="r" rtl="1" fontAlgn="base">
              <a:lnSpc>
                <a:spcPct val="100000"/>
              </a:lnSpc>
              <a:spcBef>
                <a:spcPct val="0"/>
              </a:spcBef>
              <a:spcAft>
                <a:spcPct val="0"/>
              </a:spcAft>
              <a:buNone/>
            </a:pPr>
            <a:r>
              <a:rPr lang="fa-IR" altLang="fa-IR" sz="2800" dirty="0">
                <a:solidFill>
                  <a:srgbClr val="002060"/>
                </a:solidFill>
                <a:latin typeface="Arial" panose="020B0604020202020204" pitchFamily="34" charset="0"/>
                <a:cs typeface="B Mitra" panose="00000400000000000000" pitchFamily="2" charset="-78"/>
              </a:rPr>
              <a:t>5) جو خانوادگی نامطلوب</a:t>
            </a:r>
          </a:p>
          <a:p>
            <a:pPr marL="0" lvl="0" indent="0" algn="r" rtl="1" fontAlgn="base">
              <a:lnSpc>
                <a:spcPct val="100000"/>
              </a:lnSpc>
              <a:spcBef>
                <a:spcPct val="0"/>
              </a:spcBef>
              <a:spcAft>
                <a:spcPct val="0"/>
              </a:spcAft>
              <a:buNone/>
            </a:pPr>
            <a:r>
              <a:rPr lang="fa-IR" altLang="fa-IR" sz="2800" dirty="0">
                <a:solidFill>
                  <a:srgbClr val="002060"/>
                </a:solidFill>
                <a:latin typeface="Arial" panose="020B0604020202020204" pitchFamily="34" charset="0"/>
                <a:cs typeface="B Mitra" panose="00000400000000000000" pitchFamily="2" charset="-78"/>
              </a:rPr>
              <a:t>6) نداشتن مهارتهای لازم برای زندگی</a:t>
            </a:r>
          </a:p>
          <a:p>
            <a:pPr marL="0" lvl="0" indent="0" algn="r" rtl="1" fontAlgn="base">
              <a:lnSpc>
                <a:spcPct val="100000"/>
              </a:lnSpc>
              <a:spcBef>
                <a:spcPct val="0"/>
              </a:spcBef>
              <a:spcAft>
                <a:spcPct val="0"/>
              </a:spcAft>
              <a:buNone/>
            </a:pPr>
            <a:r>
              <a:rPr lang="fa-IR" altLang="fa-IR" sz="2800" dirty="0">
                <a:solidFill>
                  <a:srgbClr val="002060"/>
                </a:solidFill>
                <a:latin typeface="Arial" panose="020B0604020202020204" pitchFamily="34" charset="0"/>
                <a:cs typeface="B Mitra" panose="00000400000000000000" pitchFamily="2" charset="-78"/>
              </a:rPr>
              <a:t>7) فقر</a:t>
            </a:r>
          </a:p>
          <a:p>
            <a:pPr marL="0" lvl="0" indent="0" algn="r" rtl="1" fontAlgn="base">
              <a:lnSpc>
                <a:spcPct val="100000"/>
              </a:lnSpc>
              <a:spcBef>
                <a:spcPct val="0"/>
              </a:spcBef>
              <a:spcAft>
                <a:spcPct val="0"/>
              </a:spcAft>
              <a:buNone/>
            </a:pPr>
            <a:r>
              <a:rPr lang="fa-IR" altLang="fa-IR" sz="2800" dirty="0">
                <a:solidFill>
                  <a:srgbClr val="002060"/>
                </a:solidFill>
                <a:latin typeface="Arial" panose="020B0604020202020204" pitchFamily="34" charset="0"/>
                <a:cs typeface="B Mitra" panose="00000400000000000000" pitchFamily="2" charset="-78"/>
              </a:rPr>
              <a:t>8) بیکاری</a:t>
            </a:r>
          </a:p>
          <a:p>
            <a:pPr marL="0" lvl="0" indent="0" algn="r" rtl="1" fontAlgn="base">
              <a:lnSpc>
                <a:spcPct val="100000"/>
              </a:lnSpc>
              <a:spcBef>
                <a:spcPct val="0"/>
              </a:spcBef>
              <a:spcAft>
                <a:spcPct val="0"/>
              </a:spcAft>
              <a:buNone/>
            </a:pPr>
            <a:r>
              <a:rPr lang="fa-IR" altLang="fa-IR" sz="2800" dirty="0">
                <a:solidFill>
                  <a:srgbClr val="002060"/>
                </a:solidFill>
                <a:latin typeface="Arial" panose="020B0604020202020204" pitchFamily="34" charset="0"/>
                <a:cs typeface="B Mitra" panose="00000400000000000000" pitchFamily="2" charset="-78"/>
              </a:rPr>
              <a:t>9) نبود نظارت خانواده به خصوص در دوران نوجوانی</a:t>
            </a:r>
          </a:p>
          <a:p>
            <a:pPr marL="0" lvl="0" indent="0" algn="r" rtl="1" fontAlgn="base">
              <a:lnSpc>
                <a:spcPct val="100000"/>
              </a:lnSpc>
              <a:spcBef>
                <a:spcPct val="0"/>
              </a:spcBef>
              <a:spcAft>
                <a:spcPct val="0"/>
              </a:spcAft>
              <a:buNone/>
            </a:pPr>
            <a:r>
              <a:rPr lang="fa-IR" altLang="fa-IR" sz="2800" dirty="0">
                <a:solidFill>
                  <a:srgbClr val="002060"/>
                </a:solidFill>
                <a:latin typeface="Arial" panose="020B0604020202020204" pitchFamily="34" charset="0"/>
                <a:cs typeface="B Mitra" panose="00000400000000000000" pitchFamily="2" charset="-78"/>
              </a:rPr>
              <a:t>10) رفتارهای ضداجتماع</a:t>
            </a:r>
          </a:p>
          <a:p>
            <a:pPr algn="r" rtl="1"/>
            <a:endParaRPr lang="en-US" sz="2800" dirty="0">
              <a:solidFill>
                <a:srgbClr val="002060"/>
              </a:solidFill>
              <a:cs typeface="B Mitra" panose="00000400000000000000" pitchFamily="2" charset="-78"/>
            </a:endParaRPr>
          </a:p>
        </p:txBody>
      </p:sp>
      <p:pic>
        <p:nvPicPr>
          <p:cNvPr id="4" name="Picture 3"/>
          <p:cNvPicPr>
            <a:picLocks noChangeAspect="1"/>
          </p:cNvPicPr>
          <p:nvPr/>
        </p:nvPicPr>
        <p:blipFill>
          <a:blip r:embed="rId2"/>
          <a:stretch>
            <a:fillRect/>
          </a:stretch>
        </p:blipFill>
        <p:spPr>
          <a:xfrm>
            <a:off x="1097279" y="1845734"/>
            <a:ext cx="2298017" cy="2684702"/>
          </a:xfrm>
          <a:prstGeom prst="rect">
            <a:avLst/>
          </a:prstGeom>
        </p:spPr>
      </p:pic>
    </p:spTree>
    <p:extLst>
      <p:ext uri="{BB962C8B-B14F-4D97-AF65-F5344CB8AC3E}">
        <p14:creationId xmlns:p14="http://schemas.microsoft.com/office/powerpoint/2010/main" val="4055461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332509" y="404814"/>
            <a:ext cx="11513127" cy="5642695"/>
          </a:xfrm>
        </p:spPr>
        <p:txBody>
          <a:bodyPr/>
          <a:lstStyle/>
          <a:p>
            <a:pPr algn="r" rtl="1" eaLnBrk="1" hangingPunct="1">
              <a:lnSpc>
                <a:spcPct val="80000"/>
              </a:lnSpc>
              <a:buFont typeface="Wingdings" panose="05000000000000000000" pitchFamily="2" charset="2"/>
              <a:buNone/>
              <a:defRPr/>
            </a:pPr>
            <a:r>
              <a:rPr lang="ar-SA" altLang="fa-IR" sz="3600" b="1" dirty="0" smtClean="0">
                <a:solidFill>
                  <a:srgbClr val="FF0000"/>
                </a:solidFill>
                <a:cs typeface="B Mitra" panose="00000400000000000000" pitchFamily="2" charset="-78"/>
              </a:rPr>
              <a:t>مضرات استعمال </a:t>
            </a:r>
            <a:r>
              <a:rPr lang="ar-SA" altLang="fa-IR" sz="3600" b="1" dirty="0" smtClean="0">
                <a:solidFill>
                  <a:srgbClr val="FF0000"/>
                </a:solidFill>
                <a:cs typeface="B Mitra" panose="00000400000000000000" pitchFamily="2" charset="-78"/>
              </a:rPr>
              <a:t>سیگار</a:t>
            </a:r>
            <a:endParaRPr lang="fa-IR" altLang="fa-IR" sz="3600" b="1" dirty="0" smtClean="0">
              <a:solidFill>
                <a:srgbClr val="FF0000"/>
              </a:solidFill>
              <a:cs typeface="B Mitra" panose="00000400000000000000" pitchFamily="2" charset="-78"/>
            </a:endParaRPr>
          </a:p>
          <a:p>
            <a:pPr algn="r" rtl="1" eaLnBrk="1" hangingPunct="1">
              <a:lnSpc>
                <a:spcPct val="80000"/>
              </a:lnSpc>
              <a:buFont typeface="Wingdings" panose="05000000000000000000" pitchFamily="2" charset="2"/>
              <a:buNone/>
              <a:defRPr/>
            </a:pPr>
            <a:endParaRPr lang="fa-IR" altLang="fa-IR" sz="3600" b="1" dirty="0">
              <a:solidFill>
                <a:srgbClr val="FF0000"/>
              </a:solidFill>
              <a:cs typeface="B Mitra" panose="00000400000000000000" pitchFamily="2" charset="-78"/>
            </a:endParaRPr>
          </a:p>
          <a:p>
            <a:pPr algn="r" rtl="1" eaLnBrk="1" hangingPunct="1">
              <a:lnSpc>
                <a:spcPct val="80000"/>
              </a:lnSpc>
              <a:buFont typeface="Wingdings" panose="05000000000000000000" pitchFamily="2" charset="2"/>
              <a:buNone/>
              <a:defRPr/>
            </a:pPr>
            <a:endParaRPr lang="ar-SA" altLang="fa-IR" dirty="0" smtClean="0">
              <a:cs typeface="B Mitra" panose="00000400000000000000" pitchFamily="2" charset="-78"/>
            </a:endParaRPr>
          </a:p>
          <a:p>
            <a:pPr algn="r" rtl="1" eaLnBrk="1" hangingPunct="1">
              <a:buFont typeface="Wingdings" panose="05000000000000000000" pitchFamily="2" charset="2"/>
              <a:buNone/>
              <a:defRPr/>
            </a:pPr>
            <a:r>
              <a:rPr lang="ar-SA" altLang="fa-IR" sz="2800" dirty="0">
                <a:solidFill>
                  <a:srgbClr val="002060"/>
                </a:solidFill>
                <a:cs typeface="B Mitra" panose="00000400000000000000" pitchFamily="2" charset="-78"/>
              </a:rPr>
              <a:t>1-ابتلا به بیماریهای قلبی-عروقی، ایست قلبی، سکته ها، پرفشاری خون و تنگی عروق. ریسک حمله قلبی درافراد سیگاری زیر 40 سال 5 برابر بیشتر از افراد غیر سیگاری است.</a:t>
            </a:r>
          </a:p>
          <a:p>
            <a:pPr algn="r" rtl="1" eaLnBrk="1" hangingPunct="1">
              <a:buFont typeface="Wingdings" panose="05000000000000000000" pitchFamily="2" charset="2"/>
              <a:buNone/>
              <a:defRPr/>
            </a:pPr>
            <a:r>
              <a:rPr lang="ar-SA" altLang="fa-IR" sz="2800" dirty="0">
                <a:solidFill>
                  <a:srgbClr val="002060"/>
                </a:solidFill>
                <a:cs typeface="B Mitra" panose="00000400000000000000" pitchFamily="2" charset="-78"/>
              </a:rPr>
              <a:t>2-بیماریهای انسدادی مزمن ریوی نظیر آمفیزم (در این بیماری کیسه های هوایی و یا حبابچه های ریه ها بزرگ و گشاد میشوند که منجر به کاهش کارایی ریه ها، کاهش دریافت اکسیژن، تنگی نفس، ترکیدن کیسه های هوایی، عفونت ریه و بزرگ شدن قفسه سینه میشود)، برونشیت </a:t>
            </a:r>
            <a:r>
              <a:rPr lang="fa-IR" altLang="fa-IR" sz="2800" dirty="0">
                <a:solidFill>
                  <a:srgbClr val="002060"/>
                </a:solidFill>
                <a:cs typeface="B Mitra" panose="00000400000000000000" pitchFamily="2" charset="-78"/>
              </a:rPr>
              <a:t>مزمن</a:t>
            </a:r>
            <a:r>
              <a:rPr lang="ar-SA" altLang="fa-IR" sz="2800" dirty="0">
                <a:solidFill>
                  <a:srgbClr val="002060"/>
                </a:solidFill>
                <a:cs typeface="B Mitra" panose="00000400000000000000" pitchFamily="2" charset="-78"/>
              </a:rPr>
              <a:t> (به التهاب و تخریب راه های هوایی گفته میشود که به تنگی راه های هوایی، اشکال در تنفس، تنگی نفس، سرفه های مزمن و خلط چسبناک و غلیظ منجر میگردد)، کاهش ظرفیت ششها و </a:t>
            </a:r>
            <a:r>
              <a:rPr lang="ar-SA" altLang="fa-IR" sz="2800" dirty="0">
                <a:solidFill>
                  <a:srgbClr val="002060"/>
                </a:solidFill>
                <a:effectLst/>
                <a:cs typeface="B Mitra" panose="00000400000000000000" pitchFamily="2" charset="-78"/>
              </a:rPr>
              <a:t>سرطان</a:t>
            </a:r>
            <a:r>
              <a:rPr lang="ar-SA" altLang="fa-IR" sz="2800" dirty="0">
                <a:solidFill>
                  <a:srgbClr val="002060"/>
                </a:solidFill>
                <a:cs typeface="B Mitra" panose="00000400000000000000" pitchFamily="2" charset="-78"/>
              </a:rPr>
              <a:t> ریه.</a:t>
            </a:r>
            <a:endParaRPr lang="en-US" altLang="fa-IR" sz="2800" dirty="0">
              <a:solidFill>
                <a:srgbClr val="002060"/>
              </a:solidFill>
              <a:cs typeface="B Mitra" panose="00000400000000000000" pitchFamily="2" charset="-78"/>
            </a:endParaRPr>
          </a:p>
        </p:txBody>
      </p:sp>
      <p:pic>
        <p:nvPicPr>
          <p:cNvPr id="2" name="Picture 1"/>
          <p:cNvPicPr>
            <a:picLocks noChangeAspect="1"/>
          </p:cNvPicPr>
          <p:nvPr/>
        </p:nvPicPr>
        <p:blipFill>
          <a:blip r:embed="rId2"/>
          <a:stretch>
            <a:fillRect/>
          </a:stretch>
        </p:blipFill>
        <p:spPr>
          <a:xfrm>
            <a:off x="706582" y="238557"/>
            <a:ext cx="3657599" cy="1744393"/>
          </a:xfrm>
          <a:prstGeom prst="rect">
            <a:avLst/>
          </a:prstGeom>
        </p:spPr>
      </p:pic>
    </p:spTree>
    <p:extLst>
      <p:ext uri="{BB962C8B-B14F-4D97-AF65-F5344CB8AC3E}">
        <p14:creationId xmlns:p14="http://schemas.microsoft.com/office/powerpoint/2010/main" val="20158000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Content Placeholder 2"/>
          <p:cNvSpPr>
            <a:spLocks noGrp="1"/>
          </p:cNvSpPr>
          <p:nvPr>
            <p:ph idx="1"/>
          </p:nvPr>
        </p:nvSpPr>
        <p:spPr>
          <a:xfrm>
            <a:off x="872836" y="519545"/>
            <a:ext cx="10282844" cy="5673437"/>
          </a:xfrm>
        </p:spPr>
        <p:txBody>
          <a:bodyPr/>
          <a:lstStyle/>
          <a:p>
            <a:pPr lvl="0" algn="r" rtl="1" eaLnBrk="1" hangingPunct="1">
              <a:lnSpc>
                <a:spcPct val="80000"/>
              </a:lnSpc>
              <a:buClr>
                <a:srgbClr val="FFCC00"/>
              </a:buClr>
              <a:buNone/>
              <a:defRPr/>
            </a:pPr>
            <a:r>
              <a:rPr lang="ar-SA" altLang="fa-IR" sz="3200" dirty="0">
                <a:solidFill>
                  <a:srgbClr val="002060"/>
                </a:solidFill>
                <a:cs typeface="B Mitra" panose="00000400000000000000" pitchFamily="2" charset="-78"/>
              </a:rPr>
              <a:t>3-</a:t>
            </a:r>
            <a:r>
              <a:rPr lang="fa-IR" altLang="fa-IR" sz="3200" dirty="0">
                <a:solidFill>
                  <a:srgbClr val="002060"/>
                </a:solidFill>
                <a:cs typeface="B Mitra" panose="00000400000000000000" pitchFamily="2" charset="-78"/>
              </a:rPr>
              <a:t> </a:t>
            </a:r>
            <a:r>
              <a:rPr lang="ar-SA" altLang="fa-IR" sz="3200" dirty="0">
                <a:solidFill>
                  <a:srgbClr val="002060"/>
                </a:solidFill>
                <a:cs typeface="B Mitra" panose="00000400000000000000" pitchFamily="2" charset="-78"/>
              </a:rPr>
              <a:t>نواقص مادرزادی، تولد نوزاد کم وزن، تولد جنین مرده، کاهش جریان خون به جنین داخل رحم وافزایش سقط جنین. نوزادان زنان سیگاری حدود 200 گرم سبکتر از نوزادان زنان غیر سیگاری میباشند. زنانی که سیگار میکشند، احتمال اینکه نوزاد مرده بدنیا آورند 33 درصد بیشتر است.</a:t>
            </a:r>
          </a:p>
          <a:p>
            <a:pPr lvl="0" algn="r" rtl="1" eaLnBrk="1" hangingPunct="1">
              <a:lnSpc>
                <a:spcPct val="80000"/>
              </a:lnSpc>
              <a:buClr>
                <a:srgbClr val="FFCC00"/>
              </a:buClr>
              <a:buNone/>
              <a:defRPr/>
            </a:pPr>
            <a:r>
              <a:rPr lang="ar-SA" altLang="fa-IR" sz="3200" dirty="0">
                <a:solidFill>
                  <a:srgbClr val="002060"/>
                </a:solidFill>
                <a:cs typeface="B Mitra" panose="00000400000000000000" pitchFamily="2" charset="-78"/>
              </a:rPr>
              <a:t>4-</a:t>
            </a:r>
            <a:r>
              <a:rPr lang="fa-IR" altLang="fa-IR" sz="3200" dirty="0">
                <a:solidFill>
                  <a:srgbClr val="002060"/>
                </a:solidFill>
                <a:cs typeface="B Mitra" panose="00000400000000000000" pitchFamily="2" charset="-78"/>
              </a:rPr>
              <a:t> </a:t>
            </a:r>
            <a:r>
              <a:rPr lang="ar-SA" altLang="fa-IR" sz="3200" dirty="0">
                <a:solidFill>
                  <a:srgbClr val="002060"/>
                </a:solidFill>
                <a:cs typeface="B Mitra" panose="00000400000000000000" pitchFamily="2" charset="-78"/>
              </a:rPr>
              <a:t>سرطان های دهان، حنجره، زبان، لب ها، گلو، مثانه، پانکراس، مری، معده، کلیه و دهانه رحم. محققان دانشگاه فلوريدا مي‌گويند، دود سيگار مي‌تواند سلول‌هاي طبيعي سينه را از ترميم قسمت‌هاي آسيب ديده خود باز دارد و منجر به ابتلا به سرطان سينه شود</a:t>
            </a:r>
            <a:r>
              <a:rPr lang="en-US" altLang="fa-IR" sz="3200" dirty="0">
                <a:solidFill>
                  <a:srgbClr val="002060"/>
                </a:solidFill>
                <a:cs typeface="B Mitra" panose="00000400000000000000" pitchFamily="2" charset="-78"/>
              </a:rPr>
              <a:t>.</a:t>
            </a:r>
            <a:endParaRPr lang="ar-SA" altLang="fa-IR" sz="3200" dirty="0">
              <a:solidFill>
                <a:srgbClr val="002060"/>
              </a:solidFill>
              <a:cs typeface="B Mitra" panose="00000400000000000000" pitchFamily="2" charset="-78"/>
            </a:endParaRPr>
          </a:p>
          <a:p>
            <a:pPr lvl="0" algn="r" rtl="1" eaLnBrk="1" hangingPunct="1">
              <a:lnSpc>
                <a:spcPct val="80000"/>
              </a:lnSpc>
              <a:buClr>
                <a:srgbClr val="FFCC00"/>
              </a:buClr>
              <a:buNone/>
              <a:defRPr/>
            </a:pPr>
            <a:r>
              <a:rPr lang="ar-SA" altLang="fa-IR" sz="3200" dirty="0">
                <a:solidFill>
                  <a:srgbClr val="002060"/>
                </a:solidFill>
                <a:cs typeface="B Mitra" panose="00000400000000000000" pitchFamily="2" charset="-78"/>
              </a:rPr>
              <a:t>5-</a:t>
            </a:r>
            <a:r>
              <a:rPr lang="fa-IR" altLang="fa-IR" sz="3200" dirty="0">
                <a:solidFill>
                  <a:srgbClr val="002060"/>
                </a:solidFill>
                <a:cs typeface="B Mitra" panose="00000400000000000000" pitchFamily="2" charset="-78"/>
              </a:rPr>
              <a:t> </a:t>
            </a:r>
            <a:r>
              <a:rPr lang="ar-SA" altLang="fa-IR" sz="3200" dirty="0">
                <a:solidFill>
                  <a:srgbClr val="002060"/>
                </a:solidFill>
                <a:cs typeface="B Mitra" panose="00000400000000000000" pitchFamily="2" charset="-78"/>
              </a:rPr>
              <a:t>افزایش حاملگی های خارج رحمی، تاخیر در آبستن شدن زنان، یائسگی زودرس(سیگار یائسگی </a:t>
            </a:r>
            <a:r>
              <a:rPr lang="ar-SA" altLang="fa-IR" sz="3200" dirty="0" smtClean="0">
                <a:solidFill>
                  <a:srgbClr val="002060"/>
                </a:solidFill>
                <a:cs typeface="B Mitra" panose="00000400000000000000" pitchFamily="2" charset="-78"/>
              </a:rPr>
              <a:t>را</a:t>
            </a:r>
            <a:r>
              <a:rPr lang="fa-IR" altLang="fa-IR" sz="3200" dirty="0" smtClean="0">
                <a:solidFill>
                  <a:srgbClr val="002060"/>
                </a:solidFill>
                <a:cs typeface="B Mitra" panose="00000400000000000000" pitchFamily="2" charset="-78"/>
              </a:rPr>
              <a:t> </a:t>
            </a:r>
            <a:r>
              <a:rPr lang="ar-SA" altLang="fa-IR" sz="3200" dirty="0" smtClean="0">
                <a:solidFill>
                  <a:srgbClr val="002060"/>
                </a:solidFill>
                <a:cs typeface="B Mitra" panose="00000400000000000000" pitchFamily="2" charset="-78"/>
              </a:rPr>
              <a:t>5</a:t>
            </a:r>
            <a:r>
              <a:rPr lang="fa-IR" altLang="fa-IR" sz="3200" dirty="0" smtClean="0">
                <a:solidFill>
                  <a:srgbClr val="002060"/>
                </a:solidFill>
                <a:cs typeface="B Mitra" panose="00000400000000000000" pitchFamily="2" charset="-78"/>
              </a:rPr>
              <a:t> </a:t>
            </a:r>
            <a:r>
              <a:rPr lang="ar-SA" altLang="fa-IR" sz="3200" dirty="0" smtClean="0">
                <a:solidFill>
                  <a:srgbClr val="002060"/>
                </a:solidFill>
                <a:cs typeface="B Mitra" panose="00000400000000000000" pitchFamily="2" charset="-78"/>
              </a:rPr>
              <a:t> </a:t>
            </a:r>
            <a:r>
              <a:rPr lang="ar-SA" altLang="fa-IR" sz="3200" dirty="0">
                <a:solidFill>
                  <a:srgbClr val="002060"/>
                </a:solidFill>
                <a:cs typeface="B Mitra" panose="00000400000000000000" pitchFamily="2" charset="-78"/>
              </a:rPr>
              <a:t>سال به جلو می اندازد)، افزایش دردهای قاعدگی.</a:t>
            </a:r>
            <a:endParaRPr lang="en-US" altLang="fa-IR" sz="3200" dirty="0">
              <a:solidFill>
                <a:srgbClr val="002060"/>
              </a:solidFill>
              <a:cs typeface="B Mitra" panose="00000400000000000000" pitchFamily="2" charset="-78"/>
            </a:endParaRPr>
          </a:p>
          <a:p>
            <a:endParaRPr lang="en-US" dirty="0"/>
          </a:p>
        </p:txBody>
      </p:sp>
    </p:spTree>
    <p:extLst>
      <p:ext uri="{BB962C8B-B14F-4D97-AF65-F5344CB8AC3E}">
        <p14:creationId xmlns:p14="http://schemas.microsoft.com/office/powerpoint/2010/main" val="20713324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p:spPr>
        <p:txBody>
          <a:bodyPr>
            <a:normAutofit/>
          </a:bodyPr>
          <a:lstStyle/>
          <a:p>
            <a:pPr lvl="0" algn="r" rtl="1" eaLnBrk="1" hangingPunct="1">
              <a:buClr>
                <a:srgbClr val="FFCC00"/>
              </a:buClr>
              <a:buNone/>
              <a:defRPr/>
            </a:pPr>
            <a:r>
              <a:rPr lang="ar-SA" altLang="fa-IR" sz="3200" dirty="0">
                <a:solidFill>
                  <a:srgbClr val="002060"/>
                </a:solidFill>
                <a:cs typeface="B Mitra" panose="00000400000000000000" pitchFamily="2" charset="-78"/>
              </a:rPr>
              <a:t>6-آب مروارید (استعمال 20 نخ سیگار در روز شانس ابتلا به آب مروارید را دو برابر میکند) ، آسیب به اعصاب چشم، سوزش چشمها و اشک ریزش.</a:t>
            </a:r>
          </a:p>
          <a:p>
            <a:pPr lvl="0" algn="r" rtl="1" eaLnBrk="1" hangingPunct="1">
              <a:buClr>
                <a:srgbClr val="FFCC00"/>
              </a:buClr>
              <a:buNone/>
              <a:defRPr/>
            </a:pPr>
            <a:r>
              <a:rPr lang="ar-SA" altLang="fa-IR" sz="3200" dirty="0">
                <a:solidFill>
                  <a:srgbClr val="002060"/>
                </a:solidFill>
                <a:cs typeface="B Mitra" panose="00000400000000000000" pitchFamily="2" charset="-78"/>
              </a:rPr>
              <a:t>7-کاهش قوه حافظه و توانایی های شناختی.</a:t>
            </a:r>
          </a:p>
          <a:p>
            <a:pPr lvl="0" algn="r" rtl="1" eaLnBrk="1" hangingPunct="1">
              <a:buClr>
                <a:srgbClr val="FFCC00"/>
              </a:buClr>
              <a:buNone/>
              <a:defRPr/>
            </a:pPr>
            <a:r>
              <a:rPr lang="ar-SA" altLang="fa-IR" sz="3200" dirty="0">
                <a:solidFill>
                  <a:srgbClr val="002060"/>
                </a:solidFill>
                <a:cs typeface="B Mitra" panose="00000400000000000000" pitchFamily="2" charset="-78"/>
              </a:rPr>
              <a:t>8-بیماری برگر(</a:t>
            </a:r>
            <a:r>
              <a:rPr lang="en-US" altLang="fa-IR" sz="3200" dirty="0">
                <a:solidFill>
                  <a:srgbClr val="002060"/>
                </a:solidFill>
                <a:cs typeface="B Mitra" panose="00000400000000000000" pitchFamily="2" charset="-78"/>
              </a:rPr>
              <a:t>BUERGER</a:t>
            </a:r>
            <a:r>
              <a:rPr lang="ar-SA" altLang="fa-IR" sz="3200" dirty="0">
                <a:solidFill>
                  <a:srgbClr val="002060"/>
                </a:solidFill>
                <a:cs typeface="B Mitra" panose="00000400000000000000" pitchFamily="2" charset="-78"/>
              </a:rPr>
              <a:t>) که باعث ترومبوز (لخته خونی) در سرخرگ ها و سیاهرگ های دست و پا میشود و میتواند به قانقاریا و قطع عضو نیز بیانجامد.</a:t>
            </a:r>
          </a:p>
          <a:p>
            <a:pPr lvl="0" algn="r" rtl="1" eaLnBrk="1" hangingPunct="1">
              <a:buClr>
                <a:srgbClr val="FFCC00"/>
              </a:buClr>
              <a:buNone/>
              <a:defRPr/>
            </a:pPr>
            <a:r>
              <a:rPr lang="ar-SA" altLang="fa-IR" sz="3200" dirty="0">
                <a:solidFill>
                  <a:srgbClr val="002060"/>
                </a:solidFill>
                <a:cs typeface="B Mitra" panose="00000400000000000000" pitchFamily="2" charset="-78"/>
              </a:rPr>
              <a:t>9-ناتوانی جنسی در مردان و کاهش اسپرم مردان.</a:t>
            </a:r>
          </a:p>
          <a:p>
            <a:pPr lvl="0" algn="r" rtl="1" eaLnBrk="1" hangingPunct="1">
              <a:buClr>
                <a:srgbClr val="FFCC00"/>
              </a:buClr>
              <a:buNone/>
              <a:defRPr/>
            </a:pPr>
            <a:r>
              <a:rPr lang="ar-SA" altLang="fa-IR" sz="3200" dirty="0">
                <a:solidFill>
                  <a:srgbClr val="002060"/>
                </a:solidFill>
                <a:cs typeface="B Mitra" panose="00000400000000000000" pitchFamily="2" charset="-78"/>
              </a:rPr>
              <a:t>10-کند شدن جریان خون به اندامها.</a:t>
            </a:r>
          </a:p>
          <a:p>
            <a:pPr algn="r" rtl="1"/>
            <a:endParaRPr lang="en-US" sz="3200" dirty="0">
              <a:solidFill>
                <a:srgbClr val="002060"/>
              </a:solidFill>
              <a:cs typeface="B Mitra" panose="00000400000000000000" pitchFamily="2" charset="-78"/>
            </a:endParaRPr>
          </a:p>
        </p:txBody>
      </p:sp>
    </p:spTree>
    <p:extLst>
      <p:ext uri="{BB962C8B-B14F-4D97-AF65-F5344CB8AC3E}">
        <p14:creationId xmlns:p14="http://schemas.microsoft.com/office/powerpoint/2010/main" val="25830680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0"/>
            <a:ext cx="3919188" cy="1845734"/>
          </a:xfrm>
          <a:prstGeom prst="rect">
            <a:avLst/>
          </a:prstGeom>
        </p:spPr>
      </p:pic>
      <p:sp>
        <p:nvSpPr>
          <p:cNvPr id="3" name="Content Placeholder 2"/>
          <p:cNvSpPr>
            <a:spLocks noGrp="1"/>
          </p:cNvSpPr>
          <p:nvPr>
            <p:ph idx="1"/>
          </p:nvPr>
        </p:nvSpPr>
        <p:spPr/>
        <p:txBody>
          <a:bodyPr>
            <a:normAutofit/>
          </a:bodyPr>
          <a:lstStyle/>
          <a:p>
            <a:pPr lvl="0" algn="r" rtl="1" eaLnBrk="1" hangingPunct="1">
              <a:lnSpc>
                <a:spcPct val="90000"/>
              </a:lnSpc>
              <a:buClr>
                <a:srgbClr val="FFCC00"/>
              </a:buClr>
              <a:buNone/>
              <a:defRPr/>
            </a:pPr>
            <a:r>
              <a:rPr lang="ar-SA" altLang="fa-IR" sz="2800" dirty="0">
                <a:solidFill>
                  <a:srgbClr val="002060"/>
                </a:solidFill>
                <a:cs typeface="B Mitra" panose="00000400000000000000" pitchFamily="2" charset="-78"/>
              </a:rPr>
              <a:t>11-تضعیف سیستم ایمنی بدن. سیگاری ها بیشتر به سرماخوردگی، آنفلوآنزا و دیگر بیماریهای عفونی مبتلا میشوند و دوره نقاهت آنها نیز طولانی تر است.</a:t>
            </a:r>
          </a:p>
          <a:p>
            <a:pPr lvl="0" algn="r" rtl="1" eaLnBrk="1" hangingPunct="1">
              <a:lnSpc>
                <a:spcPct val="90000"/>
              </a:lnSpc>
              <a:buClr>
                <a:srgbClr val="FFCC00"/>
              </a:buClr>
              <a:buNone/>
              <a:defRPr/>
            </a:pPr>
            <a:r>
              <a:rPr lang="ar-SA" altLang="fa-IR" sz="2800" dirty="0">
                <a:solidFill>
                  <a:srgbClr val="002060"/>
                </a:solidFill>
                <a:cs typeface="B Mitra" panose="00000400000000000000" pitchFamily="2" charset="-78"/>
              </a:rPr>
              <a:t>12-چین و چرک پوست به علت کاهش جریان خون به پوست.</a:t>
            </a:r>
            <a:endParaRPr lang="fa-IR" altLang="fa-IR" sz="2800" dirty="0">
              <a:solidFill>
                <a:srgbClr val="002060"/>
              </a:solidFill>
              <a:cs typeface="B Mitra" panose="00000400000000000000" pitchFamily="2" charset="-78"/>
            </a:endParaRPr>
          </a:p>
          <a:p>
            <a:pPr lvl="0" algn="r" rtl="1" eaLnBrk="1" hangingPunct="1">
              <a:lnSpc>
                <a:spcPct val="90000"/>
              </a:lnSpc>
              <a:buClr>
                <a:srgbClr val="FFCC00"/>
              </a:buClr>
              <a:buNone/>
              <a:defRPr/>
            </a:pPr>
            <a:r>
              <a:rPr lang="ar-SA" altLang="fa-IR" sz="2800" dirty="0">
                <a:solidFill>
                  <a:srgbClr val="002060"/>
                </a:solidFill>
                <a:cs typeface="B Mitra" panose="00000400000000000000" pitchFamily="2" charset="-78"/>
              </a:rPr>
              <a:t>13-افزایش احتمال ابتلا به عارضه پوستی پسوریازیس. افراد سیگاری دو برابر بیشتر از افراد غیر سیگاری ممکن است به پسوریازیس مبتلا شوند.</a:t>
            </a:r>
          </a:p>
          <a:p>
            <a:pPr lvl="0" algn="r" rtl="1" eaLnBrk="1" hangingPunct="1">
              <a:lnSpc>
                <a:spcPct val="90000"/>
              </a:lnSpc>
              <a:buClr>
                <a:srgbClr val="FFCC00"/>
              </a:buClr>
              <a:buNone/>
              <a:defRPr/>
            </a:pPr>
            <a:r>
              <a:rPr lang="ar-SA" altLang="fa-IR" sz="2800" dirty="0">
                <a:solidFill>
                  <a:srgbClr val="002060"/>
                </a:solidFill>
                <a:cs typeface="B Mitra" panose="00000400000000000000" pitchFamily="2" charset="-78"/>
              </a:rPr>
              <a:t>14-افزایش پوسیدگی دندانها، بیماریهای لثه ای و زرد شدن دندانها. سیگار تعادل شیمیایی درون دهان را بر هم زده و تشکیل پلاک و زرد شدن دندانها را تسهیل میکند.</a:t>
            </a:r>
            <a:endParaRPr lang="en-US" altLang="fa-IR" sz="2800" dirty="0">
              <a:solidFill>
                <a:srgbClr val="002060"/>
              </a:solidFill>
              <a:cs typeface="B Mitra" panose="00000400000000000000" pitchFamily="2" charset="-78"/>
            </a:endParaRPr>
          </a:p>
          <a:p>
            <a:pPr algn="r" rtl="1"/>
            <a:endParaRPr lang="en-US" sz="2800" dirty="0">
              <a:cs typeface="B Mitra" panose="00000400000000000000" pitchFamily="2" charset="-78"/>
            </a:endParaRPr>
          </a:p>
        </p:txBody>
      </p:sp>
    </p:spTree>
    <p:extLst>
      <p:ext uri="{BB962C8B-B14F-4D97-AF65-F5344CB8AC3E}">
        <p14:creationId xmlns:p14="http://schemas.microsoft.com/office/powerpoint/2010/main" val="1371119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0" algn="r" rtl="1" eaLnBrk="1" hangingPunct="1">
              <a:buClr>
                <a:srgbClr val="FFCC00"/>
              </a:buClr>
              <a:buNone/>
              <a:defRPr/>
            </a:pPr>
            <a:r>
              <a:rPr lang="ar-SA" altLang="fa-IR" sz="2800" dirty="0" smtClean="0">
                <a:solidFill>
                  <a:srgbClr val="002060"/>
                </a:solidFill>
                <a:cs typeface="B Mitra" panose="00000400000000000000" pitchFamily="2" charset="-78"/>
              </a:rPr>
              <a:t>1</a:t>
            </a:r>
            <a:r>
              <a:rPr lang="fa-IR" altLang="fa-IR" sz="2800" dirty="0" smtClean="0">
                <a:solidFill>
                  <a:srgbClr val="002060"/>
                </a:solidFill>
                <a:cs typeface="B Mitra" panose="00000400000000000000" pitchFamily="2" charset="-78"/>
              </a:rPr>
              <a:t>5</a:t>
            </a:r>
            <a:r>
              <a:rPr lang="ar-SA" altLang="fa-IR" sz="2800" dirty="0" smtClean="0">
                <a:solidFill>
                  <a:srgbClr val="002060"/>
                </a:solidFill>
                <a:cs typeface="B Mitra" panose="00000400000000000000" pitchFamily="2" charset="-78"/>
              </a:rPr>
              <a:t>-بوی </a:t>
            </a:r>
            <a:r>
              <a:rPr lang="ar-SA" altLang="fa-IR" sz="2800" dirty="0">
                <a:solidFill>
                  <a:srgbClr val="002060"/>
                </a:solidFill>
                <a:cs typeface="B Mitra" panose="00000400000000000000" pitchFamily="2" charset="-78"/>
              </a:rPr>
              <a:t>بد دهان، بد رنگ شدن دندانها و تحلیل استخوانهای فک و دندانها.</a:t>
            </a:r>
          </a:p>
          <a:p>
            <a:pPr lvl="0" algn="r" rtl="1" eaLnBrk="1" hangingPunct="1">
              <a:buClr>
                <a:srgbClr val="FFCC00"/>
              </a:buClr>
              <a:buNone/>
              <a:defRPr/>
            </a:pPr>
            <a:r>
              <a:rPr lang="ar-SA" altLang="fa-IR" sz="2800" dirty="0" smtClean="0">
                <a:solidFill>
                  <a:srgbClr val="002060"/>
                </a:solidFill>
                <a:cs typeface="B Mitra" panose="00000400000000000000" pitchFamily="2" charset="-78"/>
              </a:rPr>
              <a:t>1</a:t>
            </a:r>
            <a:r>
              <a:rPr lang="fa-IR" altLang="fa-IR" sz="2800" dirty="0" smtClean="0">
                <a:solidFill>
                  <a:srgbClr val="002060"/>
                </a:solidFill>
                <a:cs typeface="B Mitra" panose="00000400000000000000" pitchFamily="2" charset="-78"/>
              </a:rPr>
              <a:t>6</a:t>
            </a:r>
            <a:r>
              <a:rPr lang="ar-SA" altLang="fa-IR" sz="2800" dirty="0" smtClean="0">
                <a:solidFill>
                  <a:srgbClr val="002060"/>
                </a:solidFill>
                <a:cs typeface="B Mitra" panose="00000400000000000000" pitchFamily="2" charset="-78"/>
              </a:rPr>
              <a:t>-کاهش </a:t>
            </a:r>
            <a:r>
              <a:rPr lang="ar-SA" altLang="fa-IR" sz="2800" dirty="0">
                <a:solidFill>
                  <a:srgbClr val="002060"/>
                </a:solidFill>
                <a:cs typeface="B Mitra" panose="00000400000000000000" pitchFamily="2" charset="-78"/>
              </a:rPr>
              <a:t>و یا از دست رفتن احساس چشایی و بویایی، تغییر در میزان ترشح بزاق دهان، خشکی دهان.</a:t>
            </a:r>
          </a:p>
          <a:p>
            <a:pPr lvl="0" algn="r" rtl="1" eaLnBrk="1" hangingPunct="1">
              <a:buClr>
                <a:srgbClr val="FFCC00"/>
              </a:buClr>
              <a:buNone/>
              <a:defRPr/>
            </a:pPr>
            <a:r>
              <a:rPr lang="ar-SA" altLang="fa-IR" sz="2800" dirty="0" smtClean="0">
                <a:solidFill>
                  <a:srgbClr val="002060"/>
                </a:solidFill>
                <a:cs typeface="B Mitra" panose="00000400000000000000" pitchFamily="2" charset="-78"/>
              </a:rPr>
              <a:t>1</a:t>
            </a:r>
            <a:r>
              <a:rPr lang="fa-IR" altLang="fa-IR" sz="2800" dirty="0" smtClean="0">
                <a:solidFill>
                  <a:srgbClr val="002060"/>
                </a:solidFill>
                <a:cs typeface="B Mitra" panose="00000400000000000000" pitchFamily="2" charset="-78"/>
              </a:rPr>
              <a:t>7</a:t>
            </a:r>
            <a:r>
              <a:rPr lang="ar-SA" altLang="fa-IR" sz="2800" dirty="0" smtClean="0">
                <a:solidFill>
                  <a:srgbClr val="002060"/>
                </a:solidFill>
                <a:cs typeface="B Mitra" panose="00000400000000000000" pitchFamily="2" charset="-78"/>
              </a:rPr>
              <a:t>-تغییر </a:t>
            </a:r>
            <a:r>
              <a:rPr lang="ar-SA" altLang="fa-IR" sz="2800" dirty="0">
                <a:solidFill>
                  <a:srgbClr val="002060"/>
                </a:solidFill>
                <a:cs typeface="B Mitra" panose="00000400000000000000" pitchFamily="2" charset="-78"/>
              </a:rPr>
              <a:t>رنگ قهوه ای و یا زرد رنگ ناخنها و انگشتان دست.</a:t>
            </a:r>
          </a:p>
          <a:p>
            <a:pPr lvl="0" algn="r" rtl="1" eaLnBrk="1" hangingPunct="1">
              <a:buClr>
                <a:srgbClr val="FFCC00"/>
              </a:buClr>
              <a:buNone/>
              <a:defRPr/>
            </a:pPr>
            <a:r>
              <a:rPr lang="fa-IR" altLang="fa-IR" sz="2800" dirty="0" smtClean="0">
                <a:solidFill>
                  <a:srgbClr val="002060"/>
                </a:solidFill>
                <a:cs typeface="B Mitra" panose="00000400000000000000" pitchFamily="2" charset="-78"/>
              </a:rPr>
              <a:t>18</a:t>
            </a:r>
            <a:r>
              <a:rPr lang="ar-SA" altLang="fa-IR" sz="2800" dirty="0" smtClean="0">
                <a:solidFill>
                  <a:srgbClr val="002060"/>
                </a:solidFill>
                <a:cs typeface="B Mitra" panose="00000400000000000000" pitchFamily="2" charset="-78"/>
              </a:rPr>
              <a:t>-تشدید </a:t>
            </a:r>
            <a:r>
              <a:rPr lang="ar-SA" altLang="fa-IR" sz="2800" dirty="0">
                <a:solidFill>
                  <a:srgbClr val="002060"/>
                </a:solidFill>
                <a:cs typeface="B Mitra" panose="00000400000000000000" pitchFamily="2" charset="-78"/>
              </a:rPr>
              <a:t>سوزش سر دل و ترش کردن.</a:t>
            </a:r>
          </a:p>
          <a:p>
            <a:pPr lvl="0" algn="r" rtl="1" eaLnBrk="1" hangingPunct="1">
              <a:buClr>
                <a:srgbClr val="FFCC00"/>
              </a:buClr>
              <a:buNone/>
              <a:defRPr/>
            </a:pPr>
            <a:r>
              <a:rPr lang="fa-IR" altLang="fa-IR" sz="2800" dirty="0" smtClean="0">
                <a:solidFill>
                  <a:srgbClr val="002060"/>
                </a:solidFill>
                <a:cs typeface="B Mitra" panose="00000400000000000000" pitchFamily="2" charset="-78"/>
              </a:rPr>
              <a:t>19</a:t>
            </a:r>
            <a:r>
              <a:rPr lang="ar-SA" altLang="fa-IR" sz="2800" dirty="0" smtClean="0">
                <a:solidFill>
                  <a:srgbClr val="002060"/>
                </a:solidFill>
                <a:cs typeface="B Mitra" panose="00000400000000000000" pitchFamily="2" charset="-78"/>
              </a:rPr>
              <a:t>-سیگار </a:t>
            </a:r>
            <a:r>
              <a:rPr lang="ar-SA" altLang="fa-IR" sz="2800" dirty="0">
                <a:solidFill>
                  <a:srgbClr val="002060"/>
                </a:solidFill>
                <a:cs typeface="B Mitra" panose="00000400000000000000" pitchFamily="2" charset="-78"/>
              </a:rPr>
              <a:t>کشیدن احتمال لخته شدن خون را افزایش میدهد.</a:t>
            </a:r>
            <a:endParaRPr lang="en-US" altLang="fa-IR" sz="2800" dirty="0">
              <a:solidFill>
                <a:srgbClr val="002060"/>
              </a:solidFill>
              <a:cs typeface="B Mitra" panose="00000400000000000000" pitchFamily="2" charset="-78"/>
            </a:endParaRPr>
          </a:p>
          <a:p>
            <a:pPr algn="r" rtl="1"/>
            <a:endParaRPr lang="en-US" sz="2800" dirty="0">
              <a:solidFill>
                <a:srgbClr val="002060"/>
              </a:solidFill>
              <a:cs typeface="B Mitra" panose="00000400000000000000" pitchFamily="2" charset="-78"/>
            </a:endParaRPr>
          </a:p>
        </p:txBody>
      </p:sp>
    </p:spTree>
    <p:extLst>
      <p:ext uri="{BB962C8B-B14F-4D97-AF65-F5344CB8AC3E}">
        <p14:creationId xmlns:p14="http://schemas.microsoft.com/office/powerpoint/2010/main" val="19349656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91440" lvl="0" indent="-91440" algn="r" rtl="1">
              <a:lnSpc>
                <a:spcPct val="90000"/>
              </a:lnSpc>
              <a:spcBef>
                <a:spcPts val="1200"/>
              </a:spcBef>
              <a:spcAft>
                <a:spcPts val="200"/>
              </a:spcAft>
              <a:defRPr/>
            </a:pPr>
            <a:r>
              <a:rPr lang="ar-SA" altLang="fa-IR" sz="2800" b="1" spc="0" dirty="0">
                <a:solidFill>
                  <a:srgbClr val="C00000"/>
                </a:solidFill>
                <a:latin typeface="Calibri" panose="020F0502020204030204"/>
                <a:cs typeface="B Mitra" panose="00000400000000000000" pitchFamily="2" charset="-78"/>
              </a:rPr>
              <a:t>مضرات قرار گرفتن در معرض دود </a:t>
            </a:r>
            <a:r>
              <a:rPr lang="ar-SA" altLang="fa-IR" sz="2800" b="1" spc="0" dirty="0" smtClean="0">
                <a:solidFill>
                  <a:srgbClr val="C00000"/>
                </a:solidFill>
                <a:latin typeface="Calibri" panose="020F0502020204030204"/>
                <a:cs typeface="B Mitra" panose="00000400000000000000" pitchFamily="2" charset="-78"/>
              </a:rPr>
              <a:t>سیگار</a:t>
            </a:r>
            <a:r>
              <a:rPr lang="fa-IR" altLang="fa-IR" sz="2800" b="1" spc="0" dirty="0">
                <a:solidFill>
                  <a:srgbClr val="C00000"/>
                </a:solidFill>
                <a:latin typeface="Calibri" panose="020F0502020204030204"/>
                <a:cs typeface="B Mitra" panose="00000400000000000000" pitchFamily="2" charset="-78"/>
              </a:rPr>
              <a:t/>
            </a:r>
            <a:br>
              <a:rPr lang="fa-IR" altLang="fa-IR" sz="2800" b="1" spc="0" dirty="0">
                <a:solidFill>
                  <a:srgbClr val="C00000"/>
                </a:solidFill>
                <a:latin typeface="Calibri" panose="020F0502020204030204"/>
                <a:cs typeface="B Mitra" panose="00000400000000000000" pitchFamily="2" charset="-78"/>
              </a:rPr>
            </a:br>
            <a:endParaRPr lang="en-US" sz="6000" dirty="0">
              <a:solidFill>
                <a:srgbClr val="C00000"/>
              </a:solidFill>
              <a:cs typeface="B Mitra" panose="00000400000000000000" pitchFamily="2" charset="-78"/>
            </a:endParaRPr>
          </a:p>
        </p:txBody>
      </p:sp>
      <p:sp>
        <p:nvSpPr>
          <p:cNvPr id="3" name="Content Placeholder 2"/>
          <p:cNvSpPr>
            <a:spLocks noGrp="1"/>
          </p:cNvSpPr>
          <p:nvPr>
            <p:ph idx="1"/>
          </p:nvPr>
        </p:nvSpPr>
        <p:spPr/>
        <p:txBody>
          <a:bodyPr>
            <a:normAutofit/>
          </a:bodyPr>
          <a:lstStyle/>
          <a:p>
            <a:pPr lvl="0" eaLnBrk="1" hangingPunct="1">
              <a:lnSpc>
                <a:spcPct val="90000"/>
              </a:lnSpc>
              <a:buClr>
                <a:srgbClr val="FFCC00"/>
              </a:buClr>
              <a:buNone/>
              <a:defRPr/>
            </a:pPr>
            <a:endParaRPr lang="ar-SA" altLang="fa-IR" dirty="0">
              <a:solidFill>
                <a:srgbClr val="000000"/>
              </a:solidFill>
            </a:endParaRPr>
          </a:p>
          <a:p>
            <a:pPr lvl="0" algn="r" rtl="1" eaLnBrk="1" hangingPunct="1">
              <a:lnSpc>
                <a:spcPct val="90000"/>
              </a:lnSpc>
              <a:buClr>
                <a:srgbClr val="FFCC00"/>
              </a:buClr>
              <a:buNone/>
              <a:defRPr/>
            </a:pPr>
            <a:r>
              <a:rPr lang="ar-SA" altLang="fa-IR" sz="3200" dirty="0">
                <a:solidFill>
                  <a:srgbClr val="002060"/>
                </a:solidFill>
                <a:cs typeface="B Mitra" panose="00000400000000000000" pitchFamily="2" charset="-78"/>
              </a:rPr>
              <a:t>1-احتمال ابتلا به عفونت گوش، آسم، حملات حساسیتی، التهاب لوزه ها وذات الریه در کودکانی که در معرض دود سیگاروالدین خود قرار دارند، بیشتر میباشد.</a:t>
            </a:r>
          </a:p>
          <a:p>
            <a:pPr lvl="0" algn="r" rtl="1" eaLnBrk="1" hangingPunct="1">
              <a:lnSpc>
                <a:spcPct val="90000"/>
              </a:lnSpc>
              <a:buClr>
                <a:srgbClr val="FFCC00"/>
              </a:buClr>
              <a:buNone/>
              <a:defRPr/>
            </a:pPr>
            <a:r>
              <a:rPr lang="ar-SA" altLang="fa-IR" sz="3200" dirty="0">
                <a:solidFill>
                  <a:srgbClr val="002060"/>
                </a:solidFill>
                <a:cs typeface="B Mitra" panose="00000400000000000000" pitchFamily="2" charset="-78"/>
              </a:rPr>
              <a:t>2- ابتلا به بیماریهای قلبی و ریوی و سرطان ریه.</a:t>
            </a:r>
          </a:p>
          <a:p>
            <a:pPr lvl="0" algn="r" rtl="1" eaLnBrk="1" hangingPunct="1">
              <a:lnSpc>
                <a:spcPct val="90000"/>
              </a:lnSpc>
              <a:buClr>
                <a:srgbClr val="FFCC00"/>
              </a:buClr>
              <a:buNone/>
              <a:defRPr/>
            </a:pPr>
            <a:r>
              <a:rPr lang="ar-SA" altLang="fa-IR" sz="3200" dirty="0">
                <a:solidFill>
                  <a:srgbClr val="002060"/>
                </a:solidFill>
                <a:cs typeface="B Mitra" panose="00000400000000000000" pitchFamily="2" charset="-78"/>
              </a:rPr>
              <a:t>3-افزایش بروز واکنش های حساسیتی چرا که دود سیگار یک ماده حساسیت زا است.</a:t>
            </a:r>
          </a:p>
          <a:p>
            <a:pPr lvl="0" algn="r" rtl="1" eaLnBrk="1" hangingPunct="1">
              <a:lnSpc>
                <a:spcPct val="90000"/>
              </a:lnSpc>
              <a:buClr>
                <a:srgbClr val="FFCC00"/>
              </a:buClr>
              <a:buNone/>
              <a:defRPr/>
            </a:pPr>
            <a:r>
              <a:rPr lang="ar-SA" altLang="fa-IR" sz="3200" dirty="0">
                <a:solidFill>
                  <a:srgbClr val="002060"/>
                </a:solidFill>
                <a:cs typeface="B Mitra" panose="00000400000000000000" pitchFamily="2" charset="-78"/>
              </a:rPr>
              <a:t>4-سر درد، حالت تهوع، خواب آلودگی، کاهش اکسیژن خون، افزایش فشار خون و ضربان قلب.</a:t>
            </a:r>
            <a:endParaRPr lang="en-US" altLang="fa-IR" sz="3200" dirty="0">
              <a:solidFill>
                <a:srgbClr val="002060"/>
              </a:solidFill>
              <a:cs typeface="B Mitra" panose="00000400000000000000" pitchFamily="2" charset="-78"/>
            </a:endParaRPr>
          </a:p>
          <a:p>
            <a:endParaRPr lang="en-US" dirty="0"/>
          </a:p>
        </p:txBody>
      </p:sp>
    </p:spTree>
    <p:extLst>
      <p:ext uri="{BB962C8B-B14F-4D97-AF65-F5344CB8AC3E}">
        <p14:creationId xmlns:p14="http://schemas.microsoft.com/office/powerpoint/2010/main" val="4007604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181</TotalTime>
  <Words>1207</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B Mitra</vt:lpstr>
      <vt:lpstr>Calibri</vt:lpstr>
      <vt:lpstr>Calibri Light</vt:lpstr>
      <vt:lpstr>Iransans</vt:lpstr>
      <vt:lpstr>Times New Roman</vt:lpstr>
      <vt:lpstr>Wingdings</vt:lpstr>
      <vt:lpstr>Retrospect</vt:lpstr>
      <vt:lpstr>سیگار</vt:lpstr>
      <vt:lpstr>نوجوانان و جوانان نسبت به نیکوتین حساستر هستند و زمانی که شروع به استفاده می کنند احتمال اینکه به نیکوتین معتاد شوند و این اعتیاد شدت بالاتری داشته باشد بالاترخواهد بود.</vt:lpstr>
      <vt:lpstr>چرا بسیاری از افراد سیگار می کشند: </vt:lpstr>
      <vt:lpstr>PowerPoint Presentation</vt:lpstr>
      <vt:lpstr>PowerPoint Presentation</vt:lpstr>
      <vt:lpstr>PowerPoint Presentation</vt:lpstr>
      <vt:lpstr>PowerPoint Presentation</vt:lpstr>
      <vt:lpstr>PowerPoint Presentation</vt:lpstr>
      <vt:lpstr>مضرات قرار گرفتن در معرض دود سیگار </vt:lpstr>
      <vt:lpstr>PowerPoint Presentation</vt:lpstr>
      <vt:lpstr>دلايل مهم براي ترك سيگار </vt:lpstr>
      <vt:lpstr>PowerPoint Presentation</vt:lpstr>
      <vt:lpstr>بخواهید تا بتوانید</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Azita Ejlali</dc:creator>
  <cp:lastModifiedBy>Azita Ejlali</cp:lastModifiedBy>
  <cp:revision>12</cp:revision>
  <dcterms:created xsi:type="dcterms:W3CDTF">2020-10-03T09:00:19Z</dcterms:created>
  <dcterms:modified xsi:type="dcterms:W3CDTF">2020-10-31T08:20:45Z</dcterms:modified>
</cp:coreProperties>
</file>