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308" r:id="rId7"/>
    <p:sldId id="261" r:id="rId8"/>
    <p:sldId id="262" r:id="rId9"/>
    <p:sldId id="263" r:id="rId10"/>
    <p:sldId id="306" r:id="rId11"/>
    <p:sldId id="265" r:id="rId12"/>
    <p:sldId id="267" r:id="rId13"/>
    <p:sldId id="266" r:id="rId14"/>
    <p:sldId id="269" r:id="rId15"/>
    <p:sldId id="268" r:id="rId16"/>
    <p:sldId id="271" r:id="rId17"/>
    <p:sldId id="272" r:id="rId18"/>
    <p:sldId id="273" r:id="rId19"/>
    <p:sldId id="307" r:id="rId20"/>
    <p:sldId id="274" r:id="rId21"/>
    <p:sldId id="275" r:id="rId22"/>
    <p:sldId id="276" r:id="rId23"/>
    <p:sldId id="270" r:id="rId24"/>
    <p:sldId id="277" r:id="rId25"/>
    <p:sldId id="278" r:id="rId26"/>
    <p:sldId id="280" r:id="rId27"/>
    <p:sldId id="279" r:id="rId28"/>
    <p:sldId id="281" r:id="rId29"/>
    <p:sldId id="282" r:id="rId30"/>
    <p:sldId id="283" r:id="rId31"/>
    <p:sldId id="284" r:id="rId32"/>
    <p:sldId id="285" r:id="rId33"/>
    <p:sldId id="286" r:id="rId34"/>
    <p:sldId id="288" r:id="rId35"/>
    <p:sldId id="287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1" r:id="rId48"/>
    <p:sldId id="300" r:id="rId49"/>
    <p:sldId id="302" r:id="rId50"/>
    <p:sldId id="304" r:id="rId51"/>
    <p:sldId id="305" r:id="rId52"/>
    <p:sldId id="303" r:id="rId53"/>
    <p:sldId id="310" r:id="rId54"/>
    <p:sldId id="309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62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1D6A-8797-4776-BFDB-89EE03046E27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0FC8D-13F8-4852-B31C-461AC05D2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3B9E-94BD-49D4-8AA9-1CE82A3B4C59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B5EF9-96A7-4DFB-AF77-50088C031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55D03-6D68-43AC-8177-680FEFBE8808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9249-B785-44DF-9274-DAD83C9A9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25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D0032-CFB3-4DB2-B9C7-A8AB116BBCF5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82AB6-3D43-48DB-8BDC-0098807FA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54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1D7ED-3293-43F1-8D4A-2B5847F5CCFF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9791B-0763-483E-A8F1-BE8356EF1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6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156DA-C526-4B33-9EC3-A613C28B4B9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A294F-3CC6-4DC3-87CD-57E575CC3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61E8-E0E4-435C-917B-35A6644C3144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C79C-4383-4996-8954-9C82FC3FD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01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37F66-298E-4A7B-B4BA-75F973AF7E82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5741-CD23-41EE-99D9-3890D7780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BB138-FAA3-4679-B137-3D02728DBFCB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36C1F-A419-4796-8C6A-6F13561B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70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349C-3220-4FEA-93CF-02408EC600F1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CAB6E-CE7A-40E7-9CA1-C8AAF19CF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BB6DA-75B6-4487-A33D-92E100E5347A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55B5F-F6ED-439F-A9DC-98265A3E3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D9AF3E-2E77-42A9-BFA8-3BEBECE22D56}" type="datetimeFigureOut">
              <a:rPr lang="en-US"/>
              <a:pPr>
                <a:defRPr/>
              </a:pPr>
              <a:t>1/3/2021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FBEE53-2031-48A9-83D9-6DC5BDF1F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0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2" r:id="rId10"/>
    <p:sldLayoutId id="214748369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6.emf"/><Relationship Id="rId4" Type="http://schemas.openxmlformats.org/officeDocument/2006/relationships/package" Target="../embeddings/Microsoft_Word_Document1.docx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8.jpg"/><Relationship Id="rId5" Type="http://schemas.openxmlformats.org/officeDocument/2006/relationships/image" Target="../media/image67.emf"/><Relationship Id="rId4" Type="http://schemas.openxmlformats.org/officeDocument/2006/relationships/package" Target="../embeddings/Microsoft_Word_Document2.docx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r" rtl="1" fontAlgn="auto">
              <a:spcAft>
                <a:spcPts val="0"/>
              </a:spcAft>
              <a:defRPr/>
            </a:pPr>
            <a:r>
              <a:rPr lang="fa-IR" sz="2800" dirty="0" smtClean="0">
                <a:solidFill>
                  <a:schemeClr val="bg1"/>
                </a:solidFill>
                <a:cs typeface="B Koodak" pitchFamily="2" charset="-78"/>
              </a:rPr>
              <a:t>زهرابيگم سيدآقاميري </a:t>
            </a:r>
            <a:br>
              <a:rPr lang="fa-IR" sz="2800" dirty="0" smtClean="0">
                <a:solidFill>
                  <a:schemeClr val="bg1"/>
                </a:solidFill>
                <a:cs typeface="B Koodak" pitchFamily="2" charset="-78"/>
              </a:rPr>
            </a:br>
            <a:r>
              <a:rPr lang="fa-IR" sz="2800" dirty="0" smtClean="0">
                <a:solidFill>
                  <a:schemeClr val="bg1"/>
                </a:solidFill>
                <a:cs typeface="B Koodak" pitchFamily="2" charset="-78"/>
              </a:rPr>
              <a:t>كارشناس مسؤل سلامت نوجوانان جوانان و مدارس</a:t>
            </a:r>
            <a:br>
              <a:rPr lang="fa-IR" sz="2800" dirty="0" smtClean="0">
                <a:solidFill>
                  <a:schemeClr val="bg1"/>
                </a:solidFill>
                <a:cs typeface="B Koodak" pitchFamily="2" charset="-78"/>
              </a:rPr>
            </a:br>
            <a:r>
              <a:rPr lang="fa-IR" sz="2800" dirty="0" smtClean="0">
                <a:solidFill>
                  <a:schemeClr val="bg1"/>
                </a:solidFill>
                <a:cs typeface="B Koodak" pitchFamily="2" charset="-78"/>
              </a:rPr>
              <a:t>دانشگاه علوم پزشكي تهران</a:t>
            </a:r>
            <a:endParaRPr lang="en-US" sz="2800" dirty="0">
              <a:solidFill>
                <a:schemeClr val="bg1"/>
              </a:solidFill>
              <a:cs typeface="B Koodak" pitchFamily="2" charset="-78"/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357188" y="2643188"/>
            <a:ext cx="8458200" cy="1928812"/>
          </a:xfrm>
        </p:spPr>
        <p:txBody>
          <a:bodyPr/>
          <a:lstStyle/>
          <a:p>
            <a:pPr algn="ctr"/>
            <a:r>
              <a:rPr lang="fa-IR" sz="4400" smtClean="0">
                <a:solidFill>
                  <a:srgbClr val="FFC000"/>
                </a:solidFill>
                <a:cs typeface="B Jadid" pitchFamily="2" charset="-78"/>
              </a:rPr>
              <a:t>چگونه از خود در برابر وبا محافظت كنيم ؟</a:t>
            </a:r>
            <a:endParaRPr lang="en-US" sz="4400" smtClean="0">
              <a:solidFill>
                <a:srgbClr val="FFC000"/>
              </a:solidFill>
              <a:cs typeface="B Jadid" pitchFamily="2" charset="-78"/>
            </a:endParaRPr>
          </a:p>
        </p:txBody>
      </p:sp>
      <p:pic>
        <p:nvPicPr>
          <p:cNvPr id="10244" name="Picture 2" descr="K:\New Folder\16714318411511361461545018135118421209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14313"/>
            <a:ext cx="23876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1214438"/>
            <a:ext cx="793432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K:\New Folder\3617016324519021452210316813022013219910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786313"/>
            <a:ext cx="185737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2419350"/>
            <a:ext cx="7934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538413"/>
            <a:ext cx="79057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8" y="2681288"/>
            <a:ext cx="78200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985963"/>
            <a:ext cx="80295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2000250"/>
            <a:ext cx="8181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28688"/>
            <a:ext cx="82391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981200"/>
            <a:ext cx="80105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1509713"/>
            <a:ext cx="80295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K:\New Folder\6615715858125541486938320636183211321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928688"/>
            <a:ext cx="3143250" cy="2444750"/>
          </a:xfrm>
        </p:spPr>
      </p:pic>
      <p:pic>
        <p:nvPicPr>
          <p:cNvPr id="27651" name="Picture 3" descr="K:\New Folder\1055360117212371612542081752118552205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3643313"/>
            <a:ext cx="32766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K:\New Folder\2491891371047688317569217226433212717023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2143125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 descr="K:\New Folder\1699329190601921191485243112208681611051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714750"/>
            <a:ext cx="2214562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K:\New Folder\20080820114621322_chol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428625"/>
            <a:ext cx="3487737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28688"/>
            <a:ext cx="83931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43100"/>
            <a:ext cx="7772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957388"/>
            <a:ext cx="78676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2533650"/>
            <a:ext cx="80581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143000"/>
            <a:ext cx="7991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566863"/>
            <a:ext cx="810577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882808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714375"/>
            <a:ext cx="8682037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214438"/>
            <a:ext cx="82200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4518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2424113"/>
            <a:ext cx="79629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928688"/>
            <a:ext cx="878681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928688"/>
            <a:ext cx="8615362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2586038"/>
            <a:ext cx="76009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52513"/>
            <a:ext cx="8001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143000"/>
            <a:ext cx="80486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8475663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42938"/>
            <a:ext cx="62452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714875"/>
            <a:ext cx="2503487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3429000"/>
            <a:ext cx="26955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714750"/>
            <a:ext cx="26289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0"/>
            <a:ext cx="4933950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42938"/>
            <a:ext cx="250031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143250"/>
            <a:ext cx="2481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981450"/>
            <a:ext cx="27146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19325"/>
            <a:ext cx="792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8691562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181225"/>
            <a:ext cx="816292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5947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2095500"/>
            <a:ext cx="78390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76525"/>
            <a:ext cx="87153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65595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1357313"/>
            <a:ext cx="21240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643313"/>
            <a:ext cx="4143375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5786438"/>
            <a:ext cx="279241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2071688"/>
            <a:ext cx="76247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690688"/>
            <a:ext cx="84407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928688"/>
            <a:ext cx="73247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85875"/>
            <a:ext cx="8548688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85725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8501063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66675"/>
            <a:ext cx="8572500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928688"/>
            <a:ext cx="8086725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"/>
          <p:cNvSpPr>
            <a:spLocks noChangeArrowheads="1"/>
          </p:cNvSpPr>
          <p:nvPr/>
        </p:nvSpPr>
        <p:spPr bwMode="auto">
          <a:xfrm>
            <a:off x="357188" y="285750"/>
            <a:ext cx="8572500" cy="544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rtl="1"/>
            <a:r>
              <a:rPr lang="ar-SA" sz="360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دستورالعمل پيشگيري از وبا در مدارس </a:t>
            </a:r>
            <a:endParaRPr lang="en-US" sz="3600">
              <a:solidFill>
                <a:srgbClr val="FF0000"/>
              </a:solidFill>
              <a:latin typeface="Tahoma" pitchFamily="34" charset="0"/>
              <a:ea typeface="Times New Roman" pitchFamily="18" charset="0"/>
              <a:cs typeface="B Titr" pitchFamily="2" charset="-78"/>
            </a:endParaRPr>
          </a:p>
          <a:p>
            <a:pPr algn="r" rtl="1"/>
            <a:endParaRPr lang="en-US" sz="2800">
              <a:solidFill>
                <a:srgbClr val="FF0000"/>
              </a:solidFill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ea typeface="Times New Roman" pitchFamily="18" charset="0"/>
                <a:cs typeface="B Titr" pitchFamily="2" charset="-78"/>
              </a:rPr>
              <a:t>1-  تشكيل كميته هاي شهرستاني و منطقه اي  بهداشتي مدارس جهت هماهنگي و كنترل بيماري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2-تأمين آب آشاميدني</a:t>
            </a:r>
            <a:r>
              <a:rPr lang="ar-SA" sz="2000">
                <a:latin typeface="Tahoma" pitchFamily="34" charset="0"/>
                <a:cs typeface="Tahoma" pitchFamily="34" charset="0"/>
              </a:rPr>
              <a:t> </a:t>
            </a:r>
            <a:r>
              <a:rPr lang="fa-IR" sz="2000">
                <a:latin typeface="Tahoma" pitchFamily="34" charset="0"/>
                <a:cs typeface="B Titr" pitchFamily="2" charset="-78"/>
              </a:rPr>
              <a:t>سالم</a:t>
            </a:r>
            <a:r>
              <a:rPr lang="ar-SA" sz="2000">
                <a:latin typeface="Tahoma" pitchFamily="34" charset="0"/>
                <a:cs typeface="B Titr" pitchFamily="2" charset="-78"/>
              </a:rPr>
              <a:t> از طريق شركتهاي آب و فاضلاب شهري و روستايي (آب مورد نياز مدارس بايد تنها از محل مورد تأييد وزارت بهداشت، درمان و آموزش پزشكي تهيه شود)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3- اطلاع رساني و آگاهي بخشيدن به مربيان بهداشت، كاركنان آموزشي و والدين دانش آموزان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4- آموزش پيام هاي بهداشتي به دانش آموزان در رعايت بهداشت فردي و اجتماعي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5- برگزاري جلسات آموزشي و توجيهي جهت سرايداران و نيروهاي خدماتي و متصديان بوفه</a:t>
            </a:r>
            <a:r>
              <a:rPr lang="fa-IR" sz="2000">
                <a:latin typeface="Tahoma" pitchFamily="34" charset="0"/>
                <a:cs typeface="B Titr" pitchFamily="2" charset="-78"/>
              </a:rPr>
              <a:t>‌</a:t>
            </a:r>
            <a:r>
              <a:rPr lang="ar-SA" sz="2000">
                <a:latin typeface="Tahoma" pitchFamily="34" charset="0"/>
                <a:cs typeface="B Titr" pitchFamily="2" charset="-78"/>
              </a:rPr>
              <a:t>هاي مدارس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fa-IR" sz="2000">
                <a:latin typeface="Tahoma" pitchFamily="34" charset="0"/>
                <a:cs typeface="B Titr" pitchFamily="2" charset="-78"/>
              </a:rPr>
              <a:t>6- </a:t>
            </a:r>
            <a:r>
              <a:rPr lang="ar-SA" sz="2000">
                <a:latin typeface="Tahoma" pitchFamily="34" charset="0"/>
                <a:cs typeface="B Titr" pitchFamily="2" charset="-78"/>
              </a:rPr>
              <a:t>احداث و بهسازي سرويسهاي بهداشتي مطابق با آيين نامه بهداشت محيط مدارس،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7- جداسازي آبخوريها ي دانش آموزي  از دستشويي ها، 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8- توسعه لوله كشي صابون مايع، و تأمين صابون مايع مدارس داراي لوله كشي 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9- كنترل و نظارت بر رعايت نظافت سرويسهاي بهداشتي </a:t>
            </a:r>
            <a:endParaRPr lang="en-US" sz="2800">
              <a:latin typeface="Arial" charset="0"/>
            </a:endParaRPr>
          </a:p>
          <a:p>
            <a:pPr algn="r" rtl="1" eaLnBrk="0" hangingPunct="0"/>
            <a:endParaRPr lang="ar-SA" sz="4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ChangeArrowheads="1"/>
          </p:cNvSpPr>
          <p:nvPr/>
        </p:nvSpPr>
        <p:spPr bwMode="auto">
          <a:xfrm>
            <a:off x="285750" y="285750"/>
            <a:ext cx="85725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r" rtl="1"/>
            <a:r>
              <a:rPr lang="fa-IR" sz="360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ادامه </a:t>
            </a:r>
            <a:r>
              <a:rPr lang="ar-SA" sz="3600">
                <a:solidFill>
                  <a:srgbClr val="FF0000"/>
                </a:solidFill>
                <a:latin typeface="Tahoma" pitchFamily="34" charset="0"/>
                <a:ea typeface="Times New Roman" pitchFamily="18" charset="0"/>
                <a:cs typeface="B Titr" pitchFamily="2" charset="-78"/>
              </a:rPr>
              <a:t>دستورالعمل پيشگيري از وبا در مدارس </a:t>
            </a:r>
            <a:endParaRPr lang="en-US" sz="2800">
              <a:solidFill>
                <a:srgbClr val="FF0000"/>
              </a:solidFill>
              <a:latin typeface="Arial" charset="0"/>
              <a:ea typeface="Times New Roman" pitchFamily="18" charset="0"/>
            </a:endParaRPr>
          </a:p>
          <a:p>
            <a:pPr algn="r" rtl="1" eaLnBrk="0" hangingPunct="0"/>
            <a:r>
              <a:rPr lang="fa-IR" sz="2000">
                <a:latin typeface="Tahoma" pitchFamily="34" charset="0"/>
                <a:ea typeface="Times New Roman" pitchFamily="18" charset="0"/>
                <a:cs typeface="B Titr" pitchFamily="2" charset="-78"/>
              </a:rPr>
              <a:t>10</a:t>
            </a:r>
            <a:r>
              <a:rPr lang="ar-SA" sz="2000">
                <a:latin typeface="Tahoma" pitchFamily="34" charset="0"/>
                <a:ea typeface="Times New Roman" pitchFamily="18" charset="0"/>
                <a:cs typeface="B Titr" pitchFamily="2" charset="-78"/>
              </a:rPr>
              <a:t>- احداث پايگاههاي تغذيه سالم به جاي بوفه ها و عرضه خوراكيهاي مجاز با شرايط بهداشتي مطابق دستورالعمل پايگاههاي تغذيه سالم</a:t>
            </a:r>
            <a:endParaRPr lang="en-US" sz="2800">
              <a:latin typeface="Arial" charset="0"/>
              <a:ea typeface="Times New Roman" pitchFamily="18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1</a:t>
            </a:r>
            <a:r>
              <a:rPr lang="ar-SA" sz="2000">
                <a:latin typeface="Tahoma" pitchFamily="34" charset="0"/>
                <a:cs typeface="B Titr" pitchFamily="2" charset="-78"/>
              </a:rPr>
              <a:t>- تأمين مواد ضدعفوني و گندزدايي سرويسهاي بهداشتي مدارس.</a:t>
            </a:r>
            <a:br>
              <a:rPr lang="ar-SA" sz="2000">
                <a:latin typeface="Tahoma" pitchFamily="34" charset="0"/>
                <a:cs typeface="B Titr" pitchFamily="2" charset="-78"/>
              </a:rPr>
            </a:br>
            <a:r>
              <a:rPr lang="fa-IR" sz="2000">
                <a:latin typeface="Tahoma" pitchFamily="34" charset="0"/>
                <a:cs typeface="B Titr" pitchFamily="2" charset="-78"/>
              </a:rPr>
              <a:t>12</a:t>
            </a:r>
            <a:r>
              <a:rPr lang="ar-SA" sz="2000">
                <a:latin typeface="Tahoma" pitchFamily="34" charset="0"/>
                <a:cs typeface="B Titr" pitchFamily="2" charset="-78"/>
              </a:rPr>
              <a:t>-  ممنوعيت عرضه سبزيجات خام و سالاد و ساندويچ و مواد خوراكي باز در بوفه مدارس.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3</a:t>
            </a:r>
            <a:r>
              <a:rPr lang="ar-SA" sz="2000">
                <a:latin typeface="Tahoma" pitchFamily="34" charset="0"/>
                <a:cs typeface="B Titr" pitchFamily="2" charset="-78"/>
              </a:rPr>
              <a:t>-تمامي دست اندركاران تهيه و توزيع مواد غذايي دانش آموزان بايد قبل از بازگشايي مدرسه كارت معتبر صحت سلامت و معاينه پزشكي مراكز بهداشتي و درماني مورد تأييد وزارت بهداشت را اخذ كنند.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4</a:t>
            </a:r>
            <a:r>
              <a:rPr lang="ar-SA" sz="2000">
                <a:latin typeface="Tahoma" pitchFamily="34" charset="0"/>
                <a:cs typeface="B Titr" pitchFamily="2" charset="-78"/>
              </a:rPr>
              <a:t>- استفاده از روپوش سفيد، دستكش و  رعايت بهداشت فردي، استفاده از سطلهاي درب دار و كيسه زباله مخصوص در محل عرضه مواد غذايي مدارس 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5</a:t>
            </a:r>
            <a:r>
              <a:rPr lang="ar-SA" sz="2000">
                <a:latin typeface="Tahoma" pitchFamily="34" charset="0"/>
                <a:cs typeface="B Titr" pitchFamily="2" charset="-78"/>
              </a:rPr>
              <a:t>- نظارت كامل بر روند  توزيع شير مدرسه و رعايت مفاد بهداشتي منطبق با دستورالعمل.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6</a:t>
            </a:r>
            <a:r>
              <a:rPr lang="ar-SA" sz="2000">
                <a:latin typeface="Tahoma" pitchFamily="34" charset="0"/>
                <a:cs typeface="B Titr" pitchFamily="2" charset="-78"/>
              </a:rPr>
              <a:t>- هماهنگي با بهداشت محيط مراكز بهداشتي درماني جهت كلرزني و آموزش كلرزني در مدارسي كه آب آشاميدني آنها با تانكر تامين مي شود.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7</a:t>
            </a:r>
            <a:r>
              <a:rPr lang="ar-SA" sz="2000">
                <a:latin typeface="Tahoma" pitchFamily="34" charset="0"/>
                <a:cs typeface="B Titr" pitchFamily="2" charset="-78"/>
              </a:rPr>
              <a:t>- ارجاع سريع موارد مشاهده اسهال حاد و آبكي به مراكز بهداشتي درماني و پرهيز از هرگونه اقدام خودسرانه.</a:t>
            </a:r>
            <a:endParaRPr lang="en-US" sz="2800">
              <a:latin typeface="Arial" charset="0"/>
            </a:endParaRPr>
          </a:p>
          <a:p>
            <a:pPr algn="r" rtl="1" eaLnBrk="0" hangingPunct="0"/>
            <a:r>
              <a:rPr lang="ar-SA" sz="2000">
                <a:latin typeface="Tahoma" pitchFamily="34" charset="0"/>
                <a:cs typeface="B Titr" pitchFamily="2" charset="-78"/>
              </a:rPr>
              <a:t>1</a:t>
            </a:r>
            <a:r>
              <a:rPr lang="fa-IR" sz="2000">
                <a:latin typeface="Tahoma" pitchFamily="34" charset="0"/>
                <a:cs typeface="B Titr" pitchFamily="2" charset="-78"/>
              </a:rPr>
              <a:t>8</a:t>
            </a:r>
            <a:r>
              <a:rPr lang="ar-SA" sz="2000">
                <a:latin typeface="Tahoma" pitchFamily="34" charset="0"/>
                <a:cs typeface="B Titr" pitchFamily="2" charset="-78"/>
              </a:rPr>
              <a:t>-هماهنگي با مراكز بهداشتي درماني جهت برگزاري  اردوهاي دانش آموزي</a:t>
            </a:r>
            <a:endParaRPr lang="ar-SA" sz="4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4538"/>
            <a:ext cx="792480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6800" y="66675"/>
          <a:ext cx="7011988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7012193" imgH="6725429" progId="Word.Document.12">
                  <p:embed/>
                </p:oleObj>
              </mc:Choice>
              <mc:Fallback>
                <p:oleObj name="Document" r:id="rId4" imgW="7012193" imgH="6725429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6675"/>
                        <a:ext cx="7011988" cy="672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3968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662842"/>
              </p:ext>
            </p:extLst>
          </p:nvPr>
        </p:nvGraphicFramePr>
        <p:xfrm>
          <a:off x="1066800" y="66675"/>
          <a:ext cx="7011988" cy="672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4" imgW="7012193" imgH="6725429" progId="Word.Document.12">
                  <p:embed/>
                </p:oleObj>
              </mc:Choice>
              <mc:Fallback>
                <p:oleObj name="Document" r:id="rId4" imgW="7012193" imgH="67254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6800" y="66675"/>
                        <a:ext cx="7011988" cy="672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wallpaper%20(9)0"/>
          <p:cNvPicPr>
            <a:picLocks noGrp="1" noChangeAspect="1"/>
          </p:cNvPicPr>
          <p:nvPr isPhoto="1"/>
        </p:nvPicPr>
        <p:blipFill>
          <a:blip r:embed="rId6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15816" y="5805264"/>
            <a:ext cx="3024336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dirty="0" smtClean="0"/>
              <a:t>با تشکر از توجه شما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84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4400" b="1" dirty="0">
                <a:cs typeface="B Koodak" pitchFamily="2" charset="-78"/>
              </a:rPr>
              <a:t>ويروس </a:t>
            </a:r>
            <a:r>
              <a:rPr lang="ar-SA" sz="4400" u="sng" dirty="0">
                <a:solidFill>
                  <a:srgbClr val="FF0000"/>
                </a:solidFill>
                <a:cs typeface="B Koodak" pitchFamily="2" charset="-78"/>
              </a:rPr>
              <a:t>شبه وبا (سوش ناگ) </a:t>
            </a:r>
            <a:r>
              <a:rPr lang="ar-SA" sz="4400" b="1" dirty="0">
                <a:cs typeface="B Koodak" pitchFamily="2" charset="-78"/>
              </a:rPr>
              <a:t>خطر ايجاد بيماري وبا و همه‌گيري ندارد، فقط زنگ خطري براي مراقبت بيشتر و احتياط را به صدا درآورده است. </a:t>
            </a:r>
            <a:r>
              <a:rPr lang="ar-SA" sz="4400" b="1" dirty="0">
                <a:solidFill>
                  <a:srgbClr val="FF0000"/>
                </a:solidFill>
                <a:cs typeface="B Koodak" pitchFamily="2" charset="-78"/>
              </a:rPr>
              <a:t>بيماري وبا (التور) با وجود سه ويروس </a:t>
            </a:r>
            <a:r>
              <a:rPr lang="ar-SA" sz="4400" b="1" u="sng" dirty="0">
                <a:solidFill>
                  <a:srgbClr val="FF0000"/>
                </a:solidFill>
                <a:cs typeface="B Koodak" pitchFamily="2" charset="-78"/>
              </a:rPr>
              <a:t>«سوش اينابا»، «</a:t>
            </a:r>
            <a:r>
              <a:rPr lang="ar-SA" sz="4400" b="1" u="sng" dirty="0" smtClean="0">
                <a:solidFill>
                  <a:srgbClr val="FF0000"/>
                </a:solidFill>
                <a:cs typeface="B Koodak" pitchFamily="2" charset="-78"/>
              </a:rPr>
              <a:t>سوش </a:t>
            </a:r>
            <a:r>
              <a:rPr lang="ar-SA" sz="4400" b="1" u="sng" dirty="0">
                <a:solidFill>
                  <a:srgbClr val="FF0000"/>
                </a:solidFill>
                <a:cs typeface="B Koodak" pitchFamily="2" charset="-78"/>
              </a:rPr>
              <a:t>اوگاوا» و «سوشه هيگوجيما»</a:t>
            </a:r>
            <a:r>
              <a:rPr lang="ar-SA" sz="4400" b="1" dirty="0">
                <a:solidFill>
                  <a:srgbClr val="FF0000"/>
                </a:solidFill>
                <a:cs typeface="B Koodak" pitchFamily="2" charset="-78"/>
              </a:rPr>
              <a:t> </a:t>
            </a:r>
            <a:r>
              <a:rPr lang="ar-SA" sz="4400" b="1" dirty="0">
                <a:cs typeface="B Koodak" pitchFamily="2" charset="-78"/>
              </a:rPr>
              <a:t>ايجاد مي‌شود،‌ </a:t>
            </a:r>
            <a:endParaRPr lang="en-US" sz="4400" dirty="0">
              <a:cs typeface="B Koodak" pitchFamily="2" charset="-78"/>
            </a:endParaRPr>
          </a:p>
          <a:p>
            <a:pPr algn="r" rtl="1"/>
            <a:endParaRPr lang="en-US" sz="4400" dirty="0">
              <a:cs typeface="B Kooda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9192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714375"/>
            <a:ext cx="80581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928688"/>
            <a:ext cx="8010525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928688"/>
            <a:ext cx="8134350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260</Words>
  <Application>Microsoft Office PowerPoint</Application>
  <PresentationFormat>On-screen Show (4:3)</PresentationFormat>
  <Paragraphs>24</Paragraphs>
  <Slides>54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B Jadid</vt:lpstr>
      <vt:lpstr>B Koodak</vt:lpstr>
      <vt:lpstr>B Titr</vt:lpstr>
      <vt:lpstr>Franklin Gothic Book</vt:lpstr>
      <vt:lpstr>Franklin Gothic Medium</vt:lpstr>
      <vt:lpstr>Tahoma</vt:lpstr>
      <vt:lpstr>Times New Roman</vt:lpstr>
      <vt:lpstr>Wingdings 2</vt:lpstr>
      <vt:lpstr>Trek</vt:lpstr>
      <vt:lpstr>Document</vt:lpstr>
      <vt:lpstr>زهرابيگم سيدآقاميري  كارشناس مسؤل سلامت نوجوانان جوانان و مدارس دانشگاه علوم پزشكي تهران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z.aghamiri</dc:creator>
  <cp:lastModifiedBy>Zahra Beigom Aghamiri</cp:lastModifiedBy>
  <cp:revision>14</cp:revision>
  <dcterms:created xsi:type="dcterms:W3CDTF">2011-09-11T07:22:54Z</dcterms:created>
  <dcterms:modified xsi:type="dcterms:W3CDTF">2021-01-03T08:31:42Z</dcterms:modified>
</cp:coreProperties>
</file>