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62" r:id="rId6"/>
    <p:sldId id="259" r:id="rId7"/>
    <p:sldId id="260" r:id="rId8"/>
    <p:sldId id="263"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19965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C28288EB-DEA7-4270-A432-7E8DF3C8D2FE}" type="datetimeFigureOut">
              <a:rPr lang="en-US" smtClean="0"/>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1131480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1350669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1586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3175439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52023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3318406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579048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324325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96681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288EB-DEA7-4270-A432-7E8DF3C8D2F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203028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8288EB-DEA7-4270-A432-7E8DF3C8D2FE}"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270071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8288EB-DEA7-4270-A432-7E8DF3C8D2FE}" type="datetimeFigureOut">
              <a:rPr lang="en-US" smtClean="0"/>
              <a:t>11/22/2020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360681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8288EB-DEA7-4270-A432-7E8DF3C8D2FE}" type="datetimeFigureOut">
              <a:rPr lang="en-US" smtClean="0"/>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1915906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288EB-DEA7-4270-A432-7E8DF3C8D2FE}" type="datetimeFigureOut">
              <a:rPr lang="en-US" smtClean="0"/>
              <a:t>11/22/2020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93570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8288EB-DEA7-4270-A432-7E8DF3C8D2FE}"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3536920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8288EB-DEA7-4270-A432-7E8DF3C8D2FE}"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5CBBC5-5906-4FE0-BBDC-0F23435759FD}" type="slidenum">
              <a:rPr lang="en-US" smtClean="0"/>
              <a:t>‹#›</a:t>
            </a:fld>
            <a:endParaRPr lang="en-US"/>
          </a:p>
        </p:txBody>
      </p:sp>
    </p:spTree>
    <p:extLst>
      <p:ext uri="{BB962C8B-B14F-4D97-AF65-F5344CB8AC3E}">
        <p14:creationId xmlns:p14="http://schemas.microsoft.com/office/powerpoint/2010/main" val="219343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28288EB-DEA7-4270-A432-7E8DF3C8D2FE}" type="datetimeFigureOut">
              <a:rPr lang="en-US" smtClean="0"/>
              <a:t>11/22/2020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B5CBBC5-5906-4FE0-BBDC-0F23435759FD}" type="slidenum">
              <a:rPr lang="en-US" smtClean="0"/>
              <a:t>‹#›</a:t>
            </a:fld>
            <a:endParaRPr lang="en-US"/>
          </a:p>
        </p:txBody>
      </p:sp>
    </p:spTree>
    <p:extLst>
      <p:ext uri="{BB962C8B-B14F-4D97-AF65-F5344CB8AC3E}">
        <p14:creationId xmlns:p14="http://schemas.microsoft.com/office/powerpoint/2010/main" val="14843670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2000" cy="6820525"/>
          </a:xfrm>
          <a:prstGeom prst="rect">
            <a:avLst/>
          </a:prstGeom>
        </p:spPr>
      </p:pic>
    </p:spTree>
    <p:extLst>
      <p:ext uri="{BB962C8B-B14F-4D97-AF65-F5344CB8AC3E}">
        <p14:creationId xmlns:p14="http://schemas.microsoft.com/office/powerpoint/2010/main" val="406367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3468063" cy="3916181"/>
          </a:xfrm>
        </p:spPr>
        <p:txBody>
          <a:bodyPr anchor="ctr">
            <a:normAutofit/>
          </a:bodyPr>
          <a:lstStyle/>
          <a:p>
            <a:r>
              <a:rPr lang="fa-IR" sz="6000" dirty="0" smtClean="0">
                <a:solidFill>
                  <a:schemeClr val="accent5">
                    <a:lumMod val="75000"/>
                  </a:schemeClr>
                </a:solidFill>
                <a:cs typeface="B Mitra" panose="00000400000000000000" pitchFamily="2" charset="-78"/>
              </a:rPr>
              <a:t>پدیکلوزیس</a:t>
            </a:r>
            <a:endParaRPr lang="en-US" sz="6000" dirty="0">
              <a:solidFill>
                <a:schemeClr val="accent5">
                  <a:lumMod val="75000"/>
                </a:schemeClr>
              </a:solidFill>
              <a:cs typeface="B Mitra" panose="00000400000000000000" pitchFamily="2" charset="-78"/>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7196"/>
          <a:stretch/>
        </p:blipFill>
        <p:spPr>
          <a:xfrm>
            <a:off x="7189479" y="685799"/>
            <a:ext cx="3993183" cy="4360675"/>
          </a:xfrm>
          <a:prstGeom prst="rect">
            <a:avLst/>
          </a:prstGeom>
        </p:spPr>
      </p:pic>
    </p:spTree>
    <p:extLst>
      <p:ext uri="{BB962C8B-B14F-4D97-AF65-F5344CB8AC3E}">
        <p14:creationId xmlns:p14="http://schemas.microsoft.com/office/powerpoint/2010/main" val="3116398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12230"/>
            <a:ext cx="11152909" cy="5307533"/>
          </a:xfrm>
          <a:noFill/>
          <a:ln>
            <a:solidFill>
              <a:schemeClr val="tx1"/>
            </a:solidFill>
          </a:ln>
        </p:spPr>
        <p:txBody>
          <a:bodyPr>
            <a:noAutofit/>
          </a:bodyPr>
          <a:lstStyle/>
          <a:p>
            <a:pPr marL="6985" marR="0" indent="180340" algn="justLow" rtl="1">
              <a:lnSpc>
                <a:spcPct val="200000"/>
              </a:lnSpc>
              <a:spcBef>
                <a:spcPts val="0"/>
              </a:spcBef>
              <a:spcAft>
                <a:spcPts val="0"/>
              </a:spcAft>
            </a:pPr>
            <a:r>
              <a:rPr lang="fa-IR" sz="2800" dirty="0">
                <a:solidFill>
                  <a:srgbClr val="002060"/>
                </a:solidFill>
                <a:latin typeface="Tahoma" panose="020B0604030504040204" pitchFamily="34" charset="0"/>
                <a:ea typeface="Times New Roman" panose="02020603050405020304" pitchFamily="18" charset="0"/>
                <a:cs typeface="B Mitra" panose="00000400000000000000" pitchFamily="2" charset="-78"/>
              </a:rPr>
              <a:t>شپش های انسانی حشراتی كوچك، بدون بال و خونخوار هستند</a:t>
            </a:r>
            <a:r>
              <a:rPr lang="fa-IR"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 </a:t>
            </a:r>
            <a:endParaRPr lang="en-US"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endParaRPr>
          </a:p>
          <a:p>
            <a:pPr marL="6985" marR="0" indent="180340" algn="justLow" rtl="1">
              <a:lnSpc>
                <a:spcPct val="200000"/>
              </a:lnSpc>
              <a:spcBef>
                <a:spcPts val="0"/>
              </a:spcBef>
              <a:spcAft>
                <a:spcPts val="0"/>
              </a:spcAft>
            </a:pPr>
            <a:r>
              <a:rPr lang="fa-IR"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تخم </a:t>
            </a:r>
            <a:r>
              <a:rPr lang="fa-IR" sz="2800" dirty="0">
                <a:solidFill>
                  <a:srgbClr val="002060"/>
                </a:solidFill>
                <a:latin typeface="Tahoma" panose="020B0604030504040204" pitchFamily="34" charset="0"/>
                <a:ea typeface="Times New Roman" panose="02020603050405020304" pitchFamily="18" charset="0"/>
                <a:cs typeface="B Mitra" panose="00000400000000000000" pitchFamily="2" charset="-78"/>
              </a:rPr>
              <a:t>شپش، رِشك نام دارد که بيضي شكل، سفيد رنگ و به اندازه ته سنجاق است و بر حسب نوع، به مو و درز لباس ها مي چسبد.</a:t>
            </a:r>
            <a:endParaRPr lang="en-US" sz="2800" dirty="0">
              <a:solidFill>
                <a:srgbClr val="002060"/>
              </a:solidFill>
              <a:latin typeface="Tahoma" panose="020B0604030504040204" pitchFamily="34" charset="0"/>
              <a:ea typeface="Times New Roman" panose="02020603050405020304" pitchFamily="18" charset="0"/>
              <a:cs typeface="B Mitra" panose="00000400000000000000" pitchFamily="2" charset="-78"/>
            </a:endParaRPr>
          </a:p>
          <a:p>
            <a:pPr marL="6985" marR="0" indent="180340" algn="justLow" rtl="1">
              <a:lnSpc>
                <a:spcPct val="200000"/>
              </a:lnSpc>
              <a:spcBef>
                <a:spcPts val="0"/>
              </a:spcBef>
              <a:spcAft>
                <a:spcPts val="0"/>
              </a:spcAft>
            </a:pPr>
            <a:r>
              <a:rPr lang="fa-IR"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اين حشره به دنبال تماس هاي نزديكِ بين فردي يا هنگامي كه افراد خانواده در فصول سرد براي تامين گرما، لباس هاي بيشتري مي پوشند و به صورت دسته جمعي زندگي مي كنند از شخصي به شخص ديگر انتقال مي يابد. </a:t>
            </a:r>
            <a:endParaRPr lang="en-US" sz="2800" dirty="0" smtClean="0">
              <a:solidFill>
                <a:srgbClr val="002060"/>
              </a:solidFill>
              <a:latin typeface="Calibri" panose="020F0502020204030204" pitchFamily="34" charset="0"/>
              <a:ea typeface="Calibri" panose="020F0502020204030204" pitchFamily="34" charset="0"/>
              <a:cs typeface="B Mitra" panose="00000400000000000000" pitchFamily="2" charset="-78"/>
            </a:endParaRPr>
          </a:p>
          <a:p>
            <a:pPr algn="r" rtl="1"/>
            <a:r>
              <a:rPr lang="fa-IR"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شپش سر و رشك هاي آن معمولاً در لابه لاي موها و بر روي پوست سر بخصوص در نواحي پشت گوش و پس</a:t>
            </a:r>
            <a:r>
              <a:rPr lang="fa-IR" sz="2800" dirty="0" smtClean="0">
                <a:solidFill>
                  <a:srgbClr val="002060"/>
                </a:solidFill>
                <a:ea typeface="Times New Roman" panose="02020603050405020304" pitchFamily="18" charset="0"/>
                <a:cs typeface="B Mitra" panose="00000400000000000000" pitchFamily="2" charset="-78"/>
              </a:rPr>
              <a:t> </a:t>
            </a:r>
            <a:r>
              <a:rPr lang="fa-IR"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سر ديده مي شود</a:t>
            </a:r>
            <a:r>
              <a:rPr lang="en-US"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 </a:t>
            </a:r>
            <a:r>
              <a:rPr lang="fa-IR"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 و رنگ آن سفید مایل به خاکستری است.</a:t>
            </a:r>
            <a:r>
              <a:rPr lang="en-US"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 </a:t>
            </a:r>
            <a:endParaRPr lang="fa-IR" sz="2800" dirty="0">
              <a:solidFill>
                <a:srgbClr val="002060"/>
              </a:solidFill>
              <a:cs typeface="B Mitra" panose="00000400000000000000" pitchFamily="2" charset="-78"/>
            </a:endParaRPr>
          </a:p>
          <a:p>
            <a:pPr algn="r" rtl="1"/>
            <a:r>
              <a:rPr lang="fa-IR" sz="28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شپش به جامعه و يا طبقه اجتماعي خاصي مربوط نیست.</a:t>
            </a:r>
            <a:endParaRPr lang="en-US" sz="2800" dirty="0">
              <a:solidFill>
                <a:srgbClr val="002060"/>
              </a:solidFill>
              <a:cs typeface="B Mitra" panose="00000400000000000000" pitchFamily="2" charset="-78"/>
            </a:endParaRPr>
          </a:p>
        </p:txBody>
      </p:sp>
    </p:spTree>
    <p:extLst>
      <p:ext uri="{BB962C8B-B14F-4D97-AF65-F5344CB8AC3E}">
        <p14:creationId xmlns:p14="http://schemas.microsoft.com/office/powerpoint/2010/main" val="136620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4" y="997527"/>
            <a:ext cx="11421485" cy="4613564"/>
          </a:xfrm>
        </p:spPr>
        <p:txBody>
          <a:bodyPr>
            <a:normAutofit fontScale="92500" lnSpcReduction="10000"/>
          </a:bodyPr>
          <a:lstStyle/>
          <a:p>
            <a:pPr marL="0" marR="0" lvl="0" indent="0" algn="justLow" rtl="1">
              <a:lnSpc>
                <a:spcPct val="200000"/>
              </a:lnSpc>
              <a:spcBef>
                <a:spcPts val="0"/>
              </a:spcBef>
              <a:spcAft>
                <a:spcPts val="0"/>
              </a:spcAft>
              <a:buNone/>
            </a:pPr>
            <a:r>
              <a:rPr lang="fa-IR" sz="3300" dirty="0" smtClean="0">
                <a:solidFill>
                  <a:srgbClr val="002060"/>
                </a:solidFill>
                <a:latin typeface="Tahoma" panose="020B0604030504040204" pitchFamily="34" charset="0"/>
                <a:ea typeface="Times New Roman" panose="02020603050405020304" pitchFamily="18" charset="0"/>
                <a:cs typeface="B Nazanin" panose="00000400000000000000" pitchFamily="2" charset="-78"/>
              </a:rPr>
              <a:t>انتقال شپش سر از طریق </a:t>
            </a:r>
            <a:r>
              <a:rPr lang="fa-IR" sz="3300" dirty="0">
                <a:solidFill>
                  <a:srgbClr val="002060"/>
                </a:solidFill>
              </a:rPr>
              <a:t>تماس مستقیم با </a:t>
            </a:r>
            <a:r>
              <a:rPr lang="fa-IR" sz="3300" dirty="0" smtClean="0">
                <a:solidFill>
                  <a:srgbClr val="002060"/>
                </a:solidFill>
              </a:rPr>
              <a:t>فرد آلوده و</a:t>
            </a:r>
            <a:r>
              <a:rPr lang="fa-IR" sz="3300" dirty="0" smtClean="0">
                <a:solidFill>
                  <a:srgbClr val="002060"/>
                </a:solidFill>
                <a:latin typeface="Tahoma" panose="020B0604030504040204" pitchFamily="34" charset="0"/>
                <a:ea typeface="Times New Roman" panose="02020603050405020304" pitchFamily="18" charset="0"/>
                <a:cs typeface="B Nazanin" panose="00000400000000000000" pitchFamily="2" charset="-78"/>
              </a:rPr>
              <a:t> عمدتاً در اثر تماس با اشيا آلوده نظير حوله، شانه، برس سر، كلاه،‌ روسري، مقنعه و چادر نماز، ‌متكا و لباس هاي خواب و ... كه به طور مشترك مورد استفاده قرار بگيرند و يا اينكه در يك جا بر روي هم قرار داده شوند صورت مي گيرد، همچنین بوسيله صندلي هاي سالن هاي اجتماعات،‌كلاس ها، وسایل نقليه عمومي، كمدهاي لباس، حمام هاي عمومي، رختکن استخرها و ... انتقال انجام می شود.</a:t>
            </a:r>
            <a:endParaRPr lang="en-US" sz="3300" dirty="0" smtClean="0">
              <a:solidFill>
                <a:srgbClr val="002060"/>
              </a:solidFill>
            </a:endParaRPr>
          </a:p>
          <a:p>
            <a:pPr algn="r" rtl="1"/>
            <a:endParaRPr lang="en-US" dirty="0"/>
          </a:p>
        </p:txBody>
      </p:sp>
    </p:spTree>
    <p:extLst>
      <p:ext uri="{BB962C8B-B14F-4D97-AF65-F5344CB8AC3E}">
        <p14:creationId xmlns:p14="http://schemas.microsoft.com/office/powerpoint/2010/main" val="18462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995170" cy="5569527"/>
          </a:xfrm>
        </p:spPr>
        <p:txBody>
          <a:bodyPr>
            <a:normAutofit/>
          </a:bodyPr>
          <a:lstStyle/>
          <a:p>
            <a:pPr marL="0" indent="0" algn="r" rtl="1">
              <a:buNone/>
            </a:pPr>
            <a:r>
              <a:rPr lang="fa-IR" sz="2600" b="1" dirty="0">
                <a:solidFill>
                  <a:srgbClr val="808000"/>
                </a:solidFill>
                <a:cs typeface="B Mitra" panose="00000400000000000000" pitchFamily="2" charset="-78"/>
              </a:rPr>
              <a:t>برای تشخیص رشک توجه به نکات زیرضروری است :</a:t>
            </a:r>
            <a:endParaRPr lang="fa-IR" sz="2600" b="1" dirty="0">
              <a:cs typeface="B Mitra" panose="00000400000000000000" pitchFamily="2" charset="-78"/>
            </a:endParaRPr>
          </a:p>
          <a:p>
            <a:pPr algn="r" rtl="1"/>
            <a:r>
              <a:rPr lang="fa-IR" sz="2600" dirty="0">
                <a:solidFill>
                  <a:srgbClr val="002060"/>
                </a:solidFill>
                <a:cs typeface="B Mitra" panose="00000400000000000000" pitchFamily="2" charset="-78"/>
              </a:rPr>
              <a:t>• رشک ها همیشه تخم مرغی شـکل بـوده وبـه مـو در نزدیکی پوست سر چسبیده اند.</a:t>
            </a:r>
          </a:p>
          <a:p>
            <a:pPr algn="r" rtl="1"/>
            <a:r>
              <a:rPr lang="fa-IR" sz="2600" dirty="0">
                <a:solidFill>
                  <a:srgbClr val="002060"/>
                </a:solidFill>
                <a:cs typeface="B Mitra" panose="00000400000000000000" pitchFamily="2" charset="-78"/>
              </a:rPr>
              <a:t>• رشک ها در گیجگاهها، بالای گوش هـا و پشـت گـردن دیده میشوند .</a:t>
            </a:r>
          </a:p>
          <a:p>
            <a:pPr algn="r" rtl="1"/>
            <a:r>
              <a:rPr lang="fa-IR" sz="2600" dirty="0">
                <a:solidFill>
                  <a:srgbClr val="002060"/>
                </a:solidFill>
                <a:cs typeface="B Mitra" panose="00000400000000000000" pitchFamily="2" charset="-78"/>
              </a:rPr>
              <a:t>• برای جدا کردن رشک ها از مو استفاده از ناخن ها یا برس ضروری بوده ، به راحتی جدا نمی شوند.</a:t>
            </a:r>
          </a:p>
          <a:p>
            <a:pPr algn="r" rtl="1"/>
            <a:r>
              <a:rPr lang="fa-IR" sz="2600" dirty="0">
                <a:solidFill>
                  <a:srgbClr val="002060"/>
                </a:solidFill>
                <a:cs typeface="B Mitra" panose="00000400000000000000" pitchFamily="2" charset="-78"/>
              </a:rPr>
              <a:t>• به هر حال برای پیدا کردن تخم شپش می بایست با حوصله تمام از یک گیجگاه به طرف مقابل ، منطقـه بـه منطقه مو را گشت و بهتر است این کار زیر نور مناسب انجام شده و البته استفاده از یک ذره بین هم می تواند کمک کننده باشد. ضمنا این دقت را هم باید معطوف داشت که نزدیکی زیاد سر به فرد مورد معاینه ، می توانـد باعث منتقل شدن شپش به سر فرد معاینه کننده </a:t>
            </a:r>
            <a:r>
              <a:rPr lang="fa-IR" sz="2600" dirty="0" smtClean="0">
                <a:solidFill>
                  <a:srgbClr val="002060"/>
                </a:solidFill>
                <a:cs typeface="B Mitra" panose="00000400000000000000" pitchFamily="2" charset="-78"/>
              </a:rPr>
              <a:t>شود.</a:t>
            </a:r>
            <a:endParaRPr lang="fa-IR" sz="2600" dirty="0">
              <a:solidFill>
                <a:srgbClr val="002060"/>
              </a:solidFill>
              <a:cs typeface="B Mitra" panose="00000400000000000000" pitchFamily="2" charset="-78"/>
            </a:endParaRPr>
          </a:p>
          <a:p>
            <a:pPr algn="r" rtl="1"/>
            <a:endParaRPr lang="en-US" dirty="0"/>
          </a:p>
        </p:txBody>
      </p:sp>
    </p:spTree>
    <p:extLst>
      <p:ext uri="{BB962C8B-B14F-4D97-AF65-F5344CB8AC3E}">
        <p14:creationId xmlns:p14="http://schemas.microsoft.com/office/powerpoint/2010/main" val="4257812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046" y="1708879"/>
            <a:ext cx="10515600" cy="4400628"/>
          </a:xfrm>
        </p:spPr>
        <p:txBody>
          <a:bodyPr>
            <a:noAutofit/>
          </a:bodyPr>
          <a:lstStyle/>
          <a:p>
            <a:pPr marL="0" marR="0" indent="0" algn="justLow" rtl="1">
              <a:lnSpc>
                <a:spcPct val="200000"/>
              </a:lnSpc>
              <a:spcBef>
                <a:spcPts val="0"/>
              </a:spcBef>
              <a:spcAft>
                <a:spcPts val="0"/>
              </a:spcAft>
              <a:buNone/>
            </a:pPr>
            <a:endParaRPr lang="fa-IR" sz="3600" dirty="0" smtClean="0">
              <a:solidFill>
                <a:schemeClr val="accent1">
                  <a:lumMod val="75000"/>
                </a:schemeClr>
              </a:solidFill>
              <a:latin typeface="Times New Roman" panose="02020603050405020304" pitchFamily="18" charset="0"/>
              <a:ea typeface="Times New Roman" panose="02020603050405020304" pitchFamily="18" charset="0"/>
              <a:cs typeface="B Mitra" panose="00000400000000000000" pitchFamily="2" charset="-78"/>
            </a:endParaRPr>
          </a:p>
          <a:p>
            <a:pPr marL="0" marR="0" indent="0" algn="justLow" rtl="1">
              <a:lnSpc>
                <a:spcPct val="200000"/>
              </a:lnSpc>
              <a:spcBef>
                <a:spcPts val="0"/>
              </a:spcBef>
              <a:spcAft>
                <a:spcPts val="0"/>
              </a:spcAft>
              <a:buNone/>
            </a:pPr>
            <a:r>
              <a:rPr lang="fa-IR" sz="3600" dirty="0" smtClean="0">
                <a:solidFill>
                  <a:schemeClr val="accent1">
                    <a:lumMod val="75000"/>
                  </a:schemeClr>
                </a:solidFill>
                <a:latin typeface="Times New Roman" panose="02020603050405020304" pitchFamily="18" charset="0"/>
                <a:ea typeface="Times New Roman" panose="02020603050405020304" pitchFamily="18" charset="0"/>
                <a:cs typeface="B Mitra" panose="00000400000000000000" pitchFamily="2" charset="-78"/>
              </a:rPr>
              <a:t>درمان شپش سر</a:t>
            </a:r>
            <a:endParaRPr lang="en-US" sz="4000" dirty="0" smtClean="0">
              <a:solidFill>
                <a:schemeClr val="accent1">
                  <a:lumMod val="75000"/>
                </a:schemeClr>
              </a:solidFill>
              <a:latin typeface="Calibri" panose="020F0502020204030204" pitchFamily="34" charset="0"/>
              <a:ea typeface="Calibri" panose="020F0502020204030204" pitchFamily="34" charset="0"/>
              <a:cs typeface="B Mitra" panose="00000400000000000000" pitchFamily="2" charset="-78"/>
            </a:endParaRPr>
          </a:p>
          <a:p>
            <a:pPr marL="79375" marR="0" indent="180340" algn="justLow" rtl="1">
              <a:spcBef>
                <a:spcPts val="0"/>
              </a:spcBef>
              <a:spcAft>
                <a:spcPts val="0"/>
              </a:spcAft>
            </a:pPr>
            <a:r>
              <a:rPr lang="fa-IR" sz="32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شستشوي مرتب سر با شامپو های معمولی و آب گرم، تعداد شپش هاي  بالغ را كاهش</a:t>
            </a:r>
            <a:r>
              <a:rPr lang="en-US" sz="32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 </a:t>
            </a:r>
            <a:r>
              <a:rPr lang="fa-IR" sz="32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مي دهد.</a:t>
            </a:r>
            <a:r>
              <a:rPr lang="en-US" sz="3600" dirty="0" smtClean="0">
                <a:solidFill>
                  <a:srgbClr val="002060"/>
                </a:solidFill>
                <a:latin typeface="Calibri" panose="020F0502020204030204" pitchFamily="34" charset="0"/>
                <a:ea typeface="Calibri" panose="020F0502020204030204" pitchFamily="34" charset="0"/>
                <a:cs typeface="B Mitra" panose="00000400000000000000" pitchFamily="2" charset="-78"/>
              </a:rPr>
              <a:t> </a:t>
            </a:r>
            <a:r>
              <a:rPr lang="fa-IR" sz="32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شامپوی پرمترين 1% ، لوسيون دايمتيكون4%، شامپوي گامابنزن(ليندان)</a:t>
            </a:r>
            <a:endParaRPr lang="en-US" sz="32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endParaRPr>
          </a:p>
          <a:p>
            <a:pPr marL="79375" marR="0" indent="0" algn="justLow" rtl="1">
              <a:spcBef>
                <a:spcPts val="0"/>
              </a:spcBef>
              <a:spcAft>
                <a:spcPts val="0"/>
              </a:spcAft>
              <a:buNone/>
            </a:pPr>
            <a:endParaRPr lang="en-US" sz="32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endParaRPr>
          </a:p>
          <a:p>
            <a:pPr algn="r" rtl="1"/>
            <a:r>
              <a:rPr lang="fa-IR" sz="3200" dirty="0">
                <a:solidFill>
                  <a:srgbClr val="002060"/>
                </a:solidFill>
                <a:latin typeface="Tahoma" panose="020B0604030504040204" pitchFamily="34" charset="0"/>
                <a:ea typeface="Times New Roman" panose="02020603050405020304" pitchFamily="18" charset="0"/>
                <a:cs typeface="B Mitra" panose="00000400000000000000" pitchFamily="2" charset="-78"/>
              </a:rPr>
              <a:t>نکته1: مدت زمان لازم از آغشته سازی تا شستشو (10 دقیقه برای پرمترین، 8 ساعت برای دایمتیکون و 4 دقیقه برای لیندان)، همچنین خشک یا مرطوب بودن مو، بر حسب بروشور موجود در شامپو یا لوسیون و بر اساس توصیه شرکت سازنده تعیین می شود.</a:t>
            </a:r>
            <a:endParaRPr lang="en-US" sz="3200" dirty="0">
              <a:solidFill>
                <a:srgbClr val="002060"/>
              </a:solidFill>
              <a:latin typeface="Tahoma" panose="020B0604030504040204" pitchFamily="34" charset="0"/>
              <a:ea typeface="Times New Roman" panose="02020603050405020304" pitchFamily="18" charset="0"/>
              <a:cs typeface="B Mitra" panose="00000400000000000000" pitchFamily="2" charset="-78"/>
            </a:endParaRPr>
          </a:p>
          <a:p>
            <a:pPr algn="r" rtl="1"/>
            <a:r>
              <a:rPr lang="fa-IR" sz="3200" dirty="0">
                <a:solidFill>
                  <a:srgbClr val="002060"/>
                </a:solidFill>
                <a:latin typeface="Tahoma" panose="020B0604030504040204" pitchFamily="34" charset="0"/>
                <a:ea typeface="Times New Roman" panose="02020603050405020304" pitchFamily="18" charset="0"/>
                <a:cs typeface="B Mitra" panose="00000400000000000000" pitchFamily="2" charset="-78"/>
              </a:rPr>
              <a:t>نکته2: زمان لازم برای اثرگذاری و ماندگاری لوسیون یا شامپو (10 دقیقه و ...) از پایانِ اتمام آغشته سازی کل موها محاسبه </a:t>
            </a:r>
            <a:r>
              <a:rPr lang="fa-IR" sz="32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شود.</a:t>
            </a:r>
            <a:endParaRPr lang="en-US" sz="3200" dirty="0">
              <a:solidFill>
                <a:srgbClr val="002060"/>
              </a:solidFill>
              <a:latin typeface="Tahoma" panose="020B0604030504040204" pitchFamily="34" charset="0"/>
              <a:ea typeface="Times New Roman" panose="02020603050405020304" pitchFamily="18" charset="0"/>
              <a:cs typeface="B Mitra" panose="00000400000000000000" pitchFamily="2" charset="-78"/>
            </a:endParaRPr>
          </a:p>
          <a:p>
            <a:pPr marL="457200" marR="0" lvl="1" indent="0" algn="justLow" rtl="1">
              <a:lnSpc>
                <a:spcPct val="200000"/>
              </a:lnSpc>
              <a:spcBef>
                <a:spcPts val="1400"/>
              </a:spcBef>
              <a:spcAft>
                <a:spcPts val="400"/>
              </a:spcAft>
              <a:buNone/>
            </a:pPr>
            <a:endParaRPr lang="en-US" sz="3200" dirty="0" smtClean="0">
              <a:solidFill>
                <a:srgbClr val="002060"/>
              </a:solidFill>
              <a:latin typeface="Calibri" panose="020F0502020204030204" pitchFamily="34" charset="0"/>
              <a:ea typeface="Calibri" panose="020F0502020204030204" pitchFamily="34" charset="0"/>
              <a:cs typeface="B Mitra" panose="00000400000000000000" pitchFamily="2" charset="-78"/>
            </a:endParaRPr>
          </a:p>
          <a:p>
            <a:pPr marL="742950" marR="0" lvl="1" indent="-285750" algn="justLow" rtl="1">
              <a:lnSpc>
                <a:spcPct val="200000"/>
              </a:lnSpc>
              <a:spcBef>
                <a:spcPts val="1400"/>
              </a:spcBef>
              <a:spcAft>
                <a:spcPts val="400"/>
              </a:spcAft>
              <a:buFont typeface="+mj-lt"/>
              <a:buAutoNum type="arabicPeriod"/>
              <a:tabLst>
                <a:tab pos="906780" algn="l"/>
              </a:tabLst>
            </a:pPr>
            <a:endParaRPr lang="en-US" sz="2800" dirty="0" smtClean="0">
              <a:solidFill>
                <a:srgbClr val="002060"/>
              </a:solidFill>
              <a:cs typeface="B Mitra" panose="00000400000000000000" pitchFamily="2" charset="-78"/>
            </a:endParaRPr>
          </a:p>
          <a:p>
            <a:pPr algn="r" rtl="1"/>
            <a:endParaRPr lang="en-US" sz="3200" dirty="0">
              <a:solidFill>
                <a:srgbClr val="002060"/>
              </a:solidFill>
              <a:cs typeface="B Mitra" panose="00000400000000000000" pitchFamily="2" charset="-78"/>
            </a:endParaRPr>
          </a:p>
        </p:txBody>
      </p:sp>
    </p:spTree>
    <p:extLst>
      <p:ext uri="{BB962C8B-B14F-4D97-AF65-F5344CB8AC3E}">
        <p14:creationId xmlns:p14="http://schemas.microsoft.com/office/powerpoint/2010/main" val="2606221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4734"/>
            <a:ext cx="10515600" cy="5772229"/>
          </a:xfrm>
        </p:spPr>
        <p:txBody>
          <a:bodyPr/>
          <a:lstStyle/>
          <a:p>
            <a:pPr marL="0" marR="0" indent="0" algn="justLow" rtl="1">
              <a:lnSpc>
                <a:spcPct val="200000"/>
              </a:lnSpc>
              <a:spcBef>
                <a:spcPts val="0"/>
              </a:spcBef>
              <a:spcAft>
                <a:spcPts val="0"/>
              </a:spcAft>
              <a:buNone/>
            </a:pPr>
            <a:r>
              <a:rPr lang="fa-IR" sz="3200" b="1" dirty="0" smtClean="0">
                <a:solidFill>
                  <a:schemeClr val="accent1">
                    <a:lumMod val="75000"/>
                  </a:schemeClr>
                </a:solidFill>
                <a:latin typeface="Tahoma" panose="020B0604030504040204" pitchFamily="34" charset="0"/>
                <a:ea typeface="Times New Roman" panose="02020603050405020304" pitchFamily="18" charset="0"/>
                <a:cs typeface="B Mitra" panose="00000400000000000000" pitchFamily="2" charset="-78"/>
              </a:rPr>
              <a:t>نکته</a:t>
            </a:r>
          </a:p>
          <a:p>
            <a:pPr marL="0" marR="0" indent="0" algn="justLow" rtl="1">
              <a:lnSpc>
                <a:spcPct val="200000"/>
              </a:lnSpc>
              <a:spcBef>
                <a:spcPts val="0"/>
              </a:spcBef>
              <a:spcAft>
                <a:spcPts val="0"/>
              </a:spcAft>
              <a:buNone/>
            </a:pPr>
            <a:r>
              <a:rPr lang="fa-IR" sz="32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كوتاه نمودن موها در درمان شپش تاثیری ندارد ولی براي تسهيل در امر شانه كردن و رشك زدايي كمك كننده است؛ در این خصوص</a:t>
            </a:r>
            <a:r>
              <a:rPr lang="fa-IR" sz="3200" dirty="0" smtClean="0">
                <a:solidFill>
                  <a:srgbClr val="002060"/>
                </a:solidFill>
                <a:latin typeface="Times New Roman" panose="02020603050405020304" pitchFamily="18" charset="0"/>
                <a:ea typeface="Times New Roman" panose="02020603050405020304" pitchFamily="18" charset="0"/>
                <a:cs typeface="B Mitra" panose="00000400000000000000" pitchFamily="2" charset="-78"/>
              </a:rPr>
              <a:t> </a:t>
            </a:r>
            <a:r>
              <a:rPr lang="fa-IR" sz="32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لازم است توصیه شود قبل از کوتاه کردن مو، آرایشگر از آلودگی فرد به شپش مطلع گردد تا باعث انتشار آلودگی در آرایشگاه نشود یا می توان در منزل نسبت به کوتاه کردن مو اقدام نمود.</a:t>
            </a:r>
            <a:endParaRPr lang="en-US" sz="3600" dirty="0" smtClean="0">
              <a:solidFill>
                <a:srgbClr val="002060"/>
              </a:solidFill>
              <a:latin typeface="Calibri" panose="020F0502020204030204" pitchFamily="34" charset="0"/>
              <a:ea typeface="Calibri" panose="020F0502020204030204" pitchFamily="34" charset="0"/>
              <a:cs typeface="B Mitra" panose="00000400000000000000" pitchFamily="2" charset="-78"/>
            </a:endParaRPr>
          </a:p>
          <a:p>
            <a:pPr algn="r" rtl="1"/>
            <a:endParaRPr lang="en-US" dirty="0"/>
          </a:p>
        </p:txBody>
      </p:sp>
      <p:sp>
        <p:nvSpPr>
          <p:cNvPr id="4" name="Text Box 15"/>
          <p:cNvSpPr txBox="1"/>
          <p:nvPr/>
        </p:nvSpPr>
        <p:spPr>
          <a:xfrm>
            <a:off x="565150" y="3248025"/>
            <a:ext cx="387985" cy="304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800"/>
              </a:spcAft>
            </a:pPr>
            <a:r>
              <a:rPr lang="ar-SA" sz="1000">
                <a:solidFill>
                  <a:srgbClr val="FFFFFF"/>
                </a:solidFill>
                <a:effectLst/>
                <a:latin typeface="Calibri" panose="020F0502020204030204" pitchFamily="34" charset="0"/>
                <a:ea typeface="Calibri" panose="020F0502020204030204" pitchFamily="34" charset="0"/>
                <a:cs typeface="B Titr" panose="00000700000000000000" pitchFamily="2" charset="-78"/>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 Box 98"/>
          <p:cNvSpPr txBox="1"/>
          <p:nvPr/>
        </p:nvSpPr>
        <p:spPr>
          <a:xfrm>
            <a:off x="4989195" y="6953250"/>
            <a:ext cx="387985" cy="304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800"/>
              </a:spcAft>
            </a:pPr>
            <a:r>
              <a:rPr lang="ar-SA" sz="1000">
                <a:solidFill>
                  <a:srgbClr val="FFFFFF"/>
                </a:solidFill>
                <a:effectLst/>
                <a:latin typeface="Calibri" panose="020F0502020204030204" pitchFamily="34" charset="0"/>
                <a:ea typeface="Calibri" panose="020F0502020204030204" pitchFamily="34" charset="0"/>
                <a:cs typeface="B Titr" panose="00000700000000000000" pitchFamily="2" charset="-78"/>
              </a:rPr>
              <a:t>21</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7267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8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330" y="1750102"/>
            <a:ext cx="11244552" cy="3615267"/>
          </a:xfrm>
        </p:spPr>
        <p:txBody>
          <a:bodyPr>
            <a:noAutofit/>
          </a:bodyPr>
          <a:lstStyle/>
          <a:p>
            <a:pPr marL="0" indent="0" algn="r" rtl="1">
              <a:buNone/>
            </a:pPr>
            <a:r>
              <a:rPr lang="fa-IR" sz="3200" b="1" dirty="0">
                <a:cs typeface="B Mitra" panose="00000400000000000000" pitchFamily="2" charset="-78"/>
              </a:rPr>
              <a:t>عوارض </a:t>
            </a:r>
            <a:r>
              <a:rPr lang="fa-IR" sz="3200" b="1" dirty="0" smtClean="0">
                <a:cs typeface="B Mitra" panose="00000400000000000000" pitchFamily="2" charset="-78"/>
              </a:rPr>
              <a:t>پدیکلوزیس</a:t>
            </a:r>
          </a:p>
          <a:p>
            <a:pPr algn="r" rtl="1"/>
            <a:endParaRPr lang="fa-IR" sz="3200" b="1" dirty="0">
              <a:cs typeface="B Mitra" panose="00000400000000000000" pitchFamily="2" charset="-78"/>
            </a:endParaRPr>
          </a:p>
          <a:p>
            <a:pPr algn="r" rtl="1">
              <a:buFont typeface="+mj-lt"/>
              <a:buAutoNum type="arabicPeriod"/>
            </a:pPr>
            <a:r>
              <a:rPr lang="fa-IR" sz="3200" dirty="0">
                <a:solidFill>
                  <a:srgbClr val="002060"/>
                </a:solidFill>
                <a:cs typeface="B Mitra" panose="00000400000000000000" pitchFamily="2" charset="-78"/>
              </a:rPr>
              <a:t>خارش شدید پوست بعلت ماده بزاقی و مواد دفعی شپش به زیر پوست.</a:t>
            </a:r>
          </a:p>
          <a:p>
            <a:pPr algn="r" rtl="1">
              <a:buFont typeface="+mj-lt"/>
              <a:buAutoNum type="arabicPeriod"/>
            </a:pPr>
            <a:r>
              <a:rPr lang="fa-IR" sz="3200" dirty="0">
                <a:solidFill>
                  <a:srgbClr val="002060"/>
                </a:solidFill>
                <a:cs typeface="B Mitra" panose="00000400000000000000" pitchFamily="2" charset="-78"/>
              </a:rPr>
              <a:t>پوسته پوسته شدن و ضخیم شدن پوست در اثر خاراندن زیاد</a:t>
            </a:r>
          </a:p>
          <a:p>
            <a:pPr algn="r" rtl="1">
              <a:buFont typeface="+mj-lt"/>
              <a:buAutoNum type="arabicPeriod"/>
            </a:pPr>
            <a:r>
              <a:rPr lang="fa-IR" sz="3200" dirty="0">
                <a:solidFill>
                  <a:srgbClr val="002060"/>
                </a:solidFill>
                <a:cs typeface="B Mitra" panose="00000400000000000000" pitchFamily="2" charset="-78"/>
              </a:rPr>
              <a:t>بروز عفونت های ثانویه باکتریال به دنبال خاراندن زیاد پوست مثل زرد زخم</a:t>
            </a:r>
          </a:p>
          <a:p>
            <a:pPr algn="r" rtl="1">
              <a:buFont typeface="+mj-lt"/>
              <a:buAutoNum type="arabicPeriod"/>
            </a:pPr>
            <a:r>
              <a:rPr lang="fa-IR" sz="3200" dirty="0">
                <a:solidFill>
                  <a:srgbClr val="002060"/>
                </a:solidFill>
                <a:cs typeface="B Mitra" panose="00000400000000000000" pitchFamily="2" charset="-78"/>
              </a:rPr>
              <a:t>انتقال بیماری هایی نظیر تیفوس اپیدمیک ، تب راجعه اپیدمیک ، تیفوس آندمیک ، تب خندق از سایر عوارض پدیکلوزیس می باشد.</a:t>
            </a: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1781146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9758" y="54255"/>
            <a:ext cx="8534400" cy="1507067"/>
          </a:xfrm>
        </p:spPr>
        <p:txBody>
          <a:bodyPr/>
          <a:lstStyle/>
          <a:p>
            <a:pPr algn="r" rtl="1"/>
            <a:r>
              <a:rPr lang="fa-IR" b="1" dirty="0" smtClean="0">
                <a:solidFill>
                  <a:schemeClr val="accent1">
                    <a:lumMod val="75000"/>
                  </a:schemeClr>
                </a:solidFill>
                <a:effectLst/>
                <a:latin typeface="Times New Roman" panose="02020603050405020304" pitchFamily="18" charset="0"/>
                <a:ea typeface="Times New Roman" panose="02020603050405020304" pitchFamily="18" charset="0"/>
                <a:cs typeface="B Nazanin" panose="00000400000000000000" pitchFamily="2" charset="-78"/>
              </a:rPr>
              <a:t>توصيه هاي بهداشتي </a:t>
            </a:r>
            <a:endParaRPr lang="en-US" dirty="0">
              <a:solidFill>
                <a:schemeClr val="accent1">
                  <a:lumMod val="75000"/>
                </a:schemeClr>
              </a:solidFill>
            </a:endParaRPr>
          </a:p>
        </p:txBody>
      </p:sp>
      <p:sp>
        <p:nvSpPr>
          <p:cNvPr id="3" name="Content Placeholder 2"/>
          <p:cNvSpPr>
            <a:spLocks noGrp="1"/>
          </p:cNvSpPr>
          <p:nvPr>
            <p:ph idx="1"/>
          </p:nvPr>
        </p:nvSpPr>
        <p:spPr>
          <a:xfrm>
            <a:off x="414615" y="1350656"/>
            <a:ext cx="11504612" cy="4967700"/>
          </a:xfrm>
        </p:spPr>
        <p:txBody>
          <a:bodyPr>
            <a:normAutofit fontScale="62500" lnSpcReduction="20000"/>
          </a:bodyPr>
          <a:lstStyle/>
          <a:p>
            <a:pPr marL="0" lvl="0" indent="0" algn="r" rtl="1" eaLnBrk="0" fontAlgn="base" hangingPunct="0">
              <a:lnSpc>
                <a:spcPct val="100000"/>
              </a:lnSpc>
              <a:spcBef>
                <a:spcPct val="0"/>
              </a:spcBef>
              <a:spcAft>
                <a:spcPct val="0"/>
              </a:spcAft>
              <a:buFontTx/>
              <a:buChar char="•"/>
            </a:pPr>
            <a:r>
              <a:rPr lang="fa-IR" sz="4600" dirty="0">
                <a:solidFill>
                  <a:srgbClr val="002060"/>
                </a:solidFill>
                <a:latin typeface="Tahoma" panose="020B0604030504040204" pitchFamily="34" charset="0"/>
                <a:ea typeface="Times New Roman" panose="02020603050405020304" pitchFamily="18" charset="0"/>
                <a:cs typeface="B Mitra" panose="00000400000000000000" pitchFamily="2" charset="-78"/>
              </a:rPr>
              <a:t>رعايت بهداشت فردي مهم ترين تاثير را در پيشگيري از آلودگي به شپش دارد</a:t>
            </a:r>
            <a:r>
              <a:rPr lang="fa-IR" sz="46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a:t>
            </a:r>
            <a:endParaRPr lang="en-US" sz="46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endParaRPr>
          </a:p>
          <a:p>
            <a:pPr marL="0" lvl="0" indent="0" algn="r" rtl="1" eaLnBrk="0" fontAlgn="base" hangingPunct="0">
              <a:lnSpc>
                <a:spcPct val="100000"/>
              </a:lnSpc>
              <a:spcBef>
                <a:spcPct val="0"/>
              </a:spcBef>
              <a:spcAft>
                <a:spcPct val="0"/>
              </a:spcAft>
              <a:buNone/>
            </a:pPr>
            <a:endParaRPr lang="en-US" sz="4600" dirty="0">
              <a:solidFill>
                <a:srgbClr val="002060"/>
              </a:solidFill>
              <a:latin typeface="Calibri" panose="020F0502020204030204" pitchFamily="34" charset="0"/>
              <a:ea typeface="Calibri" panose="020F0502020204030204" pitchFamily="34" charset="0"/>
              <a:cs typeface="B Mitra" panose="00000400000000000000" pitchFamily="2" charset="-78"/>
            </a:endParaRPr>
          </a:p>
          <a:p>
            <a:pPr marL="0" lvl="0" indent="0" algn="just" rtl="1" eaLnBrk="0" fontAlgn="base" hangingPunct="0">
              <a:lnSpc>
                <a:spcPct val="100000"/>
              </a:lnSpc>
              <a:spcBef>
                <a:spcPct val="0"/>
              </a:spcBef>
              <a:spcAft>
                <a:spcPct val="0"/>
              </a:spcAft>
              <a:buFontTx/>
              <a:buChar char="•"/>
            </a:pPr>
            <a:r>
              <a:rPr lang="fa-IR" sz="4600" dirty="0">
                <a:solidFill>
                  <a:srgbClr val="002060"/>
                </a:solidFill>
                <a:latin typeface="Tahoma" panose="020B0604030504040204" pitchFamily="34" charset="0"/>
                <a:ea typeface="Times New Roman" panose="02020603050405020304" pitchFamily="18" charset="0"/>
                <a:cs typeface="B Mitra" panose="00000400000000000000" pitchFamily="2" charset="-78"/>
              </a:rPr>
              <a:t>استحمام مرتب و منظم، شانه كردن موهاي سر در روز به دفعات مختلف، تميز كردن و شستشوي منظم برس، شانه، لباس، روسري،كلاه و ديگر وسايل شخصي از اصول مهم پيشگيري از شپش است</a:t>
            </a:r>
            <a:r>
              <a:rPr lang="fa-IR" sz="46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rPr>
              <a:t>.</a:t>
            </a:r>
            <a:endParaRPr lang="en-US" sz="46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endParaRPr>
          </a:p>
          <a:p>
            <a:pPr marL="0" lvl="0" indent="0" algn="just" rtl="1" eaLnBrk="0" fontAlgn="base" hangingPunct="0">
              <a:lnSpc>
                <a:spcPct val="100000"/>
              </a:lnSpc>
              <a:spcBef>
                <a:spcPct val="0"/>
              </a:spcBef>
              <a:spcAft>
                <a:spcPct val="0"/>
              </a:spcAft>
              <a:buNone/>
            </a:pPr>
            <a:endParaRPr lang="en-US" sz="4600" dirty="0">
              <a:solidFill>
                <a:srgbClr val="002060"/>
              </a:solidFill>
              <a:latin typeface="Calibri" panose="020F0502020204030204" pitchFamily="34" charset="0"/>
              <a:ea typeface="Calibri" panose="020F0502020204030204" pitchFamily="34" charset="0"/>
              <a:cs typeface="B Mitra" panose="00000400000000000000" pitchFamily="2" charset="-78"/>
            </a:endParaRPr>
          </a:p>
          <a:p>
            <a:pPr marL="0" lvl="0" indent="0" algn="just" rtl="1" eaLnBrk="0" fontAlgn="base" hangingPunct="0">
              <a:lnSpc>
                <a:spcPct val="100000"/>
              </a:lnSpc>
              <a:spcBef>
                <a:spcPct val="0"/>
              </a:spcBef>
              <a:spcAft>
                <a:spcPct val="0"/>
              </a:spcAft>
              <a:buFontTx/>
              <a:buChar char="•"/>
            </a:pPr>
            <a:r>
              <a:rPr lang="fa-IR" sz="4600" dirty="0">
                <a:solidFill>
                  <a:srgbClr val="002060"/>
                </a:solidFill>
                <a:latin typeface="Tahoma" panose="020B0604030504040204" pitchFamily="34" charset="0"/>
                <a:ea typeface="Times New Roman" panose="02020603050405020304" pitchFamily="18" charset="0"/>
                <a:cs typeface="B Mitra" panose="00000400000000000000" pitchFamily="2" charset="-78"/>
              </a:rPr>
              <a:t>در شرايط گسترش آلودگي به شپش تن، آموزش به مردم در مورد شستشوي لباس و ملحفه در آب جوش، استفاده از ماشين لباسشويي و</a:t>
            </a:r>
            <a:r>
              <a:rPr lang="fa-IR" sz="4600" dirty="0">
                <a:solidFill>
                  <a:srgbClr val="002060"/>
                </a:solidFill>
                <a:latin typeface="Times New Roman" panose="02020603050405020304" pitchFamily="18" charset="0"/>
                <a:ea typeface="Times New Roman" panose="02020603050405020304" pitchFamily="18" charset="0"/>
                <a:cs typeface="B Mitra" panose="00000400000000000000" pitchFamily="2" charset="-78"/>
              </a:rPr>
              <a:t> </a:t>
            </a:r>
            <a:r>
              <a:rPr lang="fa-IR" sz="4600" dirty="0">
                <a:solidFill>
                  <a:srgbClr val="002060"/>
                </a:solidFill>
                <a:latin typeface="Tahoma" panose="020B0604030504040204" pitchFamily="34" charset="0"/>
                <a:ea typeface="Times New Roman" panose="02020603050405020304" pitchFamily="18" charset="0"/>
                <a:cs typeface="B Mitra" panose="00000400000000000000" pitchFamily="2" charset="-78"/>
              </a:rPr>
              <a:t>خشك كن، اتو كردن منظم لباس، به ويژه درزهاي آن براي از بين بردن شپش و رشك مهم مي باشد. </a:t>
            </a:r>
            <a:endParaRPr lang="en-US" sz="4600" dirty="0" smtClean="0">
              <a:solidFill>
                <a:srgbClr val="002060"/>
              </a:solidFill>
              <a:latin typeface="Tahoma" panose="020B0604030504040204" pitchFamily="34" charset="0"/>
              <a:ea typeface="Times New Roman" panose="02020603050405020304" pitchFamily="18" charset="0"/>
              <a:cs typeface="B Mitra" panose="00000400000000000000" pitchFamily="2" charset="-78"/>
            </a:endParaRPr>
          </a:p>
          <a:p>
            <a:pPr marL="0" lvl="0" indent="0" algn="r" rtl="1" eaLnBrk="0" fontAlgn="base" hangingPunct="0">
              <a:lnSpc>
                <a:spcPct val="100000"/>
              </a:lnSpc>
              <a:spcBef>
                <a:spcPct val="0"/>
              </a:spcBef>
              <a:spcAft>
                <a:spcPct val="0"/>
              </a:spcAft>
              <a:buFontTx/>
              <a:buChar char="•"/>
            </a:pPr>
            <a:endParaRPr lang="en-US" sz="4600" dirty="0">
              <a:solidFill>
                <a:srgbClr val="002060"/>
              </a:solidFill>
              <a:latin typeface="Calibri" panose="020F0502020204030204" pitchFamily="34" charset="0"/>
              <a:ea typeface="Calibri" panose="020F0502020204030204" pitchFamily="34" charset="0"/>
              <a:cs typeface="B Mitra" panose="00000400000000000000" pitchFamily="2" charset="-78"/>
            </a:endParaRPr>
          </a:p>
          <a:p>
            <a:pPr marL="0" lvl="0" indent="0" algn="just" rtl="1" eaLnBrk="0" fontAlgn="base" hangingPunct="0">
              <a:lnSpc>
                <a:spcPct val="100000"/>
              </a:lnSpc>
              <a:spcBef>
                <a:spcPct val="0"/>
              </a:spcBef>
              <a:spcAft>
                <a:spcPct val="0"/>
              </a:spcAft>
              <a:buFontTx/>
              <a:buChar char="•"/>
            </a:pPr>
            <a:r>
              <a:rPr lang="fa-IR" sz="4600" dirty="0">
                <a:solidFill>
                  <a:srgbClr val="002060"/>
                </a:solidFill>
                <a:latin typeface="Tahoma" panose="020B0604030504040204" pitchFamily="34" charset="0"/>
                <a:ea typeface="Times New Roman" panose="02020603050405020304" pitchFamily="18" charset="0"/>
                <a:cs typeface="B Mitra" panose="00000400000000000000" pitchFamily="2" charset="-78"/>
              </a:rPr>
              <a:t>پرهيز از تماس لوازم شخصي و لباس هاي افراد آلوده و عدم استفاده از وسایل شخصی مانند كلاه، شانه، برس و سایر وسایل قابل انتقال است. در موارد آلودگي بسيار شديد، شپش سر حتي از طريق پشتي صندلي اتومبيل و اتوبوس، سالن هاي اجتماعات و سمينارها نيز</a:t>
            </a:r>
            <a:r>
              <a:rPr lang="en-US" sz="4600" dirty="0">
                <a:solidFill>
                  <a:srgbClr val="002060"/>
                </a:solidFill>
                <a:latin typeface="Tahoma" panose="020B0604030504040204" pitchFamily="34" charset="0"/>
                <a:ea typeface="Times New Roman" panose="02020603050405020304" pitchFamily="18" charset="0"/>
                <a:cs typeface="B Mitra" panose="00000400000000000000" pitchFamily="2" charset="-78"/>
              </a:rPr>
              <a:t> </a:t>
            </a:r>
            <a:r>
              <a:rPr lang="fa-IR" sz="4600" dirty="0">
                <a:solidFill>
                  <a:srgbClr val="002060"/>
                </a:solidFill>
                <a:latin typeface="Tahoma" panose="020B0604030504040204" pitchFamily="34" charset="0"/>
                <a:ea typeface="Times New Roman" panose="02020603050405020304" pitchFamily="18" charset="0"/>
                <a:cs typeface="B Mitra" panose="00000400000000000000" pitchFamily="2" charset="-78"/>
              </a:rPr>
              <a:t>ديگران بايستي به طور مداوم به مردم آموزش داده شود.</a:t>
            </a:r>
            <a:endParaRPr lang="en-US" sz="4600" dirty="0">
              <a:solidFill>
                <a:srgbClr val="002060"/>
              </a:solidFill>
              <a:cs typeface="B Mitra" panose="00000400000000000000" pitchFamily="2" charset="-78"/>
            </a:endParaRPr>
          </a:p>
          <a:p>
            <a:pPr marL="0" lvl="0" indent="0" algn="r" rtl="1" eaLnBrk="0" fontAlgn="base" hangingPunct="0">
              <a:lnSpc>
                <a:spcPct val="100000"/>
              </a:lnSpc>
              <a:spcBef>
                <a:spcPct val="0"/>
              </a:spcBef>
              <a:spcAft>
                <a:spcPct val="0"/>
              </a:spcAft>
              <a:buNone/>
            </a:pPr>
            <a:endParaRPr kumimoji="0" lang="en-US" sz="4000" b="0" i="0" u="none" strike="noStrike" cap="none" normalizeH="0" baseline="0" dirty="0" smtClean="0">
              <a:ln>
                <a:noFill/>
              </a:ln>
              <a:solidFill>
                <a:schemeClr val="tx1"/>
              </a:solidFill>
              <a:effectLst/>
              <a:latin typeface="Arial" panose="020B0604020202020204" pitchFamily="34" charset="0"/>
              <a:cs typeface="B Mitra" panose="00000400000000000000" pitchFamily="2" charset="-78"/>
            </a:endParaRPr>
          </a:p>
          <a:p>
            <a:pPr algn="r" rtl="1"/>
            <a:endParaRPr lang="en-US" dirty="0">
              <a:cs typeface="B Mitra" panose="00000400000000000000" pitchFamily="2" charset="-78"/>
            </a:endParaRPr>
          </a:p>
        </p:txBody>
      </p:sp>
      <p:sp>
        <p:nvSpPr>
          <p:cNvPr id="5" name="Text Box 108"/>
          <p:cNvSpPr txBox="1"/>
          <p:nvPr/>
        </p:nvSpPr>
        <p:spPr>
          <a:xfrm>
            <a:off x="5147945" y="7856855"/>
            <a:ext cx="387985" cy="304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rtl="1">
              <a:lnSpc>
                <a:spcPct val="107000"/>
              </a:lnSpc>
              <a:spcBef>
                <a:spcPts val="0"/>
              </a:spcBef>
              <a:spcAft>
                <a:spcPts val="800"/>
              </a:spcAft>
            </a:pPr>
            <a:r>
              <a:rPr lang="ar-SA" sz="1000">
                <a:solidFill>
                  <a:srgbClr val="FFFFFF"/>
                </a:solidFill>
                <a:effectLst/>
                <a:latin typeface="Calibri" panose="020F0502020204030204" pitchFamily="34" charset="0"/>
                <a:ea typeface="Calibri" panose="020F0502020204030204" pitchFamily="34" charset="0"/>
                <a:cs typeface="B Titr" panose="00000700000000000000" pitchFamily="2" charset="-78"/>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9861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ustom 1">
      <a:majorFont>
        <a:latin typeface="Century Gothic"/>
        <a:ea typeface=""/>
        <a:cs typeface="B Mitra"/>
      </a:majorFont>
      <a:minorFont>
        <a:latin typeface="Century Gothic"/>
        <a:ea typeface=""/>
        <a:cs typeface="B Mitra"/>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92</TotalTime>
  <Words>784</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B Mitra</vt:lpstr>
      <vt:lpstr>B Nazanin</vt:lpstr>
      <vt:lpstr>B Titr</vt:lpstr>
      <vt:lpstr>Calibri</vt:lpstr>
      <vt:lpstr>Century Gothic</vt:lpstr>
      <vt:lpstr>Tahoma</vt:lpstr>
      <vt:lpstr>Times New Roman</vt:lpstr>
      <vt:lpstr>Wingdings 3</vt:lpstr>
      <vt:lpstr>Slice</vt:lpstr>
      <vt:lpstr>PowerPoint Presentation</vt:lpstr>
      <vt:lpstr>پدیکلوزیس</vt:lpstr>
      <vt:lpstr>PowerPoint Presentation</vt:lpstr>
      <vt:lpstr>PowerPoint Presentation</vt:lpstr>
      <vt:lpstr>PowerPoint Presentation</vt:lpstr>
      <vt:lpstr>PowerPoint Presentation</vt:lpstr>
      <vt:lpstr>PowerPoint Presentation</vt:lpstr>
      <vt:lpstr>PowerPoint Presentation</vt:lpstr>
      <vt:lpstr>توصيه هاي بهداشتي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Azita Ejlali</dc:creator>
  <cp:lastModifiedBy>Azita Ejlali</cp:lastModifiedBy>
  <cp:revision>11</cp:revision>
  <dcterms:created xsi:type="dcterms:W3CDTF">2020-10-11T08:04:15Z</dcterms:created>
  <dcterms:modified xsi:type="dcterms:W3CDTF">2020-11-22T06:16:50Z</dcterms:modified>
</cp:coreProperties>
</file>