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2" r:id="rId8"/>
    <p:sldId id="264" r:id="rId9"/>
    <p:sldId id="265" r:id="rId10"/>
    <p:sldId id="266" r:id="rId11"/>
    <p:sldId id="267" r:id="rId12"/>
    <p:sldId id="268"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ACC33D8-40FD-4F75-9BE1-675CEA6025A1}" type="datetimeFigureOut">
              <a:rPr lang="en-US" smtClean="0"/>
              <a:t>6/21/2015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183BBC2-BDEA-4B87-9BE9-C200E616552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CC33D8-40FD-4F75-9BE1-675CEA6025A1}" type="datetimeFigureOut">
              <a:rPr lang="en-US" smtClean="0"/>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3BBC2-BDEA-4B87-9BE9-C200E61655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CC33D8-40FD-4F75-9BE1-675CEA6025A1}" type="datetimeFigureOut">
              <a:rPr lang="en-US" smtClean="0"/>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3BBC2-BDEA-4B87-9BE9-C200E61655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ACC33D8-40FD-4F75-9BE1-675CEA6025A1}" type="datetimeFigureOut">
              <a:rPr lang="en-US" smtClean="0"/>
              <a:t>6/21/2015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183BBC2-BDEA-4B87-9BE9-C200E61655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ACC33D8-40FD-4F75-9BE1-675CEA6025A1}" type="datetimeFigureOut">
              <a:rPr lang="en-US" smtClean="0"/>
              <a:t>6/21/2015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183BBC2-BDEA-4B87-9BE9-C200E616552D}"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ACC33D8-40FD-4F75-9BE1-675CEA6025A1}" type="datetimeFigureOut">
              <a:rPr lang="en-US" smtClean="0"/>
              <a:t>6/21/2015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183BBC2-BDEA-4B87-9BE9-C200E61655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ACC33D8-40FD-4F75-9BE1-675CEA6025A1}" type="datetimeFigureOut">
              <a:rPr lang="en-US" smtClean="0"/>
              <a:t>6/21/2015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183BBC2-BDEA-4B87-9BE9-C200E61655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CC33D8-40FD-4F75-9BE1-675CEA6025A1}" type="datetimeFigureOut">
              <a:rPr lang="en-US" smtClean="0"/>
              <a:t>6/21/2015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3BBC2-BDEA-4B87-9BE9-C200E61655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ACC33D8-40FD-4F75-9BE1-675CEA6025A1}" type="datetimeFigureOut">
              <a:rPr lang="en-US" smtClean="0"/>
              <a:t>6/21/2015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183BBC2-BDEA-4B87-9BE9-C200E61655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ACC33D8-40FD-4F75-9BE1-675CEA6025A1}" type="datetimeFigureOut">
              <a:rPr lang="en-US" smtClean="0"/>
              <a:t>6/21/2015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183BBC2-BDEA-4B87-9BE9-C200E61655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ACC33D8-40FD-4F75-9BE1-675CEA6025A1}" type="datetimeFigureOut">
              <a:rPr lang="en-US" smtClean="0"/>
              <a:t>6/21/2015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183BBC2-BDEA-4B87-9BE9-C200E61655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ACC33D8-40FD-4F75-9BE1-675CEA6025A1}" type="datetimeFigureOut">
              <a:rPr lang="en-US" smtClean="0"/>
              <a:t>6/21/2015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183BBC2-BDEA-4B87-9BE9-C200E61655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11808"/>
          </a:xfrm>
        </p:spPr>
        <p:txBody>
          <a:bodyPr/>
          <a:lstStyle/>
          <a:p>
            <a:pPr marL="0" indent="0" algn="ctr">
              <a:buNone/>
            </a:pPr>
            <a:r>
              <a:rPr lang="fa-IR" sz="2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B Titr" panose="00000700000000000000" pitchFamily="2" charset="-78"/>
              </a:rPr>
              <a:t>دانشگاه علوم پزشکی و خدمات بهداشتی درمانی تهران</a:t>
            </a:r>
            <a:br>
              <a:rPr lang="fa-IR" sz="2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B Titr" panose="00000700000000000000" pitchFamily="2" charset="-78"/>
              </a:rPr>
            </a:br>
            <a:r>
              <a:rPr lang="fa-IR" sz="2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B Titr" panose="00000700000000000000" pitchFamily="2" charset="-78"/>
              </a:rPr>
              <a:t>معاونت بهداشتی</a:t>
            </a:r>
            <a:r>
              <a:rPr lang="en-US" sz="2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B Titr" panose="00000700000000000000" pitchFamily="2" charset="-78"/>
              </a:rPr>
              <a:t/>
            </a:r>
            <a:br>
              <a:rPr lang="en-US" sz="2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B Titr" panose="00000700000000000000" pitchFamily="2" charset="-78"/>
              </a:rPr>
            </a:br>
            <a:r>
              <a:rPr lang="fa-IR" sz="20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B Titr" panose="00000700000000000000" pitchFamily="2" charset="-78"/>
              </a:rPr>
              <a:t>واحد </a:t>
            </a:r>
            <a:r>
              <a:rPr lang="fa-IR" sz="2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B Titr" panose="00000700000000000000" pitchFamily="2" charset="-78"/>
              </a:rPr>
              <a:t>بهبود تغذیه جامعه</a:t>
            </a:r>
            <a:r>
              <a:rPr lang="en-US" sz="4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
            </a:r>
            <a:br>
              <a:rPr lang="en-US" sz="4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br>
            <a:r>
              <a:rPr lang="fa-IR" sz="2800" b="1" cap="all" dirty="0" smtClean="0">
                <a:ln w="500">
                  <a:solidFill>
                    <a:srgbClr val="B13F9A">
                      <a:shade val="20000"/>
                      <a:satMod val="120000"/>
                    </a:srgbClr>
                  </a:solidFill>
                </a:ln>
                <a:solidFill>
                  <a:srgbClr val="FF0000"/>
                </a:solidFill>
                <a:latin typeface="Trebuchet MS"/>
                <a:cs typeface="B Titr" panose="00000700000000000000" pitchFamily="2" charset="-78"/>
              </a:rPr>
              <a:t>مراقبت تغذیه نوجوانان و جوانان </a:t>
            </a:r>
          </a:p>
          <a:p>
            <a:pPr marL="0" indent="0" algn="ctr">
              <a:buNone/>
            </a:pPr>
            <a:endParaRPr lang="fa-IR" sz="2800" b="1" cap="all" dirty="0" smtClean="0">
              <a:ln w="500">
                <a:solidFill>
                  <a:srgbClr val="B13F9A">
                    <a:shade val="20000"/>
                    <a:satMod val="120000"/>
                  </a:srgbClr>
                </a:solidFill>
              </a:ln>
              <a:solidFill>
                <a:srgbClr val="FF0000"/>
              </a:solidFill>
              <a:latin typeface="Trebuchet MS"/>
              <a:cs typeface="B Titr" panose="00000700000000000000" pitchFamily="2" charset="-78"/>
            </a:endParaRPr>
          </a:p>
          <a:p>
            <a:pPr marL="64008" indent="0" algn="ctr">
              <a:buNone/>
            </a:pPr>
            <a:endParaRPr lang="fa-IR" sz="88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B Titr" panose="00000700000000000000" pitchFamily="2" charset="-78"/>
            </a:endParaRPr>
          </a:p>
          <a:p>
            <a:pPr algn="ctr"/>
            <a:endParaRPr lang="fa-IR" sz="42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B Titr" panose="00000700000000000000" pitchFamily="2" charset="-78"/>
            </a:endParaRPr>
          </a:p>
          <a:p>
            <a:pPr marL="0" indent="0" algn="ctr" rtl="1">
              <a:buNone/>
            </a:pPr>
            <a:r>
              <a:rPr lang="fa-IR" sz="20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B Titr" panose="00000700000000000000" pitchFamily="2" charset="-78"/>
              </a:rPr>
              <a:t>1394</a:t>
            </a:r>
            <a:r>
              <a:rPr lang="fa-IR" dirty="0" smtClean="0">
                <a:solidFill>
                  <a:schemeClr val="bg1"/>
                </a:solidFill>
                <a:cs typeface="B Titr" panose="00000700000000000000" pitchFamily="2" charset="-78"/>
              </a:rPr>
              <a:t>    </a:t>
            </a:r>
            <a:endParaRPr lang="en-US" dirty="0"/>
          </a:p>
        </p:txBody>
      </p:sp>
      <p:pic>
        <p:nvPicPr>
          <p:cNvPr id="4" name="Picture 3" descr="E:\d\it\تصاویر\آرم دانشگاه\tums_logo.jpg"/>
          <p:cNvPicPr/>
          <p:nvPr/>
        </p:nvPicPr>
        <p:blipFill>
          <a:blip r:embed="rId2" cstate="print"/>
          <a:srcRect/>
          <a:stretch>
            <a:fillRect/>
          </a:stretch>
        </p:blipFill>
        <p:spPr bwMode="auto">
          <a:xfrm>
            <a:off x="4267200" y="285949"/>
            <a:ext cx="990600" cy="675005"/>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3048000"/>
            <a:ext cx="28194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84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solidFill>
                  <a:srgbClr val="FF0000"/>
                </a:solidFill>
                <a:cs typeface="B Titr" panose="00000700000000000000" pitchFamily="2" charset="-78"/>
              </a:rPr>
              <a:t>تغییرات فیزیولوژیک</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lstStyle/>
          <a:p>
            <a:pPr marL="64008" indent="0" algn="justLow" rtl="1">
              <a:buNone/>
            </a:pPr>
            <a:r>
              <a:rPr lang="fa-IR" sz="2400" b="1" dirty="0" smtClean="0">
                <a:cs typeface="B Mitra" panose="00000400000000000000" pitchFamily="2" charset="-78"/>
              </a:rPr>
              <a:t>بلوغ دوره ای از رشد و تکامل سریع می باشدکه در آن دانش آموزان از لحاظ فیزیکی بالغ شده و توانایی تولید مثل را پیدا می کند. به طور کلی دختران زودتر از پسران وارد مرحله بلوغ می شوند . شروع قاعدگی اغلب به عنوان علامت بلوغ در دختران در نظر گرفته می </a:t>
            </a:r>
            <a:r>
              <a:rPr lang="fa-IR" sz="2400" b="1" dirty="0" smtClean="0">
                <a:solidFill>
                  <a:srgbClr val="FF0000"/>
                </a:solidFill>
                <a:cs typeface="B Mitra" panose="00000400000000000000" pitchFamily="2" charset="-78"/>
              </a:rPr>
              <a:t>شود.قاعدگی به طور متوسط در سن 12/5 سالگی اتفاق می افتد .با این حال شروع آن می تواند بین سنین 9 تا 17 سالگی باشد</a:t>
            </a:r>
            <a:r>
              <a:rPr lang="fa-IR" dirty="0" smtClean="0">
                <a:solidFill>
                  <a:srgbClr val="FF0000"/>
                </a:solidFill>
              </a:rPr>
              <a:t>.</a:t>
            </a:r>
            <a:endParaRPr lang="en-US"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14800"/>
            <a:ext cx="2971800" cy="2209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665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rgbClr val="FF0000"/>
                </a:solidFill>
                <a:cs typeface="B Titr" panose="00000700000000000000" pitchFamily="2" charset="-78"/>
              </a:rPr>
              <a:t>رشد قدی </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1371600"/>
            <a:ext cx="8229600" cy="5083208"/>
          </a:xfrm>
        </p:spPr>
        <p:txBody>
          <a:bodyPr>
            <a:normAutofit/>
          </a:bodyPr>
          <a:lstStyle/>
          <a:p>
            <a:pPr marL="64008" indent="0" algn="justLow" rtl="1">
              <a:buNone/>
            </a:pPr>
            <a:r>
              <a:rPr lang="fa-IR" sz="2000" b="1" dirty="0" smtClean="0">
                <a:cs typeface="B Mitra" panose="00000400000000000000" pitchFamily="2" charset="-78"/>
              </a:rPr>
              <a:t>در شروع دوره بلوغ (10 سالگی در دختران و 12 سالگی در پسران)،دختران و پسران در حدود 84%قدمورد انتظار خود را بدست آورده اند.پس از آن </a:t>
            </a:r>
            <a:r>
              <a:rPr lang="fa-IR" sz="2000" b="1" dirty="0" smtClean="0">
                <a:solidFill>
                  <a:srgbClr val="FF0000"/>
                </a:solidFill>
                <a:cs typeface="B Mitra" panose="00000400000000000000" pitchFamily="2" charset="-78"/>
              </a:rPr>
              <a:t>دختران در سن 13 سالگی و پسران در سن 15 سالگی به 95% قد مورد انتظار خود دست یافته اند </a:t>
            </a:r>
            <a:r>
              <a:rPr lang="fa-IR" sz="2000" b="1" dirty="0" smtClean="0">
                <a:cs typeface="B Mitra" panose="00000400000000000000" pitchFamily="2" charset="-78"/>
              </a:rPr>
              <a:t>.در طول دوران بلوغ میزان افزایش قد دخترها در حدود 15 سانتی متر است . در پسران حداکثر رشد قدی در حدود 14 سالگی اتفاق می افتد.در دوره بلوغ پسر ها به طور متوسط 20سانتی متر افزایش قد دارند.</a:t>
            </a:r>
            <a:endParaRPr lang="en-US" sz="2000" b="1" dirty="0">
              <a:cs typeface="B Mitra" panose="00000400000000000000"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81400"/>
            <a:ext cx="3276600" cy="213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066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solidFill>
                  <a:srgbClr val="FF0000"/>
                </a:solidFill>
                <a:cs typeface="B Titr" panose="00000700000000000000" pitchFamily="2" charset="-78"/>
              </a:rPr>
              <a:t>رشد وزنی </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1371600"/>
            <a:ext cx="8229600" cy="5083208"/>
          </a:xfrm>
        </p:spPr>
        <p:txBody>
          <a:bodyPr>
            <a:normAutofit/>
          </a:bodyPr>
          <a:lstStyle/>
          <a:p>
            <a:pPr marL="64008" indent="0" algn="justLow" rtl="1">
              <a:buNone/>
            </a:pPr>
            <a:r>
              <a:rPr lang="fa-IR" sz="2400" b="1" dirty="0" smtClean="0">
                <a:cs typeface="B Mitra" panose="00000400000000000000" pitchFamily="2" charset="-78"/>
              </a:rPr>
              <a:t>میزان افزایش وزن در دوران بلوغ به موازات افزایش قد می باشد.</a:t>
            </a:r>
            <a:r>
              <a:rPr lang="fa-IR" sz="2400" b="1" dirty="0" smtClean="0">
                <a:solidFill>
                  <a:srgbClr val="FF0000"/>
                </a:solidFill>
                <a:cs typeface="B Mitra" panose="00000400000000000000" pitchFamily="2" charset="-78"/>
              </a:rPr>
              <a:t>از سن 10 تا 17 سالگی دختر ها به طور متوسط 15 کیلوگرم افزایش وزن دارند.</a:t>
            </a:r>
            <a:r>
              <a:rPr lang="fa-IR" sz="2400" b="1" dirty="0" smtClean="0">
                <a:cs typeface="B Mitra" panose="00000400000000000000" pitchFamily="2" charset="-78"/>
              </a:rPr>
              <a:t>که معادل 42% وزن آنها در بزرگسالی است . در همین مدت </a:t>
            </a:r>
            <a:r>
              <a:rPr lang="fa-IR" sz="2400" b="1" dirty="0" smtClean="0">
                <a:solidFill>
                  <a:srgbClr val="FF0000"/>
                </a:solidFill>
                <a:cs typeface="B Mitra" panose="00000400000000000000" pitchFamily="2" charset="-78"/>
              </a:rPr>
              <a:t>پسر ها،به طور متوسط حدود 20 کیلو گرم افزایش وزن </a:t>
            </a:r>
            <a:r>
              <a:rPr lang="fa-IR" sz="2400" b="1" dirty="0" smtClean="0">
                <a:cs typeface="B Mitra" panose="00000400000000000000" pitchFamily="2" charset="-78"/>
              </a:rPr>
              <a:t>دارند که معادل 51% وزن آنها در بزرگسالی است.</a:t>
            </a:r>
            <a:endParaRPr lang="en-US" sz="2400" b="1" dirty="0">
              <a:cs typeface="B Mitra" panose="00000400000000000000"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05200"/>
            <a:ext cx="2819400" cy="190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64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fa-IR" sz="2400" dirty="0" smtClean="0">
                <a:solidFill>
                  <a:srgbClr val="FF0000"/>
                </a:solidFill>
                <a:cs typeface="B Titr" panose="00000700000000000000" pitchFamily="2" charset="-78"/>
              </a:rPr>
              <a:t>توصیه های تغذیه ای برای دانش آموزان دارای اضافه وزن و چاقی </a:t>
            </a:r>
            <a:endParaRPr lang="en-US" sz="2400"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1447800"/>
            <a:ext cx="8229600" cy="5007008"/>
          </a:xfrm>
        </p:spPr>
        <p:txBody>
          <a:bodyPr>
            <a:normAutofit fontScale="70000" lnSpcReduction="20000"/>
          </a:bodyPr>
          <a:lstStyle/>
          <a:p>
            <a:pPr algn="r" rtl="1">
              <a:buClr>
                <a:srgbClr val="C00000"/>
              </a:buClr>
              <a:buFont typeface="Wingdings" panose="05000000000000000000" pitchFamily="2" charset="2"/>
              <a:buChar char="Ø"/>
            </a:pPr>
            <a:r>
              <a:rPr lang="fa-IR" b="1" dirty="0" smtClean="0">
                <a:cs typeface="B Mitra" panose="00000400000000000000" pitchFamily="2" charset="-78"/>
              </a:rPr>
              <a:t>مصرف صبحانه را به او </a:t>
            </a:r>
            <a:r>
              <a:rPr lang="fa-IR" b="1" dirty="0">
                <a:cs typeface="B Mitra" panose="00000400000000000000" pitchFamily="2" charset="-78"/>
              </a:rPr>
              <a:t>تا کید </a:t>
            </a:r>
            <a:r>
              <a:rPr lang="fa-IR" b="1" dirty="0" smtClean="0">
                <a:cs typeface="B Mitra" panose="00000400000000000000" pitchFamily="2" charset="-78"/>
              </a:rPr>
              <a:t>کنیم.</a:t>
            </a:r>
          </a:p>
          <a:p>
            <a:pPr algn="r" rtl="1">
              <a:buClr>
                <a:srgbClr val="C00000"/>
              </a:buClr>
              <a:buFont typeface="Wingdings" panose="05000000000000000000" pitchFamily="2" charset="2"/>
              <a:buChar char="Ø"/>
            </a:pPr>
            <a:r>
              <a:rPr lang="fa-IR" b="1" dirty="0" smtClean="0">
                <a:cs typeface="B Mitra" panose="00000400000000000000" pitchFamily="2" charset="-78"/>
              </a:rPr>
              <a:t>مصرف روزانه حداقل 2 میان وعده مناسب را تاکید کنیم.</a:t>
            </a:r>
          </a:p>
          <a:p>
            <a:pPr algn="r" rtl="1">
              <a:buClr>
                <a:srgbClr val="C00000"/>
              </a:buClr>
              <a:buFont typeface="Wingdings" panose="05000000000000000000" pitchFamily="2" charset="2"/>
              <a:buChar char="Ø"/>
            </a:pPr>
            <a:r>
              <a:rPr lang="fa-IR" b="1" dirty="0" smtClean="0">
                <a:cs typeface="B Mitra" panose="00000400000000000000" pitchFamily="2" charset="-78"/>
              </a:rPr>
              <a:t>صرف غذا به همراه خانواده و دوری از مصرف غذا های خارج از خانه را تشویق کنیم.</a:t>
            </a:r>
          </a:p>
          <a:p>
            <a:pPr algn="r" rtl="1">
              <a:buClr>
                <a:srgbClr val="C00000"/>
              </a:buClr>
              <a:buFont typeface="Wingdings" panose="05000000000000000000" pitchFamily="2" charset="2"/>
              <a:buChar char="Ø"/>
            </a:pPr>
            <a:r>
              <a:rPr lang="fa-IR" b="1" dirty="0" smtClean="0">
                <a:cs typeface="B Mitra" panose="00000400000000000000" pitchFamily="2" charset="-78"/>
              </a:rPr>
              <a:t>مصرف بیشتر سبزی و سالاد در وعده غذایی را تاکید کنیم.</a:t>
            </a:r>
          </a:p>
          <a:p>
            <a:pPr algn="r" rtl="1">
              <a:buClr>
                <a:srgbClr val="C00000"/>
              </a:buClr>
              <a:buFont typeface="Wingdings" panose="05000000000000000000" pitchFamily="2" charset="2"/>
              <a:buChar char="Ø"/>
            </a:pPr>
            <a:r>
              <a:rPr lang="fa-IR" b="1" dirty="0" smtClean="0">
                <a:cs typeface="B Mitra" panose="00000400000000000000" pitchFamily="2" charset="-78"/>
              </a:rPr>
              <a:t>از مصرف غذا همراه با تنقلات در هنگام تماشای تلویزیون </a:t>
            </a:r>
            <a:r>
              <a:rPr lang="fa-IR" b="1" dirty="0">
                <a:cs typeface="B Mitra" panose="00000400000000000000" pitchFamily="2" charset="-78"/>
              </a:rPr>
              <a:t>خوداری </a:t>
            </a:r>
            <a:r>
              <a:rPr lang="fa-IR" b="1" dirty="0" smtClean="0">
                <a:cs typeface="B Mitra" panose="00000400000000000000" pitchFamily="2" charset="-78"/>
              </a:rPr>
              <a:t>کنیم.</a:t>
            </a:r>
          </a:p>
          <a:p>
            <a:pPr algn="r" rtl="1">
              <a:buClr>
                <a:srgbClr val="C00000"/>
              </a:buClr>
              <a:buFont typeface="Wingdings" panose="05000000000000000000" pitchFamily="2" charset="2"/>
              <a:buChar char="Ø"/>
            </a:pPr>
            <a:r>
              <a:rPr lang="fa-IR" b="1" dirty="0" smtClean="0">
                <a:cs typeface="B Mitra" panose="00000400000000000000" pitchFamily="2" charset="-78"/>
              </a:rPr>
              <a:t>استفاده از چاشنی های سالم به جای سس مایونزبرای او استفاده کنیم. </a:t>
            </a:r>
          </a:p>
          <a:p>
            <a:pPr algn="r" rtl="1">
              <a:buClr>
                <a:srgbClr val="C00000"/>
              </a:buClr>
              <a:buFont typeface="Wingdings" panose="05000000000000000000" pitchFamily="2" charset="2"/>
              <a:buChar char="Ø"/>
            </a:pPr>
            <a:r>
              <a:rPr lang="fa-IR" b="1" dirty="0" smtClean="0">
                <a:cs typeface="B Mitra" panose="00000400000000000000" pitchFamily="2" charset="-78"/>
              </a:rPr>
              <a:t>غذا های چرب و سرخ شده و تنقلات پر کالری مانند شکلات کیک خامه ای چیپس و سیب زمینی سرخ کرده برای او  </a:t>
            </a:r>
            <a:r>
              <a:rPr lang="fa-IR" b="1" dirty="0">
                <a:cs typeface="B Mitra" panose="00000400000000000000" pitchFamily="2" charset="-78"/>
              </a:rPr>
              <a:t>محدود </a:t>
            </a:r>
            <a:r>
              <a:rPr lang="fa-IR" b="1" dirty="0" smtClean="0">
                <a:cs typeface="B Mitra" panose="00000400000000000000" pitchFamily="2" charset="-78"/>
              </a:rPr>
              <a:t>کنیم. </a:t>
            </a:r>
          </a:p>
          <a:p>
            <a:pPr algn="r" rtl="1">
              <a:buClr>
                <a:srgbClr val="C00000"/>
              </a:buClr>
              <a:buFont typeface="Wingdings" panose="05000000000000000000" pitchFamily="2" charset="2"/>
              <a:buChar char="Ø"/>
            </a:pPr>
            <a:r>
              <a:rPr lang="fa-IR" b="1" dirty="0" smtClean="0">
                <a:cs typeface="B Mitra" panose="00000400000000000000" pitchFamily="2" charset="-78"/>
              </a:rPr>
              <a:t>نوشیدن آب یا دوغ کم نمک به جای نوشابه های گازداربه او توصیه کنیم.</a:t>
            </a:r>
          </a:p>
          <a:p>
            <a:pPr algn="r" rtl="1">
              <a:buClr>
                <a:srgbClr val="C00000"/>
              </a:buClr>
              <a:buFont typeface="Wingdings" panose="05000000000000000000" pitchFamily="2" charset="2"/>
              <a:buChar char="Ø"/>
            </a:pPr>
            <a:r>
              <a:rPr lang="fa-IR" b="1" dirty="0" smtClean="0">
                <a:cs typeface="B Mitra" panose="00000400000000000000" pitchFamily="2" charset="-78"/>
              </a:rPr>
              <a:t>مصرف شیر و لبنیات کم چرب </a:t>
            </a:r>
            <a:r>
              <a:rPr lang="fa-IR" b="1" dirty="0">
                <a:cs typeface="B Mitra" panose="00000400000000000000" pitchFamily="2" charset="-78"/>
              </a:rPr>
              <a:t>به او توصیه کنیم</a:t>
            </a:r>
            <a:r>
              <a:rPr lang="fa-IR" b="1" dirty="0" smtClean="0">
                <a:cs typeface="B Mitra" panose="00000400000000000000" pitchFamily="2" charset="-78"/>
              </a:rPr>
              <a:t>.</a:t>
            </a:r>
          </a:p>
          <a:p>
            <a:pPr algn="r" rtl="1">
              <a:buClr>
                <a:srgbClr val="C00000"/>
              </a:buClr>
              <a:buFont typeface="Wingdings" panose="05000000000000000000" pitchFamily="2" charset="2"/>
              <a:buChar char="Ø"/>
            </a:pPr>
            <a:r>
              <a:rPr lang="fa-IR" b="1" dirty="0" smtClean="0">
                <a:cs typeface="B Mitra" panose="00000400000000000000" pitchFamily="2" charset="-78"/>
              </a:rPr>
              <a:t>مصرف میوه یا آبمیوه تازه و طبیعی به جای صنعتی به او توصیه کنیم.</a:t>
            </a:r>
          </a:p>
          <a:p>
            <a:pPr algn="r" rtl="1">
              <a:buClr>
                <a:srgbClr val="C00000"/>
              </a:buClr>
              <a:buFont typeface="Wingdings" panose="05000000000000000000" pitchFamily="2" charset="2"/>
              <a:buChar char="Ø"/>
            </a:pPr>
            <a:r>
              <a:rPr lang="fa-IR" b="1" dirty="0" smtClean="0">
                <a:cs typeface="B Mitra" panose="00000400000000000000" pitchFamily="2" charset="-78"/>
              </a:rPr>
              <a:t>مصرف غذا های فیبر دار مانند میوه و سبزی خام و نان های سبوس داررا به او توصیه کنیم.</a:t>
            </a:r>
          </a:p>
          <a:p>
            <a:pPr algn="r" rtl="1">
              <a:buClr>
                <a:srgbClr val="C00000"/>
              </a:buClr>
              <a:buFont typeface="Wingdings" panose="05000000000000000000" pitchFamily="2" charset="2"/>
              <a:buChar char="Ø"/>
            </a:pPr>
            <a:r>
              <a:rPr lang="fa-IR" b="1" dirty="0" smtClean="0">
                <a:cs typeface="B Mitra" panose="00000400000000000000" pitchFamily="2" charset="-78"/>
              </a:rPr>
              <a:t>مصرف فست فود ها را برای او</a:t>
            </a:r>
            <a:r>
              <a:rPr lang="fa-IR" b="1" dirty="0">
                <a:cs typeface="B Mitra" panose="00000400000000000000" pitchFamily="2" charset="-78"/>
              </a:rPr>
              <a:t> محدود </a:t>
            </a:r>
            <a:r>
              <a:rPr lang="fa-IR" b="1" dirty="0" smtClean="0">
                <a:cs typeface="B Mitra" panose="00000400000000000000" pitchFamily="2" charset="-78"/>
              </a:rPr>
              <a:t>کنیم.</a:t>
            </a:r>
            <a:endParaRPr lang="en-US" b="1" dirty="0">
              <a:cs typeface="B Mitra" panose="00000400000000000000" pitchFamily="2"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5257800"/>
            <a:ext cx="1936750" cy="13684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838200"/>
            <a:ext cx="1936750" cy="1219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89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solidFill>
                  <a:srgbClr val="FF0000"/>
                </a:solidFill>
                <a:cs typeface="B Titr" panose="00000700000000000000" pitchFamily="2" charset="-78"/>
              </a:rPr>
              <a:t>تحرک و فعالیت بدنی </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1371600"/>
            <a:ext cx="8229600" cy="5083208"/>
          </a:xfrm>
        </p:spPr>
        <p:txBody>
          <a:bodyPr/>
          <a:lstStyle/>
          <a:p>
            <a:pPr algn="r" rtl="1">
              <a:buClr>
                <a:srgbClr val="00B050"/>
              </a:buClr>
            </a:pPr>
            <a:r>
              <a:rPr lang="fa-IR" sz="2400" b="1" dirty="0" smtClean="0">
                <a:cs typeface="B Mitra" panose="00000400000000000000" pitchFamily="2" charset="-78"/>
              </a:rPr>
              <a:t>به انجام ورزش هایی مانند شنا ،دویدن و دوچرخه سواری دانش آموز را تشویق کنیم .</a:t>
            </a:r>
          </a:p>
          <a:p>
            <a:pPr algn="r" rtl="1">
              <a:buClr>
                <a:srgbClr val="00B050"/>
              </a:buClr>
            </a:pPr>
            <a:r>
              <a:rPr lang="fa-IR" sz="2400" b="1" dirty="0" smtClean="0">
                <a:cs typeface="B Mitra" panose="00000400000000000000" pitchFamily="2" charset="-78"/>
              </a:rPr>
              <a:t>برای انجام کارهای منزل اورا تشویق کنیم.</a:t>
            </a:r>
          </a:p>
          <a:p>
            <a:pPr algn="r" rtl="1">
              <a:buClr>
                <a:srgbClr val="00B050"/>
              </a:buClr>
            </a:pPr>
            <a:r>
              <a:rPr lang="fa-IR" sz="2400" b="1" dirty="0" smtClean="0">
                <a:cs typeface="B Mitra" panose="00000400000000000000" pitchFamily="2" charset="-78"/>
              </a:rPr>
              <a:t>بازی های رایانه ای و تماشای تلویزیون را </a:t>
            </a:r>
            <a:r>
              <a:rPr lang="fa-IR" sz="2400" b="1" dirty="0">
                <a:cs typeface="B Mitra" panose="00000400000000000000" pitchFamily="2" charset="-78"/>
              </a:rPr>
              <a:t>محدود کردن </a:t>
            </a:r>
            <a:r>
              <a:rPr lang="fa-IR" sz="2400" b="1" dirty="0" smtClean="0">
                <a:cs typeface="B Mitra" panose="00000400000000000000" pitchFamily="2" charset="-78"/>
              </a:rPr>
              <a:t>کنیم.</a:t>
            </a:r>
          </a:p>
          <a:p>
            <a:pPr algn="r" rtl="1">
              <a:buClr>
                <a:srgbClr val="00B050"/>
              </a:buClr>
            </a:pPr>
            <a:r>
              <a:rPr lang="fa-IR" sz="2400" b="1" dirty="0" smtClean="0">
                <a:cs typeface="B Mitra" panose="00000400000000000000" pitchFamily="2" charset="-78"/>
              </a:rPr>
              <a:t>از پله به جای آسانسور استفاده کنیم.</a:t>
            </a:r>
          </a:p>
          <a:p>
            <a:pPr algn="r" rtl="1">
              <a:buClr>
                <a:srgbClr val="00B050"/>
              </a:buClr>
            </a:pPr>
            <a:r>
              <a:rPr lang="fa-IR" sz="2400" b="1" dirty="0" smtClean="0">
                <a:cs typeface="B Mitra" panose="00000400000000000000" pitchFamily="2" charset="-78"/>
              </a:rPr>
              <a:t>بازی با همکلاسیهایش را تشویق کنیم.</a:t>
            </a:r>
          </a:p>
          <a:p>
            <a:pPr algn="r" rtl="1">
              <a:buClr>
                <a:srgbClr val="00B050"/>
              </a:buClr>
            </a:pPr>
            <a:r>
              <a:rPr lang="fa-IR" sz="2400" b="1" dirty="0" smtClean="0">
                <a:cs typeface="B Mitra" panose="00000400000000000000" pitchFamily="2" charset="-78"/>
              </a:rPr>
              <a:t>پیاده روی تا مدرسه را به او تشویق کنیم</a:t>
            </a:r>
            <a:r>
              <a:rPr lang="fa-IR" dirty="0" smtClean="0"/>
              <a:t>.</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33800"/>
            <a:ext cx="2819400"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38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solidFill>
                  <a:srgbClr val="FF0000"/>
                </a:solidFill>
                <a:cs typeface="B Titr" panose="00000700000000000000" pitchFamily="2" charset="-78"/>
              </a:rPr>
              <a:t>عوارض رژیم های غذایی کاهش وزن</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1371600"/>
            <a:ext cx="8229600" cy="5083208"/>
          </a:xfrm>
        </p:spPr>
        <p:txBody>
          <a:bodyPr>
            <a:normAutofit/>
          </a:bodyPr>
          <a:lstStyle/>
          <a:p>
            <a:pPr marL="64008" indent="0" algn="justLow" rtl="1">
              <a:buNone/>
            </a:pPr>
            <a:r>
              <a:rPr lang="fa-IR" sz="2000" b="1" dirty="0" smtClean="0">
                <a:cs typeface="B Mitra" panose="00000400000000000000" pitchFamily="2" charset="-78"/>
              </a:rPr>
              <a:t>رژیم غذایی که با حذف کردن وعده های غذایی و یا ناشتایی همراه باشدمنجر به کاهش وزن سریع می شود که اساسا به علت </a:t>
            </a:r>
            <a:r>
              <a:rPr lang="fa-IR" sz="2000" b="1" dirty="0" smtClean="0">
                <a:solidFill>
                  <a:srgbClr val="FF0000"/>
                </a:solidFill>
                <a:cs typeface="B Mitra" panose="00000400000000000000" pitchFamily="2" charset="-78"/>
              </a:rPr>
              <a:t>کاهش آب بدن و توده عضلانی </a:t>
            </a:r>
            <a:r>
              <a:rPr lang="fa-IR" sz="2000" b="1" dirty="0" smtClean="0">
                <a:cs typeface="B Mitra" panose="00000400000000000000" pitchFamily="2" charset="-78"/>
              </a:rPr>
              <a:t>است . در دوره بلوغ این گونه </a:t>
            </a:r>
            <a:r>
              <a:rPr lang="fa-IR" sz="2000" b="1" dirty="0" smtClean="0">
                <a:solidFill>
                  <a:srgbClr val="FF0000"/>
                </a:solidFill>
                <a:cs typeface="B Mitra" panose="00000400000000000000" pitchFamily="2" charset="-78"/>
              </a:rPr>
              <a:t>رژیم های غذایی غلط برای کاهش وزن ، علاوه بر اختلال رشد ، کمبود های تغذیه ای ،اختلالات قاعدگی در دختران ،ضعف و خستگی ،گیجی،افسردگی،تحریک پذیری ،یبوست ،نداشتن تمرکز حواس و اشکال در خوابیدن را به دنبال دارد.،تنفس بد بو، ریزش مو و خشکی پوست از عوارض رژیم های غذایی با محدودیت شدید کالری است.افزایش خطر ابتلا به سنگ های کیسه صفرا از عوارض اینگونه رژیم ها است.</a:t>
            </a:r>
            <a:r>
              <a:rPr lang="fa-IR" sz="2000" b="1" dirty="0" smtClean="0">
                <a:cs typeface="B Mitra" panose="00000400000000000000" pitchFamily="2" charset="-78"/>
              </a:rPr>
              <a:t>متاسفانه تاخیر در رشد و تاخیر در بلوغ جنسی و کوتاه قدی  در اثر دریافت ناکافی غذا می باشد</a:t>
            </a:r>
            <a:r>
              <a:rPr lang="fa-IR" dirty="0" smtClean="0"/>
              <a:t>.</a:t>
            </a:r>
            <a:endParaRPr lang="en-US"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343400"/>
            <a:ext cx="32004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94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fa-IR" sz="3600" dirty="0" smtClean="0">
                <a:solidFill>
                  <a:srgbClr val="FF0000"/>
                </a:solidFill>
                <a:cs typeface="B Titr" panose="00000700000000000000" pitchFamily="2" charset="-78"/>
              </a:rPr>
              <a:t>پیشگیری و کنترل کم خونی فقر آهن </a:t>
            </a:r>
            <a:endParaRPr lang="en-US" sz="3600"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1066800"/>
            <a:ext cx="8229600" cy="4267200"/>
          </a:xfrm>
        </p:spPr>
        <p:txBody>
          <a:bodyPr>
            <a:normAutofit fontScale="62500" lnSpcReduction="20000"/>
          </a:bodyPr>
          <a:lstStyle/>
          <a:p>
            <a:pPr algn="r" rtl="1">
              <a:buClr>
                <a:srgbClr val="FF0000"/>
              </a:buClr>
              <a:buFont typeface="Wingdings" panose="05000000000000000000" pitchFamily="2" charset="2"/>
              <a:buChar char="v"/>
            </a:pPr>
            <a:r>
              <a:rPr lang="fa-IR" dirty="0" smtClean="0">
                <a:cs typeface="B Titr" panose="00000700000000000000" pitchFamily="2" charset="-78"/>
              </a:rPr>
              <a:t>آموزش تغذیه و تنوع غذایی </a:t>
            </a:r>
          </a:p>
          <a:p>
            <a:pPr marL="64008" indent="0" algn="justLow" rtl="1">
              <a:buClr>
                <a:srgbClr val="FF0000"/>
              </a:buClr>
              <a:buNone/>
            </a:pPr>
            <a:r>
              <a:rPr lang="fa-IR" b="1" dirty="0" smtClean="0">
                <a:cs typeface="B Mitra" panose="00000400000000000000" pitchFamily="2" charset="-78"/>
              </a:rPr>
              <a:t>آهن در منابع غذایی حیوانی و گیاهی وجود دارد.جذب آهن از منابع حیوانی تنها اندکی تحت تاثیر غذا و ترشحات دستگاه گوارش قرار می گیردوممکن است به میزان 20 تا 30درصد هم جذب شود،در حالی که جذب آهن از مواد غذایی گیاهی تحت تاثیر مواد غذایی است و جذب آن حداکثر حدود 5 تا 8 درصد است در صورتی که منابع غذایی آهن همراه با منابع غذایی ویتامین</a:t>
            </a:r>
            <a:r>
              <a:rPr lang="en-US" b="1" dirty="0" smtClean="0">
                <a:cs typeface="B Mitra" panose="00000400000000000000" pitchFamily="2" charset="-78"/>
              </a:rPr>
              <a:t>C</a:t>
            </a:r>
            <a:r>
              <a:rPr lang="fa-IR" b="1" dirty="0" smtClean="0">
                <a:cs typeface="B Mitra" panose="00000400000000000000" pitchFamily="2" charset="-78"/>
              </a:rPr>
              <a:t>دریافت شودجذب آن 2 تا 3 برابر بیشتر می شود.منابع غذایی آهن دار(انواع گوشتها ،انواع مغزها،سبزی جات برگ سبز تیره،انواع خشکبار،نان های غنی شده با آهن و زرده تخم مرغ )می باشد.</a:t>
            </a:r>
          </a:p>
          <a:p>
            <a:pPr algn="r" rtl="1">
              <a:buClr>
                <a:srgbClr val="FF0000"/>
              </a:buClr>
              <a:buFont typeface="Wingdings" panose="05000000000000000000" pitchFamily="2" charset="2"/>
              <a:buChar char="v"/>
            </a:pPr>
            <a:r>
              <a:rPr lang="fa-IR" dirty="0" smtClean="0">
                <a:cs typeface="B Titr" panose="00000700000000000000" pitchFamily="2" charset="-78"/>
              </a:rPr>
              <a:t>آهن یاری </a:t>
            </a:r>
          </a:p>
          <a:p>
            <a:pPr marL="64008" indent="0" algn="justLow" rtl="1">
              <a:buClr>
                <a:srgbClr val="FF0000"/>
              </a:buClr>
              <a:buNone/>
            </a:pPr>
            <a:r>
              <a:rPr lang="fa-IR" b="1" dirty="0" smtClean="0">
                <a:cs typeface="B Mitra" panose="00000400000000000000" pitchFamily="2" charset="-78"/>
              </a:rPr>
              <a:t>بر اساس دستورالعمل وزارت بهداشت ،با توجه به شیوع بالای کم خونی فقر آهن در دختران سنین بلوغ و برای پیشگیری و کنترل آن لازم است کلیه دختران متوسطه دوم در هر سال تحصیلی به مدت 16 هفته  هر هفته یک عدد قرص آهن (فروس سولفات یا فروس فومارات یا فرفولیک)به صورت منظم مصرف نمایند .کم خونی فقر آهن باعث افت تحصیلی و کاهش قدرت یادگیری می شود.</a:t>
            </a:r>
          </a:p>
          <a:p>
            <a:pPr marL="64008" indent="0" algn="justLow" rtl="1">
              <a:buClr>
                <a:srgbClr val="FF0000"/>
              </a:buClr>
              <a:buNone/>
            </a:pPr>
            <a:r>
              <a:rPr lang="fa-IR" b="1" dirty="0" smtClean="0">
                <a:cs typeface="B Mitra" panose="00000400000000000000" pitchFamily="2" charset="-78"/>
              </a:rPr>
              <a:t>به والدین توصیه می کنیم به کودکان 7 تا 14 سال چه دختر و چه پسر طی یک دوره سه ماهه در هر سال(12 هفته)به طور هفتگی یک عدد قرص آهن داده شود.</a:t>
            </a:r>
          </a:p>
          <a:p>
            <a:pPr marL="64008" indent="0" algn="justLow" rtl="1">
              <a:buClr>
                <a:srgbClr val="FF0000"/>
              </a:buClr>
              <a:buNone/>
            </a:pPr>
            <a:r>
              <a:rPr lang="fa-IR" b="1" dirty="0" smtClean="0">
                <a:cs typeface="B Mitra" panose="00000400000000000000" pitchFamily="2" charset="-78"/>
              </a:rPr>
              <a:t>پسرها هم در سن بلوغ همانند دختران در معرض کم خونی قرار دارند و به آنها هم توصیه می کنیم به طور هفتگی یک عدد قرص آهن به مدت 16 هفته در سال مصرف کنند.</a:t>
            </a:r>
            <a:endParaRPr lang="en-US" b="1" dirty="0">
              <a:cs typeface="B Mitra" panose="00000400000000000000"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5334000"/>
            <a:ext cx="2657475" cy="1447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1458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343400"/>
          </a:xfrm>
        </p:spPr>
        <p:txBody>
          <a:bodyPr>
            <a:normAutofit/>
          </a:bodyPr>
          <a:lstStyle/>
          <a:p>
            <a:pPr algn="r" rtl="1">
              <a:buClr>
                <a:srgbClr val="FF0000"/>
              </a:buClr>
              <a:buFont typeface="Wingdings" panose="05000000000000000000" pitchFamily="2" charset="2"/>
              <a:buChar char="v"/>
            </a:pPr>
            <a:r>
              <a:rPr lang="fa-IR" sz="2200" dirty="0" smtClean="0">
                <a:cs typeface="B Titr" panose="00000700000000000000" pitchFamily="2" charset="-78"/>
              </a:rPr>
              <a:t>کنترل بیماریهای انگلی و عفونی</a:t>
            </a:r>
          </a:p>
          <a:p>
            <a:pPr marL="64008" indent="0" algn="justLow" rtl="1">
              <a:buClr>
                <a:srgbClr val="FF0000"/>
              </a:buClr>
              <a:buNone/>
            </a:pPr>
            <a:r>
              <a:rPr lang="fa-IR" sz="1800" b="1" dirty="0" smtClean="0">
                <a:cs typeface="B Mitra" panose="00000400000000000000" pitchFamily="2" charset="-78"/>
              </a:rPr>
              <a:t>ابتلا به این بیماریها منجر به کاهش اشتها شده و منجر به کاهش دریافت آهن می شود.رعایت اصول بهداشت فردی و شستن و ضد عفونی کردن سبزی ها از دیگر توصیه هایی برای دانش آموزان می باشد.</a:t>
            </a:r>
          </a:p>
          <a:p>
            <a:pPr algn="r" rtl="1">
              <a:buClr>
                <a:srgbClr val="FF0000"/>
              </a:buClr>
              <a:buFont typeface="Wingdings" panose="05000000000000000000" pitchFamily="2" charset="2"/>
              <a:buChar char="v"/>
            </a:pPr>
            <a:r>
              <a:rPr lang="fa-IR" sz="2200" dirty="0" smtClean="0">
                <a:cs typeface="B Titr" panose="00000700000000000000" pitchFamily="2" charset="-78"/>
              </a:rPr>
              <a:t>غنی سازی مواد غذایی </a:t>
            </a:r>
          </a:p>
          <a:p>
            <a:pPr marL="64008" indent="0" algn="justLow" rtl="1">
              <a:buClr>
                <a:srgbClr val="FF0000"/>
              </a:buClr>
              <a:buNone/>
            </a:pPr>
            <a:r>
              <a:rPr lang="fa-IR" sz="1800" b="1" dirty="0" smtClean="0">
                <a:cs typeface="B Mitra" panose="00000400000000000000" pitchFamily="2" charset="-78"/>
              </a:rPr>
              <a:t>نان یکی از مواد غذایی است که با آهن و ویتامین ها و سایر املاح غنی می شود.در کشور ما غنی سازی آرد با آهن و اسید فولیک از سال 1387به صورت ملی در کل کشور آغاز شده است و کلیه نان های تافتون،لواش،و بربری با آهن و اسید فولیک غنی می شود.</a:t>
            </a:r>
            <a:endParaRPr lang="en-US" sz="1800" b="1" dirty="0">
              <a:cs typeface="B Mitra" panose="00000400000000000000" pitchFamily="2" charset="-78"/>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52800"/>
            <a:ext cx="2209800" cy="1828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52800"/>
            <a:ext cx="2438400" cy="2057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72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838200"/>
          </a:xfrm>
        </p:spPr>
        <p:txBody>
          <a:bodyPr>
            <a:normAutofit/>
          </a:bodyPr>
          <a:lstStyle/>
          <a:p>
            <a:r>
              <a:rPr lang="fa-IR" sz="3200" dirty="0" smtClean="0">
                <a:solidFill>
                  <a:srgbClr val="FF0000"/>
                </a:solidFill>
                <a:cs typeface="B Titr" panose="00000700000000000000" pitchFamily="2" charset="-78"/>
              </a:rPr>
              <a:t>نیاز های تغذیه ای </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a:r>
              <a:rPr lang="fa-IR" altLang="en-US" sz="1800" b="1" dirty="0">
                <a:cs typeface="B Titr" panose="00000700000000000000" pitchFamily="2" charset="-78"/>
              </a:rPr>
              <a:t>انرژي</a:t>
            </a:r>
            <a:r>
              <a:rPr lang="fa-IR" altLang="en-US" sz="1800" b="1" dirty="0" smtClean="0">
                <a:cs typeface="B Titr" panose="00000700000000000000" pitchFamily="2" charset="-78"/>
              </a:rPr>
              <a:t>:</a:t>
            </a:r>
          </a:p>
          <a:p>
            <a:pPr marL="0" lvl="0" indent="0" algn="justLow" rtl="1" fontAlgn="base">
              <a:spcAft>
                <a:spcPct val="0"/>
              </a:spcAft>
              <a:buClr>
                <a:srgbClr val="3333CC"/>
              </a:buClr>
              <a:buSzPct val="60000"/>
              <a:buNone/>
            </a:pPr>
            <a:r>
              <a:rPr lang="fa-IR" altLang="en-US" sz="1800" b="1" kern="0" dirty="0" smtClean="0">
                <a:latin typeface="Tahoma"/>
                <a:cs typeface="B Mitra" panose="00000400000000000000" pitchFamily="2" charset="-78"/>
              </a:rPr>
              <a:t>دوران بلوغ  </a:t>
            </a:r>
            <a:r>
              <a:rPr lang="fa-IR" altLang="en-US" sz="1800" b="1" kern="0" dirty="0">
                <a:latin typeface="Tahoma"/>
                <a:cs typeface="B Mitra" panose="00000400000000000000" pitchFamily="2" charset="-78"/>
              </a:rPr>
              <a:t>مقارن با جهش رشد است </a:t>
            </a:r>
            <a:r>
              <a:rPr lang="fa-IR" altLang="en-US" sz="1800" b="1" kern="0" dirty="0" smtClean="0">
                <a:latin typeface="Tahoma"/>
                <a:cs typeface="B Mitra" panose="00000400000000000000" pitchFamily="2" charset="-78"/>
              </a:rPr>
              <a:t>که نوجوان به </a:t>
            </a:r>
            <a:r>
              <a:rPr lang="fa-IR" altLang="en-US" sz="1800" b="1" kern="0" dirty="0">
                <a:latin typeface="Tahoma"/>
                <a:cs typeface="B Mitra" panose="00000400000000000000" pitchFamily="2" charset="-78"/>
              </a:rPr>
              <a:t>انرژي بيشتري نياز </a:t>
            </a:r>
            <a:r>
              <a:rPr lang="fa-IR" altLang="en-US" sz="1800" b="1" kern="0" dirty="0" smtClean="0">
                <a:latin typeface="Tahoma"/>
                <a:cs typeface="B Mitra" panose="00000400000000000000" pitchFamily="2" charset="-78"/>
              </a:rPr>
              <a:t>دارند،البته </a:t>
            </a:r>
            <a:r>
              <a:rPr lang="fa-IR" altLang="en-US" sz="1800" b="1" kern="0" dirty="0">
                <a:latin typeface="Tahoma"/>
                <a:cs typeface="B Mitra" panose="00000400000000000000" pitchFamily="2" charset="-78"/>
              </a:rPr>
              <a:t>به ازاء اندازه بدن ، فعاليت و تحرک نياز به انرژي متفاوت </a:t>
            </a:r>
            <a:r>
              <a:rPr lang="fa-IR" altLang="en-US" sz="1800" b="1" kern="0" dirty="0" smtClean="0">
                <a:latin typeface="Tahoma"/>
                <a:cs typeface="B Mitra" panose="00000400000000000000" pitchFamily="2" charset="-78"/>
              </a:rPr>
              <a:t>است .منبع </a:t>
            </a:r>
            <a:r>
              <a:rPr lang="fa-IR" altLang="en-US" sz="1800" b="1" kern="0" dirty="0">
                <a:latin typeface="Tahoma"/>
                <a:cs typeface="B Mitra" panose="00000400000000000000" pitchFamily="2" charset="-78"/>
              </a:rPr>
              <a:t>خوب تامين انرژي </a:t>
            </a:r>
            <a:r>
              <a:rPr lang="fa-IR" altLang="en-US" sz="1800" b="1" kern="0" dirty="0" smtClean="0">
                <a:latin typeface="Tahoma"/>
                <a:cs typeface="B Mitra" panose="00000400000000000000" pitchFamily="2" charset="-78"/>
              </a:rPr>
              <a:t>کربوهیدراتها  </a:t>
            </a:r>
            <a:r>
              <a:rPr lang="fa-IR" altLang="en-US" sz="1800" b="1" kern="0" dirty="0">
                <a:latin typeface="Tahoma"/>
                <a:cs typeface="B Mitra" panose="00000400000000000000" pitchFamily="2" charset="-78"/>
              </a:rPr>
              <a:t>و چربيها </a:t>
            </a:r>
            <a:r>
              <a:rPr lang="fa-IR" altLang="en-US" sz="1800" b="1" kern="0" dirty="0" smtClean="0">
                <a:latin typeface="Tahoma"/>
                <a:cs typeface="B Mitra" panose="00000400000000000000" pitchFamily="2" charset="-78"/>
              </a:rPr>
              <a:t>هستند.</a:t>
            </a:r>
            <a:r>
              <a:rPr lang="ar-SA" altLang="en-US" sz="1800" b="1" kern="0" dirty="0" smtClean="0">
                <a:latin typeface="Times New Roman"/>
                <a:cs typeface="B Mitra" panose="00000400000000000000" pitchFamily="2" charset="-78"/>
              </a:rPr>
              <a:t>نياز </a:t>
            </a:r>
            <a:r>
              <a:rPr lang="ar-SA" altLang="en-US" sz="1800" b="1" kern="0" dirty="0">
                <a:latin typeface="Times New Roman"/>
                <a:cs typeface="B Mitra" panose="00000400000000000000" pitchFamily="2" charset="-78"/>
              </a:rPr>
              <a:t>به انرژي در نو جوانان </a:t>
            </a:r>
            <a:r>
              <a:rPr lang="ar-SA" altLang="en-US" sz="1800" b="1" kern="0" dirty="0">
                <a:solidFill>
                  <a:srgbClr val="FF0000"/>
                </a:solidFill>
                <a:latin typeface="Times New Roman"/>
                <a:cs typeface="B Mitra" panose="00000400000000000000" pitchFamily="2" charset="-78"/>
              </a:rPr>
              <a:t>به دليل </a:t>
            </a:r>
            <a:r>
              <a:rPr lang="ar-SA" altLang="en-US" sz="1800" b="1" kern="0" dirty="0" smtClean="0">
                <a:solidFill>
                  <a:srgbClr val="FF0000"/>
                </a:solidFill>
                <a:latin typeface="Times New Roman"/>
                <a:cs typeface="B Mitra" panose="00000400000000000000" pitchFamily="2" charset="-78"/>
              </a:rPr>
              <a:t> </a:t>
            </a:r>
            <a:r>
              <a:rPr lang="ar-SA" altLang="en-US" sz="1800" b="1" kern="0" dirty="0">
                <a:solidFill>
                  <a:srgbClr val="FF0000"/>
                </a:solidFill>
                <a:latin typeface="Times New Roman"/>
                <a:cs typeface="B Mitra" panose="00000400000000000000" pitchFamily="2" charset="-78"/>
              </a:rPr>
              <a:t>متفاوت بودن </a:t>
            </a:r>
            <a:r>
              <a:rPr lang="ar-SA" altLang="en-US" sz="1800" b="1" kern="0" dirty="0" smtClean="0">
                <a:solidFill>
                  <a:srgbClr val="FF0000"/>
                </a:solidFill>
                <a:latin typeface="Times New Roman"/>
                <a:cs typeface="B Mitra" panose="00000400000000000000" pitchFamily="2" charset="-78"/>
              </a:rPr>
              <a:t>سرعت </a:t>
            </a:r>
            <a:r>
              <a:rPr lang="ar-SA" altLang="en-US" sz="1800" b="1" kern="0" dirty="0">
                <a:solidFill>
                  <a:srgbClr val="FF0000"/>
                </a:solidFill>
                <a:latin typeface="Times New Roman"/>
                <a:cs typeface="B Mitra" panose="00000400000000000000" pitchFamily="2" charset="-78"/>
              </a:rPr>
              <a:t>و </a:t>
            </a:r>
            <a:r>
              <a:rPr lang="ar-SA" altLang="en-US" sz="1800" b="1" kern="0" dirty="0" smtClean="0">
                <a:solidFill>
                  <a:srgbClr val="FF0000"/>
                </a:solidFill>
                <a:latin typeface="Times New Roman"/>
                <a:cs typeface="B Mitra" panose="00000400000000000000" pitchFamily="2" charset="-78"/>
              </a:rPr>
              <a:t>ميزان </a:t>
            </a:r>
            <a:r>
              <a:rPr lang="ar-SA" altLang="en-US" sz="1800" b="1" kern="0" dirty="0">
                <a:solidFill>
                  <a:srgbClr val="FF0000"/>
                </a:solidFill>
                <a:latin typeface="Times New Roman"/>
                <a:cs typeface="B Mitra" panose="00000400000000000000" pitchFamily="2" charset="-78"/>
              </a:rPr>
              <a:t>فعاليت </a:t>
            </a:r>
            <a:r>
              <a:rPr lang="ar-SA" altLang="en-US" sz="1800" b="1" kern="0" dirty="0" smtClean="0">
                <a:solidFill>
                  <a:srgbClr val="FF0000"/>
                </a:solidFill>
                <a:latin typeface="Times New Roman"/>
                <a:cs typeface="B Mitra" panose="00000400000000000000" pitchFamily="2" charset="-78"/>
              </a:rPr>
              <a:t>جسمي</a:t>
            </a:r>
            <a:r>
              <a:rPr lang="fa-IR" altLang="en-US" sz="1800" b="1" kern="0" dirty="0" smtClean="0">
                <a:solidFill>
                  <a:srgbClr val="FF0000"/>
                </a:solidFill>
                <a:latin typeface="Times New Roman"/>
                <a:cs typeface="B Mitra" panose="00000400000000000000" pitchFamily="2" charset="-78"/>
              </a:rPr>
              <a:t> </a:t>
            </a:r>
            <a:r>
              <a:rPr lang="ar-SA" altLang="en-US" sz="1800" b="1" kern="0" dirty="0" smtClean="0">
                <a:solidFill>
                  <a:srgbClr val="FF0000"/>
                </a:solidFill>
                <a:latin typeface="Times New Roman"/>
                <a:cs typeface="B Mitra" panose="00000400000000000000" pitchFamily="2" charset="-78"/>
              </a:rPr>
              <a:t>متفاوت </a:t>
            </a:r>
            <a:r>
              <a:rPr lang="ar-SA" altLang="en-US" sz="1800" b="1" kern="0" dirty="0">
                <a:solidFill>
                  <a:srgbClr val="FF0000"/>
                </a:solidFill>
                <a:latin typeface="Times New Roman"/>
                <a:cs typeface="B Mitra" panose="00000400000000000000" pitchFamily="2" charset="-78"/>
              </a:rPr>
              <a:t>است</a:t>
            </a:r>
            <a:r>
              <a:rPr lang="ar-SA" altLang="en-US" sz="1800" b="1" kern="0" dirty="0" smtClean="0">
                <a:solidFill>
                  <a:srgbClr val="FF0000"/>
                </a:solidFill>
                <a:latin typeface="Times New Roman"/>
                <a:cs typeface="B Mitra" panose="00000400000000000000" pitchFamily="2" charset="-78"/>
              </a:rPr>
              <a:t>.</a:t>
            </a:r>
            <a:endParaRPr lang="fa-IR" altLang="en-US" sz="1800" b="1" kern="0" dirty="0" smtClean="0">
              <a:solidFill>
                <a:srgbClr val="FF0000"/>
              </a:solidFill>
              <a:latin typeface="Times New Roman"/>
              <a:cs typeface="B Mitra" panose="00000400000000000000" pitchFamily="2" charset="-78"/>
            </a:endParaRPr>
          </a:p>
          <a:p>
            <a:pPr marL="0" lvl="0" indent="0" algn="justLow" rtl="1" fontAlgn="base">
              <a:spcAft>
                <a:spcPct val="0"/>
              </a:spcAft>
              <a:buClr>
                <a:srgbClr val="3333CC"/>
              </a:buClr>
              <a:buSzPct val="60000"/>
              <a:buNone/>
            </a:pPr>
            <a:endParaRPr lang="en-US" altLang="en-US" sz="1800" b="1" kern="0" dirty="0">
              <a:latin typeface="Times New Roman"/>
              <a:cs typeface="B Mitra" panose="00000400000000000000" pitchFamily="2" charset="-78"/>
            </a:endParaRPr>
          </a:p>
          <a:p>
            <a:pPr marL="0" lvl="0" indent="0" algn="r" rtl="1" fontAlgn="base">
              <a:spcBef>
                <a:spcPct val="50000"/>
              </a:spcBef>
              <a:spcAft>
                <a:spcPct val="0"/>
              </a:spcAft>
              <a:buClrTx/>
              <a:buSzTx/>
              <a:buNone/>
            </a:pPr>
            <a:r>
              <a:rPr lang="fa-IR" altLang="en-US" sz="1600" b="1" dirty="0">
                <a:latin typeface="Arial" charset="0"/>
                <a:cs typeface="B Titr" panose="00000700000000000000" pitchFamily="2" charset="-78"/>
              </a:rPr>
              <a:t>پروتئـين :</a:t>
            </a:r>
          </a:p>
          <a:p>
            <a:pPr marL="0" indent="0" algn="justLow" rtl="1" fontAlgn="base">
              <a:spcBef>
                <a:spcPct val="50000"/>
              </a:spcBef>
              <a:spcAft>
                <a:spcPct val="0"/>
              </a:spcAft>
              <a:buClrTx/>
              <a:buSzTx/>
              <a:buNone/>
            </a:pPr>
            <a:r>
              <a:rPr lang="fa-IR" altLang="en-US" sz="1800" b="1" dirty="0">
                <a:cs typeface="B Mitra" panose="00000400000000000000" pitchFamily="2" charset="-78"/>
              </a:rPr>
              <a:t>براي نگهداري و ترميم بافت ها و سنتز سلول ها وبافت هاي جديد مورد نياز است </a:t>
            </a:r>
            <a:r>
              <a:rPr lang="fa-IR" altLang="en-US" sz="1800" b="1" dirty="0" smtClean="0">
                <a:latin typeface="Arial" charset="0"/>
                <a:cs typeface="B Mitra" panose="00000400000000000000" pitchFamily="2" charset="-78"/>
              </a:rPr>
              <a:t>در </a:t>
            </a:r>
            <a:r>
              <a:rPr lang="fa-IR" altLang="en-US" sz="1800" b="1" dirty="0">
                <a:solidFill>
                  <a:srgbClr val="FF0000"/>
                </a:solidFill>
                <a:latin typeface="Arial" charset="0"/>
                <a:cs typeface="B Mitra" panose="00000400000000000000" pitchFamily="2" charset="-78"/>
              </a:rPr>
              <a:t>دوران بلوغ سرعت رشد بدن بيشتر مي شود و چون بدن براي رشد به پروتئين نياز دارد </a:t>
            </a:r>
            <a:r>
              <a:rPr lang="fa-IR" altLang="en-US" sz="1800" b="1" dirty="0">
                <a:latin typeface="Arial" charset="0"/>
                <a:cs typeface="B Mitra" panose="00000400000000000000" pitchFamily="2" charset="-78"/>
              </a:rPr>
              <a:t>نوجوانان بايد در برنامه غذايي روزانه خود از از منابع پروتئين حيواني ( گوشت ،تخم مرغ و شير و....) و پروتئين گياهي (حبوبات و غلات ) بيشتر استفاده نمايند.</a:t>
            </a:r>
          </a:p>
          <a:p>
            <a:pPr marL="0" lvl="0" indent="0" algn="justLow" rtl="1" fontAlgn="base">
              <a:spcBef>
                <a:spcPct val="50000"/>
              </a:spcBef>
              <a:spcAft>
                <a:spcPct val="0"/>
              </a:spcAft>
              <a:buClrTx/>
              <a:buSzTx/>
              <a:buNone/>
            </a:pPr>
            <a:r>
              <a:rPr lang="fa-IR" altLang="en-US" sz="1800" b="1" dirty="0">
                <a:latin typeface="Arial" charset="0"/>
                <a:cs typeface="B Mitra" panose="00000400000000000000" pitchFamily="2" charset="-78"/>
              </a:rPr>
              <a:t>براي افزايش ارزش غذايي بهتر است پروتئين هاي حيواني و  گياهي همراه هم (نان و تخم مرغ، شير برنج، ماكاروني با پنير ، نان و پنيرو...) و يا دو نوع پروتئين گياهي با هم (مثلا عدس پلو ، لوبيا پلو ، عدسي با نان ، </a:t>
            </a:r>
            <a:r>
              <a:rPr lang="fa-IR" altLang="en-US" sz="1800" b="1" dirty="0" smtClean="0">
                <a:latin typeface="Arial" charset="0"/>
                <a:cs typeface="B Mitra" panose="00000400000000000000" pitchFamily="2" charset="-78"/>
              </a:rPr>
              <a:t>لوبيا </a:t>
            </a:r>
            <a:r>
              <a:rPr lang="fa-IR" altLang="en-US" sz="1800" b="1" dirty="0">
                <a:latin typeface="Arial" charset="0"/>
                <a:cs typeface="B Mitra" panose="00000400000000000000" pitchFamily="2" charset="-78"/>
              </a:rPr>
              <a:t>با نان ) مصرف گردند.</a:t>
            </a:r>
          </a:p>
          <a:p>
            <a:pPr marL="0" lvl="0" indent="0" algn="r" rtl="1" fontAlgn="base">
              <a:spcAft>
                <a:spcPct val="0"/>
              </a:spcAft>
              <a:buClr>
                <a:srgbClr val="3333CC"/>
              </a:buClr>
              <a:buSzPct val="60000"/>
              <a:buNone/>
            </a:pPr>
            <a:endParaRPr lang="fa-IR" altLang="en-US" sz="3200" b="1" kern="0" dirty="0">
              <a:latin typeface="Tahoma"/>
              <a:cs typeface="Times New Roman"/>
            </a:endParaRPr>
          </a:p>
          <a:p>
            <a:endParaRPr lang="en-US" dirty="0"/>
          </a:p>
        </p:txBody>
      </p:sp>
      <p:pic>
        <p:nvPicPr>
          <p:cNvPr id="5" name="Picture 6" descr="824487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85800"/>
            <a:ext cx="2257425" cy="1508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F:\My Pictures\ننن.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819400"/>
            <a:ext cx="1676400" cy="10442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931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0" lvl="0" indent="0" algn="r" rtl="1" fontAlgn="base">
              <a:spcBef>
                <a:spcPct val="50000"/>
              </a:spcBef>
              <a:spcAft>
                <a:spcPct val="0"/>
              </a:spcAft>
              <a:buClrTx/>
              <a:buSzTx/>
              <a:buNone/>
            </a:pPr>
            <a:r>
              <a:rPr lang="fa-IR" altLang="en-US" sz="1800" b="1" dirty="0">
                <a:latin typeface="Arial" charset="0"/>
                <a:cs typeface="B Titr" panose="00000700000000000000" pitchFamily="2" charset="-78"/>
              </a:rPr>
              <a:t>ويتامين ها و املاح</a:t>
            </a:r>
            <a:r>
              <a:rPr lang="fa-IR" altLang="en-US" sz="1800" dirty="0">
                <a:latin typeface="Arial" charset="0"/>
                <a:cs typeface="B Titr" panose="00000700000000000000" pitchFamily="2" charset="-78"/>
              </a:rPr>
              <a:t> </a:t>
            </a:r>
            <a:r>
              <a:rPr lang="fa-IR" altLang="en-US" sz="2400" dirty="0">
                <a:latin typeface="Arial" charset="0"/>
                <a:cs typeface="Nazanin" pitchFamily="2" charset="-78"/>
              </a:rPr>
              <a:t>:</a:t>
            </a:r>
          </a:p>
          <a:p>
            <a:pPr marL="0" lvl="0" indent="0" algn="justLow" rtl="1" fontAlgn="base">
              <a:spcBef>
                <a:spcPct val="50000"/>
              </a:spcBef>
              <a:spcAft>
                <a:spcPct val="0"/>
              </a:spcAft>
              <a:buClrTx/>
              <a:buSzTx/>
              <a:buNone/>
            </a:pPr>
            <a:r>
              <a:rPr lang="fa-IR" altLang="en-US" sz="1800" b="1" dirty="0">
                <a:solidFill>
                  <a:srgbClr val="FF0000"/>
                </a:solidFill>
                <a:latin typeface="Arial" charset="0"/>
                <a:cs typeface="B Mitra" panose="00000400000000000000" pitchFamily="2" charset="-78"/>
              </a:rPr>
              <a:t>كمبود برخي از ويتامين ها و املاح  از جمله ويتامين </a:t>
            </a:r>
            <a:r>
              <a:rPr lang="en-US" altLang="en-US" sz="1800" b="1" dirty="0">
                <a:solidFill>
                  <a:srgbClr val="FF0000"/>
                </a:solidFill>
                <a:latin typeface="Arial" charset="0"/>
                <a:cs typeface="B Mitra" panose="00000400000000000000" pitchFamily="2" charset="-78"/>
              </a:rPr>
              <a:t>A </a:t>
            </a:r>
            <a:r>
              <a:rPr lang="fa-IR" altLang="en-US" sz="1800" b="1" dirty="0">
                <a:solidFill>
                  <a:srgbClr val="FF0000"/>
                </a:solidFill>
                <a:latin typeface="Arial" charset="0"/>
                <a:cs typeface="B Mitra" panose="00000400000000000000" pitchFamily="2" charset="-78"/>
              </a:rPr>
              <a:t>،</a:t>
            </a:r>
            <a:r>
              <a:rPr lang="en-US" altLang="en-US" sz="1800" b="1" dirty="0">
                <a:solidFill>
                  <a:srgbClr val="FF0000"/>
                </a:solidFill>
                <a:latin typeface="Arial" charset="0"/>
                <a:cs typeface="B Mitra" panose="00000400000000000000" pitchFamily="2" charset="-78"/>
              </a:rPr>
              <a:t>C </a:t>
            </a:r>
            <a:r>
              <a:rPr lang="fa-IR" altLang="en-US" sz="1800" b="1" dirty="0">
                <a:solidFill>
                  <a:srgbClr val="FF0000"/>
                </a:solidFill>
                <a:latin typeface="Arial" charset="0"/>
                <a:cs typeface="B Mitra" panose="00000400000000000000" pitchFamily="2" charset="-78"/>
              </a:rPr>
              <a:t>، آهن ، روي ، كلسيم  در نوجوانان بويژه دختران نوجوان شايعتر است</a:t>
            </a:r>
            <a:r>
              <a:rPr lang="fa-IR" altLang="en-US" sz="1800" b="1" dirty="0">
                <a:latin typeface="Arial" charset="0"/>
                <a:cs typeface="B Mitra" panose="00000400000000000000" pitchFamily="2" charset="-78"/>
              </a:rPr>
              <a:t>.نوجواناني كه نامرتب غذا مي خورند ،يا مبتلا به بيماري هاي مزمن هستند ، ر‍‍ژيم غذايي نامناسب دارند و يا غذاهايي را انتخاب مي كنند كه فاقد ارزش غذايي است نياز به مصرف مكمل دارند</a:t>
            </a:r>
            <a:r>
              <a:rPr lang="fa-IR" altLang="en-US" sz="2800" dirty="0">
                <a:latin typeface="Arial" charset="0"/>
                <a:cs typeface="B Mitra" panose="00000400000000000000" pitchFamily="2" charset="-78"/>
              </a:rPr>
              <a:t>.</a:t>
            </a:r>
          </a:p>
          <a:p>
            <a:endParaRPr lang="en-US" dirty="0"/>
          </a:p>
        </p:txBody>
      </p:sp>
      <p:pic>
        <p:nvPicPr>
          <p:cNvPr id="4" name="Picture 6"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00400"/>
            <a:ext cx="3803650" cy="2822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92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56792152"/>
              </p:ext>
            </p:extLst>
          </p:nvPr>
        </p:nvGraphicFramePr>
        <p:xfrm>
          <a:off x="543792" y="948154"/>
          <a:ext cx="8295408" cy="5097046"/>
        </p:xfrm>
        <a:graphic>
          <a:graphicData uri="http://schemas.openxmlformats.org/drawingml/2006/table">
            <a:tbl>
              <a:tblPr firstRow="1" bandRow="1">
                <a:tableStyleId>{5C22544A-7EE6-4342-B048-85BDC9FD1C3A}</a:tableStyleId>
              </a:tblPr>
              <a:tblGrid>
                <a:gridCol w="2073852"/>
                <a:gridCol w="2073852"/>
                <a:gridCol w="1036926"/>
                <a:gridCol w="1036926"/>
                <a:gridCol w="2073852"/>
              </a:tblGrid>
              <a:tr h="370840">
                <a:tc rowSpan="2">
                  <a:txBody>
                    <a:bodyPr/>
                    <a:lstStyle/>
                    <a:p>
                      <a:pPr algn="r" rtl="1"/>
                      <a:r>
                        <a:rPr lang="fa-IR" sz="1100" b="1" dirty="0" smtClean="0">
                          <a:solidFill>
                            <a:srgbClr val="FF0000"/>
                          </a:solidFill>
                          <a:cs typeface="B Titr" panose="00000700000000000000" pitchFamily="2" charset="-78"/>
                        </a:rPr>
                        <a:t>منابع غذایی </a:t>
                      </a:r>
                      <a:endParaRPr lang="en-US" sz="1100" b="1" dirty="0">
                        <a:solidFill>
                          <a:srgbClr val="FF0000"/>
                        </a:solidFill>
                        <a:cs typeface="B Titr" panose="00000700000000000000" pitchFamily="2" charset="-78"/>
                      </a:endParaRPr>
                    </a:p>
                  </a:txBody>
                  <a:tcPr/>
                </a:tc>
                <a:tc rowSpan="2">
                  <a:txBody>
                    <a:bodyPr/>
                    <a:lstStyle/>
                    <a:p>
                      <a:pPr algn="r" rtl="1"/>
                      <a:r>
                        <a:rPr lang="fa-IR" sz="1100" b="1" dirty="0" smtClean="0">
                          <a:solidFill>
                            <a:srgbClr val="FF0000"/>
                          </a:solidFill>
                          <a:cs typeface="B Titr" panose="00000700000000000000" pitchFamily="2" charset="-78"/>
                        </a:rPr>
                        <a:t>معادل در هر واحد </a:t>
                      </a:r>
                      <a:endParaRPr lang="en-US" sz="1100" b="1" dirty="0">
                        <a:solidFill>
                          <a:srgbClr val="FF0000"/>
                        </a:solidFill>
                        <a:cs typeface="B Titr" panose="00000700000000000000" pitchFamily="2" charset="-78"/>
                      </a:endParaRPr>
                    </a:p>
                  </a:txBody>
                  <a:tcPr/>
                </a:tc>
                <a:tc gridSpan="2">
                  <a:txBody>
                    <a:bodyPr/>
                    <a:lstStyle/>
                    <a:p>
                      <a:pPr algn="r" rtl="1"/>
                      <a:r>
                        <a:rPr lang="fa-IR" sz="1200" dirty="0" smtClean="0">
                          <a:solidFill>
                            <a:srgbClr val="FF0000"/>
                          </a:solidFill>
                          <a:cs typeface="B Titr" panose="00000700000000000000" pitchFamily="2" charset="-78"/>
                        </a:rPr>
                        <a:t>واحد های مورد نیاز </a:t>
                      </a:r>
                      <a:endParaRPr lang="en-US" sz="1200" dirty="0">
                        <a:solidFill>
                          <a:srgbClr val="FF0000"/>
                        </a:solidFill>
                        <a:cs typeface="B Titr" panose="00000700000000000000" pitchFamily="2" charset="-78"/>
                      </a:endParaRPr>
                    </a:p>
                  </a:txBody>
                  <a:tcPr/>
                </a:tc>
                <a:tc hMerge="1">
                  <a:txBody>
                    <a:bodyPr/>
                    <a:lstStyle/>
                    <a:p>
                      <a:endParaRPr lang="en-US" dirty="0"/>
                    </a:p>
                  </a:txBody>
                  <a:tcPr/>
                </a:tc>
                <a:tc rowSpan="2">
                  <a:txBody>
                    <a:bodyPr/>
                    <a:lstStyle/>
                    <a:p>
                      <a:pPr algn="r" rtl="1"/>
                      <a:r>
                        <a:rPr lang="fa-IR" sz="1100" b="1" dirty="0" smtClean="0">
                          <a:solidFill>
                            <a:srgbClr val="FF0000"/>
                          </a:solidFill>
                          <a:cs typeface="B Titr" panose="00000700000000000000" pitchFamily="2" charset="-78"/>
                        </a:rPr>
                        <a:t>گروههای غذایی </a:t>
                      </a:r>
                      <a:endParaRPr lang="en-US" sz="1100" b="1" dirty="0">
                        <a:solidFill>
                          <a:srgbClr val="FF0000"/>
                        </a:solidFill>
                        <a:cs typeface="B Titr" panose="00000700000000000000" pitchFamily="2" charset="-78"/>
                      </a:endParaRPr>
                    </a:p>
                  </a:txBody>
                  <a:tcPr/>
                </a:tc>
              </a:tr>
              <a:tr h="370840">
                <a:tc vMerge="1">
                  <a:txBody>
                    <a:bodyPr/>
                    <a:lstStyle/>
                    <a:p>
                      <a:endParaRPr lang="en-US" dirty="0"/>
                    </a:p>
                  </a:txBody>
                  <a:tcPr/>
                </a:tc>
                <a:tc vMerge="1">
                  <a:txBody>
                    <a:bodyPr/>
                    <a:lstStyle/>
                    <a:p>
                      <a:endParaRPr lang="en-US" dirty="0"/>
                    </a:p>
                  </a:txBody>
                  <a:tcPr/>
                </a:tc>
                <a:tc>
                  <a:txBody>
                    <a:bodyPr/>
                    <a:lstStyle/>
                    <a:p>
                      <a:pPr algn="r" rtl="1"/>
                      <a:r>
                        <a:rPr lang="fa-IR" sz="1100" b="1" dirty="0" smtClean="0">
                          <a:cs typeface="B Mitra" panose="00000400000000000000" pitchFamily="2" charset="-78"/>
                        </a:rPr>
                        <a:t>12 تا 18 سال </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6 تا 11 سال </a:t>
                      </a:r>
                      <a:endParaRPr lang="en-US" sz="1100" b="1" dirty="0">
                        <a:cs typeface="B Mitra" panose="00000400000000000000" pitchFamily="2" charset="-78"/>
                      </a:endParaRPr>
                    </a:p>
                  </a:txBody>
                  <a:tcPr/>
                </a:tc>
                <a:tc vMerge="1">
                  <a:txBody>
                    <a:bodyPr/>
                    <a:lstStyle/>
                    <a:p>
                      <a:endParaRPr lang="en-US" dirty="0"/>
                    </a:p>
                  </a:txBody>
                  <a:tcPr/>
                </a:tc>
              </a:tr>
              <a:tr h="1475006">
                <a:tc>
                  <a:txBody>
                    <a:bodyPr/>
                    <a:lstStyle/>
                    <a:p>
                      <a:pPr algn="justLow" rtl="1"/>
                      <a:r>
                        <a:rPr lang="fa-IR" sz="1100" b="1" dirty="0" smtClean="0">
                          <a:cs typeface="B Mitra" panose="00000400000000000000" pitchFamily="2" charset="-78"/>
                        </a:rPr>
                        <a:t>این گروه شامل نان سبوس دار،نان های سنتی سفید ،برنج،ماکارونی ،نان</a:t>
                      </a:r>
                      <a:r>
                        <a:rPr lang="fa-IR" sz="1100" b="1" baseline="0" dirty="0" smtClean="0">
                          <a:cs typeface="B Mitra" panose="00000400000000000000" pitchFamily="2" charset="-78"/>
                        </a:rPr>
                        <a:t> های فانتزی غلات صبحانه ،رشته ها  می باشد .بهتر است نیمی از غلات مصرفی از نوع سبوس دار باشد.</a:t>
                      </a:r>
                      <a:endParaRPr lang="en-US" sz="1100" b="1" dirty="0">
                        <a:cs typeface="B Mitra" panose="00000400000000000000" pitchFamily="2" charset="-78"/>
                      </a:endParaRPr>
                    </a:p>
                  </a:txBody>
                  <a:tcPr/>
                </a:tc>
                <a:tc>
                  <a:txBody>
                    <a:bodyPr/>
                    <a:lstStyle/>
                    <a:p>
                      <a:pPr algn="justLow" rtl="1"/>
                      <a:r>
                        <a:rPr lang="ar-SA" altLang="en-US" sz="1100" b="1" dirty="0" smtClean="0">
                          <a:cs typeface="Homa" pitchFamily="2" charset="-78"/>
                        </a:rPr>
                        <a:t>1</a:t>
                      </a:r>
                      <a:r>
                        <a:rPr lang="fa-IR" altLang="en-US" sz="1100" b="1" dirty="0" smtClean="0">
                          <a:cs typeface="B Mitra" panose="00000400000000000000" pitchFamily="2" charset="-78"/>
                        </a:rPr>
                        <a:t>کف دست بدون انگشت انواع نانها (30گرم)</a:t>
                      </a:r>
                      <a:r>
                        <a:rPr lang="fa-IR" altLang="en-US" sz="1100" b="1" baseline="0" dirty="0" smtClean="0">
                          <a:cs typeface="B Mitra" panose="00000400000000000000" pitchFamily="2" charset="-78"/>
                        </a:rPr>
                        <a:t> و 4 کف دست بدون انگشت نان لواش (30گرم)یا نصف لیوان برنج یا ماکارونی پخته یا 3 عدد بیسکویت ساده به ویژه سبوس دار</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9 تا 11</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6 تا11</a:t>
                      </a:r>
                      <a:endParaRPr lang="en-US" sz="1100" b="1" dirty="0">
                        <a:cs typeface="B Mitra" panose="00000400000000000000" pitchFamily="2" charset="-78"/>
                      </a:endParaRPr>
                    </a:p>
                  </a:txBody>
                  <a:tcPr/>
                </a:tc>
                <a:tc>
                  <a:txBody>
                    <a:bodyPr/>
                    <a:lstStyle/>
                    <a:p>
                      <a:pPr algn="r" rtl="1"/>
                      <a:r>
                        <a:rPr lang="ar-SA" altLang="en-US" sz="1100" b="1" dirty="0" smtClean="0">
                          <a:cs typeface="B Mitra" panose="00000400000000000000" pitchFamily="2" charset="-78"/>
                        </a:rPr>
                        <a:t>نان و غلات</a:t>
                      </a:r>
                      <a:endParaRPr lang="en-US" sz="1100" b="1" dirty="0">
                        <a:cs typeface="B Mitra" panose="00000400000000000000" pitchFamily="2" charset="-78"/>
                      </a:endParaRPr>
                    </a:p>
                  </a:txBody>
                  <a:tcPr/>
                </a:tc>
              </a:tr>
              <a:tr h="370840">
                <a:tc>
                  <a:txBody>
                    <a:bodyPr/>
                    <a:lstStyle/>
                    <a:p>
                      <a:pPr algn="justLow" rtl="1"/>
                      <a:r>
                        <a:rPr lang="fa-IR" sz="1100" b="1" dirty="0" smtClean="0">
                          <a:cs typeface="B Mitra" panose="00000400000000000000" pitchFamily="2" charset="-78"/>
                        </a:rPr>
                        <a:t>این گروه شامل انواع سبزی ها می باشد</a:t>
                      </a:r>
                      <a:endParaRPr lang="en-US" sz="1100" b="1" dirty="0">
                        <a:cs typeface="B Mitra" panose="00000400000000000000" pitchFamily="2" charset="-78"/>
                      </a:endParaRPr>
                    </a:p>
                  </a:txBody>
                  <a:tcPr/>
                </a:tc>
                <a:tc>
                  <a:txBody>
                    <a:bodyPr/>
                    <a:lstStyle/>
                    <a:p>
                      <a:pPr algn="justLow" rtl="1"/>
                      <a:r>
                        <a:rPr lang="fa-IR" sz="1100" b="1" dirty="0" smtClean="0">
                          <a:cs typeface="B Mitra" panose="00000400000000000000" pitchFamily="2" charset="-78"/>
                        </a:rPr>
                        <a:t>یک لیوان سبزی خام یا نصف لیوان سبزی پخته یا یک عدد گوجه فرنگی ،هویج،پیاز،خیاریا نصف لیوان آب گوجه فرنگی یا آب هویجیا نصف لیوان نخود سبز ،لوبیا سبز</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4تا5</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2تا3</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سبزی ها</a:t>
                      </a:r>
                      <a:r>
                        <a:rPr lang="fa-IR" sz="1100" b="1" baseline="0" dirty="0" smtClean="0">
                          <a:cs typeface="B Mitra" panose="00000400000000000000" pitchFamily="2" charset="-78"/>
                        </a:rPr>
                        <a:t> </a:t>
                      </a:r>
                      <a:endParaRPr lang="en-US" sz="1100" b="1" dirty="0">
                        <a:cs typeface="B Mitra" panose="00000400000000000000" pitchFamily="2" charset="-78"/>
                      </a:endParaRPr>
                    </a:p>
                  </a:txBody>
                  <a:tcPr/>
                </a:tc>
              </a:tr>
              <a:tr h="370840">
                <a:tc>
                  <a:txBody>
                    <a:bodyPr/>
                    <a:lstStyle/>
                    <a:p>
                      <a:pPr algn="r" rtl="1"/>
                      <a:r>
                        <a:rPr lang="fa-IR" sz="1100" b="1" dirty="0" smtClean="0"/>
                        <a:t>این گروه شامل انواع میوه ها می باشد.</a:t>
                      </a:r>
                      <a:endParaRPr lang="en-US" sz="1100" b="1" dirty="0"/>
                    </a:p>
                  </a:txBody>
                  <a:tcPr/>
                </a:tc>
                <a:tc>
                  <a:txBody>
                    <a:bodyPr/>
                    <a:lstStyle/>
                    <a:p>
                      <a:pPr algn="justLow" rtl="1"/>
                      <a:r>
                        <a:rPr lang="fa-IR" sz="1100" b="1" dirty="0" smtClean="0">
                          <a:cs typeface="B Mitra" panose="00000400000000000000" pitchFamily="2" charset="-78"/>
                        </a:rPr>
                        <a:t>یک عدد میوه متوسط یا نصف لیوان میوه ریز مثل توت و انگور یا یک چهارم لیوان میوه خشکیا نصف لیوان آب میوه طبیعی</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3تا4</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2تا3</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میوه ها </a:t>
                      </a:r>
                      <a:endParaRPr lang="en-US" sz="1100" b="1" dirty="0">
                        <a:cs typeface="B Mitra" panose="00000400000000000000" pitchFamily="2" charset="-78"/>
                      </a:endParaRPr>
                    </a:p>
                  </a:txBody>
                  <a:tcPr/>
                </a:tc>
              </a:tr>
              <a:tr h="370840">
                <a:tc>
                  <a:txBody>
                    <a:bodyPr/>
                    <a:lstStyle/>
                    <a:p>
                      <a:pPr algn="r" rtl="1"/>
                      <a:r>
                        <a:rPr lang="fa-IR" sz="1100" b="1" dirty="0" smtClean="0"/>
                        <a:t>شامل شیر،ماست،کشک،بستنی،دوغ می باشد</a:t>
                      </a:r>
                      <a:endParaRPr lang="en-US" sz="1100" b="1" dirty="0"/>
                    </a:p>
                  </a:txBody>
                  <a:tcPr/>
                </a:tc>
                <a:tc>
                  <a:txBody>
                    <a:bodyPr/>
                    <a:lstStyle/>
                    <a:p>
                      <a:pPr algn="justLow" rtl="1"/>
                      <a:r>
                        <a:rPr lang="fa-IR" sz="1100" b="1" dirty="0" smtClean="0">
                          <a:cs typeface="B Mitra" panose="00000400000000000000" pitchFamily="2" charset="-78"/>
                        </a:rPr>
                        <a:t>یک لیوان شیر یا ماست کم چرب یا یک و نیم قوطی کبریت پنیر</a:t>
                      </a:r>
                      <a:r>
                        <a:rPr lang="fa-IR" sz="1100" b="1" baseline="0" dirty="0" smtClean="0">
                          <a:cs typeface="B Mitra" panose="00000400000000000000" pitchFamily="2" charset="-78"/>
                        </a:rPr>
                        <a:t> یا یک چهارم لیوان کشک مایع یا دو لیوان دوغ یا یک و نیم لیوان بستنی</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3</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2تا3</a:t>
                      </a:r>
                      <a:endParaRPr lang="en-US" sz="1100" b="1" dirty="0">
                        <a:cs typeface="B Mitra" panose="00000400000000000000" pitchFamily="2" charset="-78"/>
                      </a:endParaRPr>
                    </a:p>
                  </a:txBody>
                  <a:tcPr/>
                </a:tc>
                <a:tc>
                  <a:txBody>
                    <a:bodyPr/>
                    <a:lstStyle/>
                    <a:p>
                      <a:pPr algn="r" rtl="1"/>
                      <a:r>
                        <a:rPr lang="ar-SA" altLang="en-US" sz="1100" b="1" dirty="0" smtClean="0">
                          <a:cs typeface="B Mitra" panose="00000400000000000000" pitchFamily="2" charset="-78"/>
                        </a:rPr>
                        <a:t>شير و لبنيات</a:t>
                      </a:r>
                      <a:endParaRPr lang="en-US" sz="1100" b="1" dirty="0">
                        <a:cs typeface="B Mitra" panose="00000400000000000000" pitchFamily="2" charset="-78"/>
                      </a:endParaRPr>
                    </a:p>
                  </a:txBody>
                  <a:tcPr/>
                </a:tc>
              </a:tr>
              <a:tr h="370840">
                <a:tc>
                  <a:txBody>
                    <a:bodyPr/>
                    <a:lstStyle/>
                    <a:p>
                      <a:pPr algn="r" rtl="1"/>
                      <a:r>
                        <a:rPr lang="fa-IR" sz="1100" b="1" dirty="0" smtClean="0">
                          <a:cs typeface="B Mitra" panose="00000400000000000000" pitchFamily="2" charset="-78"/>
                        </a:rPr>
                        <a:t>شامل انواع گوشتها ،تخم مرغ ،حبوبات و مغز ها می باشد.</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60 گرم گوشت یا 2 عدد تخم مرغ یا نصف لیوان حبوبات پخته یا یک سوم لیوان انواع مغز ها </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3</a:t>
                      </a:r>
                      <a:endParaRPr lang="en-US" sz="1100" b="1" dirty="0">
                        <a:cs typeface="B Mitra" panose="00000400000000000000" pitchFamily="2" charset="-78"/>
                      </a:endParaRPr>
                    </a:p>
                  </a:txBody>
                  <a:tcPr/>
                </a:tc>
                <a:tc>
                  <a:txBody>
                    <a:bodyPr/>
                    <a:lstStyle/>
                    <a:p>
                      <a:pPr algn="r" rtl="1"/>
                      <a:r>
                        <a:rPr lang="fa-IR" sz="1100" b="1" dirty="0" smtClean="0">
                          <a:cs typeface="B Mitra" panose="00000400000000000000" pitchFamily="2" charset="-78"/>
                        </a:rPr>
                        <a:t>2تا3</a:t>
                      </a:r>
                      <a:endParaRPr lang="en-US" sz="1100" b="1" dirty="0">
                        <a:cs typeface="B Mitra" panose="00000400000000000000" pitchFamily="2" charset="-78"/>
                      </a:endParaRPr>
                    </a:p>
                  </a:txBody>
                  <a:tcPr/>
                </a:tc>
                <a:tc>
                  <a:txBody>
                    <a:bodyPr/>
                    <a:lstStyle/>
                    <a:p>
                      <a:pPr algn="r" rtl="1"/>
                      <a:r>
                        <a:rPr lang="ar-SA" altLang="en-US" sz="1100" b="1" dirty="0" smtClean="0">
                          <a:cs typeface="B Mitra" panose="00000400000000000000" pitchFamily="2" charset="-78"/>
                        </a:rPr>
                        <a:t>گوشت , حبوبات </a:t>
                      </a:r>
                      <a:r>
                        <a:rPr lang="fa-IR" altLang="en-US" sz="1100" b="1" dirty="0" smtClean="0">
                          <a:cs typeface="B Mitra" panose="00000400000000000000" pitchFamily="2" charset="-78"/>
                        </a:rPr>
                        <a:t>،تخم مرغ </a:t>
                      </a:r>
                      <a:r>
                        <a:rPr lang="ar-SA" altLang="en-US" sz="1100" b="1" dirty="0" smtClean="0">
                          <a:cs typeface="B Mitra" panose="00000400000000000000" pitchFamily="2" charset="-78"/>
                        </a:rPr>
                        <a:t>و مغز ها</a:t>
                      </a:r>
                      <a:endParaRPr lang="en-US" sz="1100" b="1" dirty="0">
                        <a:cs typeface="B Mitra" panose="00000400000000000000" pitchFamily="2" charset="-78"/>
                      </a:endParaRPr>
                    </a:p>
                  </a:txBody>
                  <a:tcPr/>
                </a:tc>
              </a:tr>
            </a:tbl>
          </a:graphicData>
        </a:graphic>
      </p:graphicFrame>
      <p:sp>
        <p:nvSpPr>
          <p:cNvPr id="6" name="Rectangle 5"/>
          <p:cNvSpPr/>
          <p:nvPr/>
        </p:nvSpPr>
        <p:spPr>
          <a:xfrm>
            <a:off x="543791" y="326464"/>
            <a:ext cx="8153400" cy="338554"/>
          </a:xfrm>
          <a:prstGeom prst="rect">
            <a:avLst/>
          </a:prstGeom>
        </p:spPr>
        <p:txBody>
          <a:bodyPr wrap="square">
            <a:spAutoFit/>
          </a:bodyPr>
          <a:lstStyle/>
          <a:p>
            <a:pPr algn="ctr"/>
            <a:r>
              <a:rPr lang="fa-IR" sz="1600" dirty="0">
                <a:ln w="6350">
                  <a:solidFill>
                    <a:srgbClr val="C6DAC8">
                      <a:shade val="43000"/>
                    </a:srgbClr>
                  </a:solidFill>
                </a:ln>
                <a:effectLst>
                  <a:outerShdw blurRad="26000" dist="26000" dir="14500000" algn="tl" rotWithShape="0">
                    <a:srgbClr val="000000">
                      <a:alpha val="40000"/>
                    </a:srgbClr>
                  </a:outerShdw>
                </a:effectLst>
                <a:cs typeface="B Titr" panose="00000700000000000000" pitchFamily="2" charset="-78"/>
              </a:rPr>
              <a:t>مواد غذایی مورد نیاز برحسب گروههای غذایی در سنین بلوغ</a:t>
            </a:r>
            <a:endParaRPr lang="en-US" sz="1600" dirty="0">
              <a:cs typeface="B Titr" panose="00000700000000000000" pitchFamily="2" charset="-78"/>
            </a:endParaRPr>
          </a:p>
        </p:txBody>
      </p:sp>
    </p:spTree>
    <p:extLst>
      <p:ext uri="{BB962C8B-B14F-4D97-AF65-F5344CB8AC3E}">
        <p14:creationId xmlns:p14="http://schemas.microsoft.com/office/powerpoint/2010/main" val="282371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smtClean="0">
                <a:solidFill>
                  <a:srgbClr val="FF0000"/>
                </a:solidFill>
                <a:cs typeface="B Titr" panose="00000700000000000000" pitchFamily="2" charset="-78"/>
              </a:rPr>
              <a:t>اهمیت صرف صبحانه</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1371600"/>
            <a:ext cx="8229600" cy="5083208"/>
          </a:xfrm>
        </p:spPr>
        <p:txBody>
          <a:bodyPr>
            <a:normAutofit/>
          </a:bodyPr>
          <a:lstStyle/>
          <a:p>
            <a:pPr marL="0" lvl="0" indent="0" algn="justLow" rtl="1" fontAlgn="base">
              <a:spcBef>
                <a:spcPct val="50000"/>
              </a:spcBef>
              <a:spcAft>
                <a:spcPct val="0"/>
              </a:spcAft>
              <a:buClrTx/>
              <a:buSzTx/>
              <a:buNone/>
            </a:pPr>
            <a:r>
              <a:rPr lang="fa-IR" altLang="en-US" sz="1800" b="1" dirty="0" smtClean="0">
                <a:latin typeface="Garamond" pitchFamily="18" charset="0"/>
                <a:cs typeface="B Mitra" panose="00000400000000000000" pitchFamily="2" charset="-78"/>
              </a:rPr>
              <a:t>وعده </a:t>
            </a:r>
            <a:r>
              <a:rPr lang="fa-IR" altLang="en-US" sz="1800" b="1" dirty="0">
                <a:latin typeface="Garamond" pitchFamily="18" charset="0"/>
                <a:cs typeface="B Mitra" panose="00000400000000000000" pitchFamily="2" charset="-78"/>
              </a:rPr>
              <a:t>غذایی صبحانه نقش بسیار مهمی در سلامت جسمی فکری دانش آموزان دارد. </a:t>
            </a:r>
            <a:r>
              <a:rPr lang="fa-IR" altLang="en-US" sz="1800" b="1" dirty="0" smtClean="0">
                <a:latin typeface="Garamond" pitchFamily="18" charset="0"/>
                <a:cs typeface="B Mitra" panose="00000400000000000000" pitchFamily="2" charset="-78"/>
              </a:rPr>
              <a:t>زیرا </a:t>
            </a:r>
            <a:r>
              <a:rPr lang="fa-IR" altLang="en-US" sz="1800" b="1" dirty="0">
                <a:latin typeface="Garamond" pitchFamily="18" charset="0"/>
                <a:cs typeface="B Mitra" panose="00000400000000000000" pitchFamily="2" charset="-78"/>
              </a:rPr>
              <a:t>ناشتایی طولانی شبانه باعث گرسنگی آنان گشته و با عدم خوردن صبحانه </a:t>
            </a:r>
            <a:r>
              <a:rPr lang="fa-IR" altLang="en-US" sz="1800" b="1" dirty="0" smtClean="0">
                <a:latin typeface="Garamond" pitchFamily="18" charset="0"/>
                <a:cs typeface="B Mitra" panose="00000400000000000000" pitchFamily="2" charset="-78"/>
              </a:rPr>
              <a:t>این </a:t>
            </a:r>
            <a:r>
              <a:rPr lang="fa-IR" altLang="en-US" sz="1800" b="1" dirty="0">
                <a:latin typeface="Garamond" pitchFamily="18" charset="0"/>
                <a:cs typeface="B Mitra" panose="00000400000000000000" pitchFamily="2" charset="-78"/>
              </a:rPr>
              <a:t>گرسنگی سبب کاهش قدرت یادگیری و در نتیجه کسب نمرات امتحانی کمتری می شود. </a:t>
            </a:r>
            <a:r>
              <a:rPr lang="fa-IR" altLang="en-US" sz="1800" b="1" dirty="0" smtClean="0">
                <a:latin typeface="Garamond" pitchFamily="18" charset="0"/>
                <a:cs typeface="B Mitra" panose="00000400000000000000" pitchFamily="2" charset="-78"/>
              </a:rPr>
              <a:t>دانش آموزانی که صبحانه نمی خورند بیشتر در معرض چاقی و افزایش وزن قرار می گیرندچون موجب افت قند خون شده و دروعده ناهار احساس گرسنگی بیشتر کرده و وعده زیادتری می خورند.برای اینکه دانش آموزان تمایل به خوردن صبحانه داشته باشند می بایست </a:t>
            </a:r>
            <a:r>
              <a:rPr lang="ar-SA" altLang="en-US" sz="1800" b="1" dirty="0">
                <a:solidFill>
                  <a:srgbClr val="FF0000"/>
                </a:solidFill>
                <a:latin typeface="Garamond" pitchFamily="18" charset="0"/>
                <a:cs typeface="B Mitra" panose="00000400000000000000" pitchFamily="2" charset="-78"/>
              </a:rPr>
              <a:t>شام در ساعات ابتداي شب صرف شود </a:t>
            </a:r>
            <a:r>
              <a:rPr lang="ar-SA" altLang="en-US" sz="1800" b="1" dirty="0">
                <a:latin typeface="Garamond" pitchFamily="18" charset="0"/>
                <a:cs typeface="B Mitra" panose="00000400000000000000" pitchFamily="2" charset="-78"/>
              </a:rPr>
              <a:t>و </a:t>
            </a:r>
            <a:r>
              <a:rPr lang="ar-SA" altLang="en-US" sz="1800" b="1" dirty="0" smtClean="0">
                <a:latin typeface="Garamond" pitchFamily="18" charset="0"/>
                <a:cs typeface="B Mitra" panose="00000400000000000000" pitchFamily="2" charset="-78"/>
              </a:rPr>
              <a:t>ترجيحا</a:t>
            </a:r>
            <a:r>
              <a:rPr lang="ar-SA" altLang="en-US" sz="1800" b="1" dirty="0">
                <a:latin typeface="Garamond" pitchFamily="18" charset="0"/>
                <a:cs typeface="B Mitra" panose="00000400000000000000" pitchFamily="2" charset="-78"/>
              </a:rPr>
              <a:t>" </a:t>
            </a:r>
            <a:r>
              <a:rPr lang="ar-SA" altLang="en-US" sz="1800" b="1" dirty="0">
                <a:solidFill>
                  <a:srgbClr val="FF0000"/>
                </a:solidFill>
                <a:latin typeface="Garamond" pitchFamily="18" charset="0"/>
                <a:cs typeface="B Mitra" panose="00000400000000000000" pitchFamily="2" charset="-78"/>
              </a:rPr>
              <a:t>زود</a:t>
            </a:r>
            <a:r>
              <a:rPr lang="fa-IR" altLang="en-US" sz="1800" b="1" dirty="0">
                <a:solidFill>
                  <a:srgbClr val="FF0000"/>
                </a:solidFill>
                <a:latin typeface="Garamond" pitchFamily="18" charset="0"/>
                <a:cs typeface="B Mitra" panose="00000400000000000000" pitchFamily="2" charset="-78"/>
              </a:rPr>
              <a:t>تر </a:t>
            </a:r>
            <a:r>
              <a:rPr lang="ar-SA" altLang="en-US" sz="1800" b="1" dirty="0">
                <a:solidFill>
                  <a:srgbClr val="FF0000"/>
                </a:solidFill>
                <a:latin typeface="Garamond" pitchFamily="18" charset="0"/>
                <a:cs typeface="B Mitra" panose="00000400000000000000" pitchFamily="2" charset="-78"/>
              </a:rPr>
              <a:t> بخوابند</a:t>
            </a:r>
            <a:r>
              <a:rPr lang="ar-SA" altLang="en-US" sz="1800" b="1" dirty="0" smtClean="0">
                <a:solidFill>
                  <a:srgbClr val="FF0000"/>
                </a:solidFill>
                <a:latin typeface="Garamond" pitchFamily="18" charset="0"/>
                <a:cs typeface="B Mitra" panose="00000400000000000000" pitchFamily="2" charset="-78"/>
              </a:rPr>
              <a:t>.</a:t>
            </a:r>
            <a:r>
              <a:rPr lang="fa-IR" altLang="en-US" sz="1800" b="1" dirty="0" smtClean="0">
                <a:solidFill>
                  <a:srgbClr val="FF0000"/>
                </a:solidFill>
                <a:latin typeface="Garamond" pitchFamily="18" charset="0"/>
                <a:cs typeface="B Mitra" panose="00000400000000000000" pitchFamily="2" charset="-78"/>
              </a:rPr>
              <a:t> </a:t>
            </a:r>
            <a:r>
              <a:rPr lang="ar-SA" altLang="en-US" sz="1800" b="1" dirty="0">
                <a:latin typeface="Garamond" pitchFamily="18" charset="0"/>
                <a:cs typeface="B Mitra" panose="00000400000000000000" pitchFamily="2" charset="-78"/>
              </a:rPr>
              <a:t>صبح زودتر بيدار شده </a:t>
            </a:r>
            <a:r>
              <a:rPr lang="fa-IR" altLang="en-US" sz="1800" b="1" dirty="0">
                <a:latin typeface="Garamond" pitchFamily="18" charset="0"/>
                <a:cs typeface="B Mitra" panose="00000400000000000000" pitchFamily="2" charset="-78"/>
              </a:rPr>
              <a:t>سپس</a:t>
            </a:r>
            <a:r>
              <a:rPr lang="ar-SA" altLang="en-US" sz="1800" b="1" dirty="0">
                <a:latin typeface="Garamond" pitchFamily="18" charset="0"/>
                <a:cs typeface="B Mitra" panose="00000400000000000000" pitchFamily="2" charset="-78"/>
              </a:rPr>
              <a:t> كمي نرمش نمايند تا براي صرف صبحانه اشتها پيدا كنند</a:t>
            </a:r>
            <a:r>
              <a:rPr lang="ar-SA" altLang="en-US" sz="1800" b="1" dirty="0" smtClean="0">
                <a:latin typeface="Garamond" pitchFamily="18" charset="0"/>
                <a:cs typeface="B Mitra" panose="00000400000000000000" pitchFamily="2" charset="-78"/>
              </a:rPr>
              <a:t>.</a:t>
            </a:r>
            <a:r>
              <a:rPr lang="fa-IR" altLang="en-US" sz="1800" b="1" dirty="0" smtClean="0">
                <a:latin typeface="Garamond" pitchFamily="18" charset="0"/>
                <a:cs typeface="B Mitra" panose="00000400000000000000" pitchFamily="2" charset="-78"/>
              </a:rPr>
              <a:t> </a:t>
            </a:r>
            <a:r>
              <a:rPr lang="ar-SA" altLang="en-US" sz="1800" b="1" dirty="0">
                <a:latin typeface="Garamond" pitchFamily="18" charset="0"/>
                <a:cs typeface="B Mitra" panose="00000400000000000000" pitchFamily="2" charset="-78"/>
              </a:rPr>
              <a:t>والدين صبحانه را به عنوان يك وعده غذايي مهم تلقي كنند و همگي به دور يك سفره به صرف صبحانه </a:t>
            </a:r>
            <a:r>
              <a:rPr lang="ar-SA" altLang="en-US" sz="1800" b="1" dirty="0" smtClean="0">
                <a:latin typeface="Garamond" pitchFamily="18" charset="0"/>
                <a:cs typeface="B Mitra" panose="00000400000000000000" pitchFamily="2" charset="-78"/>
              </a:rPr>
              <a:t>بپردازند</a:t>
            </a:r>
            <a:r>
              <a:rPr lang="fa-IR" altLang="en-US" sz="1800" b="1" dirty="0" smtClean="0">
                <a:latin typeface="Garamond" pitchFamily="18" charset="0"/>
                <a:cs typeface="B Mitra" panose="00000400000000000000" pitchFamily="2" charset="-78"/>
              </a:rPr>
              <a:t>.</a:t>
            </a:r>
            <a:endParaRPr lang="en-US" sz="1800" b="1" dirty="0">
              <a:cs typeface="B Mitra" panose="000004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86200"/>
            <a:ext cx="3352799" cy="19145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1842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lstStyle/>
          <a:p>
            <a:pPr marL="0" lvl="0" indent="0" algn="r" fontAlgn="base">
              <a:spcBef>
                <a:spcPct val="0"/>
              </a:spcBef>
              <a:spcAft>
                <a:spcPct val="0"/>
              </a:spcAft>
              <a:buClrTx/>
              <a:buSzTx/>
              <a:buNone/>
            </a:pPr>
            <a:r>
              <a:rPr lang="ar-SA" altLang="en-US" sz="2800" b="1" dirty="0">
                <a:solidFill>
                  <a:srgbClr val="FF0000"/>
                </a:solidFill>
                <a:latin typeface="Garamond" pitchFamily="18" charset="0"/>
                <a:cs typeface="B Titr" panose="00000700000000000000" pitchFamily="2" charset="-78"/>
              </a:rPr>
              <a:t>نمونه هايي از صبحانه كامل و مقوي:</a:t>
            </a:r>
            <a:r>
              <a:rPr lang="fa-IR" altLang="en-US" sz="2400" b="1" dirty="0">
                <a:solidFill>
                  <a:srgbClr val="FF0000"/>
                </a:solidFill>
                <a:latin typeface="Garamond" pitchFamily="18" charset="0"/>
                <a:cs typeface="B Titr" panose="00000700000000000000" pitchFamily="2" charset="-78"/>
              </a:rPr>
              <a:t> </a:t>
            </a:r>
          </a:p>
          <a:p>
            <a:pPr marL="0" lvl="0" indent="0" algn="r" fontAlgn="base">
              <a:spcBef>
                <a:spcPct val="0"/>
              </a:spcBef>
              <a:spcAft>
                <a:spcPct val="0"/>
              </a:spcAft>
              <a:buClrTx/>
              <a:buSzTx/>
              <a:buNone/>
            </a:pPr>
            <a:endParaRPr lang="fa-IR" altLang="en-US" sz="2400" b="1" dirty="0">
              <a:solidFill>
                <a:srgbClr val="FFFFFF"/>
              </a:solidFill>
              <a:latin typeface="Garamond" pitchFamily="18" charset="0"/>
              <a:cs typeface="Nazanin" pitchFamily="2" charset="-78"/>
            </a:endParaRPr>
          </a:p>
          <a:p>
            <a:pPr marL="0" lvl="0" indent="0" algn="r" fontAlgn="base">
              <a:spcBef>
                <a:spcPct val="0"/>
              </a:spcBef>
              <a:spcAft>
                <a:spcPct val="0"/>
              </a:spcAft>
              <a:buClrTx/>
              <a:buSzTx/>
              <a:buNone/>
            </a:pPr>
            <a:r>
              <a:rPr lang="fa-IR" altLang="en-US" sz="2400" b="1" dirty="0">
                <a:latin typeface="Garamond" pitchFamily="18" charset="0"/>
                <a:cs typeface="B Mitra" panose="00000400000000000000" pitchFamily="2" charset="-78"/>
              </a:rPr>
              <a:t>- </a:t>
            </a:r>
            <a:r>
              <a:rPr lang="ar-SA" altLang="en-US" sz="2400" b="1" dirty="0">
                <a:latin typeface="Garamond" pitchFamily="18" charset="0"/>
                <a:cs typeface="B Mitra" panose="00000400000000000000" pitchFamily="2" charset="-78"/>
              </a:rPr>
              <a:t>فرني (آرد برنج يا آرد گندم + شير + شكر) </a:t>
            </a:r>
            <a:endParaRPr lang="fa-IR" altLang="en-US" sz="2400" b="1" dirty="0">
              <a:latin typeface="Garamond" pitchFamily="18" charset="0"/>
              <a:cs typeface="B Mitra" panose="00000400000000000000" pitchFamily="2" charset="-78"/>
            </a:endParaRPr>
          </a:p>
          <a:p>
            <a:pPr marL="0" lvl="0" indent="0" algn="r" fontAlgn="base">
              <a:spcBef>
                <a:spcPct val="0"/>
              </a:spcBef>
              <a:spcAft>
                <a:spcPct val="0"/>
              </a:spcAft>
              <a:buClrTx/>
              <a:buSzTx/>
              <a:buNone/>
            </a:pPr>
            <a:r>
              <a:rPr lang="fa-IR" altLang="en-US" sz="2400" b="1" dirty="0">
                <a:latin typeface="Garamond" pitchFamily="18" charset="0"/>
                <a:cs typeface="B Mitra" panose="00000400000000000000" pitchFamily="2" charset="-78"/>
              </a:rPr>
              <a:t>- </a:t>
            </a:r>
            <a:r>
              <a:rPr lang="ar-SA" altLang="en-US" sz="2400" b="1" dirty="0">
                <a:latin typeface="Garamond" pitchFamily="18" charset="0"/>
                <a:cs typeface="B Mitra" panose="00000400000000000000" pitchFamily="2" charset="-78"/>
              </a:rPr>
              <a:t>شير برنج، حليم وعدسي از ارزش غذايي بالايي برخوردارند. </a:t>
            </a:r>
            <a:endParaRPr lang="fa-IR" altLang="en-US" sz="2400" b="1" dirty="0">
              <a:latin typeface="Garamond" pitchFamily="18" charset="0"/>
              <a:cs typeface="B Mitra" panose="00000400000000000000" pitchFamily="2" charset="-78"/>
            </a:endParaRPr>
          </a:p>
          <a:p>
            <a:pPr marL="0" lvl="0" indent="0" algn="r" fontAlgn="base">
              <a:spcBef>
                <a:spcPct val="0"/>
              </a:spcBef>
              <a:spcAft>
                <a:spcPct val="0"/>
              </a:spcAft>
              <a:buClrTx/>
              <a:buSzTx/>
              <a:buNone/>
            </a:pPr>
            <a:r>
              <a:rPr lang="fa-IR" altLang="en-US" sz="2400" b="1" dirty="0">
                <a:latin typeface="Garamond" pitchFamily="18" charset="0"/>
                <a:cs typeface="B Mitra" panose="00000400000000000000" pitchFamily="2" charset="-78"/>
              </a:rPr>
              <a:t>- </a:t>
            </a:r>
            <a:r>
              <a:rPr lang="ar-SA" altLang="en-US" sz="2400" b="1" dirty="0">
                <a:latin typeface="Garamond" pitchFamily="18" charset="0"/>
                <a:cs typeface="B Mitra" panose="00000400000000000000" pitchFamily="2" charset="-78"/>
              </a:rPr>
              <a:t>نان و پنير و گردو، نان و تخم مرغ، نان و كره و مربا، نان و كره و خرما، همراه با يك ليوان شير</a:t>
            </a:r>
            <a:r>
              <a:rPr lang="fa-IR" altLang="en-US" sz="2400" b="1" dirty="0">
                <a:latin typeface="Garamond" pitchFamily="18" charset="0"/>
                <a:cs typeface="B Mitra" panose="00000400000000000000" pitchFamily="2" charset="-78"/>
              </a:rPr>
              <a:t>.</a:t>
            </a:r>
          </a:p>
          <a:p>
            <a:pPr marL="0" lvl="0" indent="0" algn="r" fontAlgn="base">
              <a:spcBef>
                <a:spcPct val="0"/>
              </a:spcBef>
              <a:spcAft>
                <a:spcPct val="0"/>
              </a:spcAft>
              <a:buClrTx/>
              <a:buSzTx/>
              <a:buNone/>
            </a:pPr>
            <a:r>
              <a:rPr lang="fa-IR" altLang="en-US" sz="2400" b="1" dirty="0">
                <a:latin typeface="Garamond" pitchFamily="18" charset="0"/>
                <a:cs typeface="B Mitra" panose="00000400000000000000" pitchFamily="2" charset="-78"/>
              </a:rPr>
              <a:t>- </a:t>
            </a:r>
            <a:r>
              <a:rPr lang="ar-SA" altLang="en-US" sz="2400" b="1" dirty="0">
                <a:latin typeface="Garamond" pitchFamily="18" charset="0"/>
                <a:cs typeface="B Mitra" panose="00000400000000000000" pitchFamily="2" charset="-78"/>
              </a:rPr>
              <a:t>فرآورده هاي غلات مثل شيرين گندمك، هاني اسمك و كورن فلكس همراه با شير </a:t>
            </a:r>
            <a:endParaRPr lang="fa-IR" altLang="en-US" sz="2400" b="1" dirty="0">
              <a:latin typeface="Garamond" pitchFamily="18" charset="0"/>
              <a:cs typeface="B Mitra" panose="00000400000000000000" pitchFamily="2" charset="-78"/>
            </a:endParaRPr>
          </a:p>
          <a:p>
            <a:pPr marL="0" lvl="0" indent="0" algn="r" rtl="1" fontAlgn="base">
              <a:spcBef>
                <a:spcPct val="50000"/>
              </a:spcBef>
              <a:spcAft>
                <a:spcPct val="0"/>
              </a:spcAft>
              <a:buClrTx/>
              <a:buSzTx/>
              <a:buNone/>
            </a:pPr>
            <a:endParaRPr lang="en-US" altLang="en-US" sz="2400" b="1" dirty="0">
              <a:latin typeface="Garamond" pitchFamily="18" charset="0"/>
              <a:cs typeface="B Mitra" panose="00000400000000000000" pitchFamily="2" charset="-78"/>
            </a:endParaRP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0"/>
            <a:ext cx="2286000" cy="1905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836" y="4038600"/>
            <a:ext cx="2133600" cy="16002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038600"/>
            <a:ext cx="2057400" cy="1371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65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solidFill>
                  <a:srgbClr val="FF0000"/>
                </a:solidFill>
                <a:cs typeface="B Titr" panose="00000700000000000000" pitchFamily="2" charset="-78"/>
              </a:rPr>
              <a:t>میان وعده ها :</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1371600"/>
            <a:ext cx="8229600" cy="5083208"/>
          </a:xfrm>
        </p:spPr>
        <p:txBody>
          <a:bodyPr>
            <a:normAutofit/>
          </a:bodyPr>
          <a:lstStyle/>
          <a:p>
            <a:pPr marL="64008" indent="0" algn="justLow" rtl="1">
              <a:buNone/>
            </a:pPr>
            <a:r>
              <a:rPr lang="fa-IR" sz="2000" b="1" dirty="0" smtClean="0">
                <a:cs typeface="B Mitra" panose="00000400000000000000" pitchFamily="2" charset="-78"/>
              </a:rPr>
              <a:t>دانش آموزان علاوه بر سه وعده غذای اصلی به میان وعده نیز نیاز دارند.در این سنین دانش آموزان باید با نگه داشتن قند خون در حد طبیعی ،هر 4 تا 6 ساعت غذا بخورند تا فعالیت سیستم عصبی و مغز در حد مطلوب باقی بماند ارزش غذایی میان وعده ها باید در نظر گرفته شود.موادی مانند چیپس و غلات حجیم شده ارزش غذایی کمی دارد.استفاده از انجیر خشک،توت خشک،بادام،پسته،گردوبرگه زرد آلو و انواع میوه ها و سبزی جات و ساندویج هایی مانند نان و پنیر و سبزی و انواع کو کوو کتلت ،نان و پنیر و خرما می تواند به عنوان میان وعده برای دانش آموزان قرار گیرد.</a:t>
            </a:r>
            <a:endParaRPr lang="en-US" sz="2000" b="1" dirty="0">
              <a:cs typeface="B Mitra"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38600"/>
            <a:ext cx="2514600" cy="1547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14800"/>
            <a:ext cx="2743200" cy="1547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17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399032"/>
          </a:xfrm>
        </p:spPr>
        <p:txBody>
          <a:bodyPr>
            <a:normAutofit/>
          </a:bodyPr>
          <a:lstStyle/>
          <a:p>
            <a:pPr algn="r"/>
            <a:r>
              <a:rPr lang="fa-IR" sz="2000" dirty="0" smtClean="0">
                <a:solidFill>
                  <a:srgbClr val="FF0000"/>
                </a:solidFill>
                <a:cs typeface="B Titr" panose="00000700000000000000" pitchFamily="2" charset="-78"/>
              </a:rPr>
              <a:t>نکات زیر را در تغذیه دانش آموزان به خاطر داشته باشید</a:t>
            </a:r>
            <a:endParaRPr lang="en-US" sz="2000"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1143000"/>
            <a:ext cx="8229600" cy="5311808"/>
          </a:xfrm>
        </p:spPr>
        <p:txBody>
          <a:bodyPr>
            <a:normAutofit fontScale="92500"/>
          </a:bodyPr>
          <a:lstStyle/>
          <a:p>
            <a:pPr algn="justLow" rtl="1">
              <a:buClr>
                <a:srgbClr val="FF0000"/>
              </a:buClr>
              <a:buFont typeface="Wingdings" panose="05000000000000000000" pitchFamily="2" charset="2"/>
              <a:buChar char="v"/>
            </a:pPr>
            <a:r>
              <a:rPr lang="fa-IR" sz="2300" b="1" dirty="0" smtClean="0">
                <a:cs typeface="B Mitra" panose="00000400000000000000" pitchFamily="2" charset="-78"/>
              </a:rPr>
              <a:t>انرژی و مواد مغذی مورد نیاز دانش آموزان در این سنین بستگی به اندازه،سرعت رشد ،و میزان فعالیت آنها دارد.بنابراین یک الگوی غذایی یکسان نمی توان تعیین کرد.</a:t>
            </a:r>
          </a:p>
          <a:p>
            <a:pPr algn="justLow" rtl="1">
              <a:buClr>
                <a:srgbClr val="FF0000"/>
              </a:buClr>
              <a:buFont typeface="Wingdings" panose="05000000000000000000" pitchFamily="2" charset="2"/>
              <a:buChar char="v"/>
            </a:pPr>
            <a:r>
              <a:rPr lang="fa-IR" sz="2300" b="1" dirty="0" smtClean="0">
                <a:cs typeface="B Mitra" panose="00000400000000000000" pitchFamily="2" charset="-78"/>
              </a:rPr>
              <a:t>تشویق دانش آموزان به ورزش موجب سوختن کالری دریافتی روزانه و شادابی دانش آموز می شود.</a:t>
            </a:r>
          </a:p>
          <a:p>
            <a:pPr algn="justLow" rtl="1">
              <a:buClr>
                <a:srgbClr val="FF0000"/>
              </a:buClr>
              <a:buFont typeface="Wingdings" panose="05000000000000000000" pitchFamily="2" charset="2"/>
              <a:buChar char="v"/>
            </a:pPr>
            <a:r>
              <a:rPr lang="fa-IR" sz="2300" b="1" dirty="0" smtClean="0">
                <a:cs typeface="B Mitra" panose="00000400000000000000" pitchFamily="2" charset="-78"/>
              </a:rPr>
              <a:t>سرعت رشد دانش آموزان روز به روز در حال تغییر است بنابراین دریافت روزانه آنها از لحاظ انرژی و مواد مغذی و به طور کلی مقدار غذای مصرفی آنها روز به روز تغییر می کند.</a:t>
            </a:r>
          </a:p>
          <a:p>
            <a:pPr algn="justLow" rtl="1">
              <a:buClr>
                <a:srgbClr val="FF0000"/>
              </a:buClr>
              <a:buFont typeface="Wingdings" panose="05000000000000000000" pitchFamily="2" charset="2"/>
              <a:buChar char="v"/>
            </a:pPr>
            <a:r>
              <a:rPr lang="fa-IR" sz="2300" b="1" dirty="0" smtClean="0">
                <a:cs typeface="B Mitra" panose="00000400000000000000" pitchFamily="2" charset="-78"/>
              </a:rPr>
              <a:t>سوء تغذیه در این دوران موجب کاهش رشد جسمی ،کوتاه قدی و کاهش یادگیری می شود.</a:t>
            </a:r>
          </a:p>
          <a:p>
            <a:pPr algn="justLow" rtl="1">
              <a:buClr>
                <a:srgbClr val="FF0000"/>
              </a:buClr>
              <a:buFont typeface="Wingdings" panose="05000000000000000000" pitchFamily="2" charset="2"/>
              <a:buChar char="v"/>
            </a:pPr>
            <a:r>
              <a:rPr lang="fa-IR" sz="2300" b="1" dirty="0" smtClean="0">
                <a:cs typeface="B Mitra" panose="00000400000000000000" pitchFamily="2" charset="-78"/>
              </a:rPr>
              <a:t>استرس ناشی از رفتار اولیاءو مربیان یا استرس امتحانات می تواند روی اشتهای دانش آموزان اثر بگذارد گاهی استرس زیاد موجب پر اشتهایی می شود.</a:t>
            </a:r>
          </a:p>
          <a:p>
            <a:pPr algn="justLow" rtl="1">
              <a:buClr>
                <a:srgbClr val="FF0000"/>
              </a:buClr>
              <a:buFont typeface="Wingdings" panose="05000000000000000000" pitchFamily="2" charset="2"/>
              <a:buChar char="v"/>
            </a:pPr>
            <a:r>
              <a:rPr lang="fa-IR" sz="2300" b="1" dirty="0" smtClean="0">
                <a:cs typeface="B Mitra" panose="00000400000000000000" pitchFamily="2" charset="-78"/>
              </a:rPr>
              <a:t>دانش آموزان الگوی غذایی والدین را الگو قرار می دهند بنابراین امتناع والدین از خوردن برخی از غذا ها موجب می شود که دانش آموزان نیز آن غذا ها را هر چند که دارای ارزش غذایی بالایی باشند نخورند</a:t>
            </a:r>
            <a:r>
              <a:rPr lang="fa-IR" dirty="0" smtClean="0"/>
              <a:t>.</a:t>
            </a:r>
            <a:endParaRPr lang="en-US" dirty="0"/>
          </a:p>
        </p:txBody>
      </p:sp>
    </p:spTree>
    <p:extLst>
      <p:ext uri="{BB962C8B-B14F-4D97-AF65-F5344CB8AC3E}">
        <p14:creationId xmlns:p14="http://schemas.microsoft.com/office/powerpoint/2010/main" val="332769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FF0000"/>
                </a:solidFill>
                <a:cs typeface="B Titr" panose="00000700000000000000" pitchFamily="2" charset="-78"/>
              </a:rPr>
              <a:t>اهمیت تغذیه دختران </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2667000"/>
            <a:ext cx="8229600" cy="3787808"/>
          </a:xfrm>
        </p:spPr>
        <p:txBody>
          <a:bodyPr>
            <a:normAutofit/>
          </a:bodyPr>
          <a:lstStyle/>
          <a:p>
            <a:pPr marL="64008" indent="0" algn="justLow" rtl="1">
              <a:buNone/>
            </a:pPr>
            <a:r>
              <a:rPr lang="fa-IR" sz="2400" b="1" dirty="0" smtClean="0">
                <a:cs typeface="B Mitra" panose="00000400000000000000" pitchFamily="2" charset="-78"/>
              </a:rPr>
              <a:t>دخترانی که زندگی خود را با تغذیه نا کافی در دوران کودکی همراه با بیماری شروع کرده و به دوره نوجوانی پا می گذارند،از یک طرف </a:t>
            </a:r>
            <a:r>
              <a:rPr lang="fa-IR" sz="2400" b="1" dirty="0" smtClean="0">
                <a:solidFill>
                  <a:srgbClr val="FF0000"/>
                </a:solidFill>
                <a:cs typeface="B Mitra" panose="00000400000000000000" pitchFamily="2" charset="-78"/>
              </a:rPr>
              <a:t>به علت کمبود های تغذیه ای با کاهش قدرت یادگیری ،افت تحصیلی ،افزایش ابتلا به بیماریهاو کاهش توانمندی جسمی و ذهنی مواجه هستند</a:t>
            </a:r>
            <a:r>
              <a:rPr lang="fa-IR" sz="2400" b="1" dirty="0" smtClean="0">
                <a:cs typeface="B Mitra" panose="00000400000000000000" pitchFamily="2" charset="-78"/>
              </a:rPr>
              <a:t>و از سوی </a:t>
            </a:r>
            <a:r>
              <a:rPr lang="fa-IR" sz="2400" b="1" dirty="0" smtClean="0">
                <a:solidFill>
                  <a:srgbClr val="FF0000"/>
                </a:solidFill>
                <a:cs typeface="B Mitra" panose="00000400000000000000" pitchFamily="2" charset="-78"/>
              </a:rPr>
              <a:t>دیگر،پس از ازدواج نمی توانند دوران بارداری و شیردهی خوبی داشته باشند</a:t>
            </a:r>
            <a:r>
              <a:rPr lang="fa-IR" sz="2400" b="1" dirty="0" smtClean="0">
                <a:cs typeface="B Mitra" panose="00000400000000000000" pitchFamily="2" charset="-78"/>
              </a:rPr>
              <a:t>زیرا ذخایر بدنی مادر در دوران بارداری و شیردهی مصرف می شودو باعث تشدید سوء تغذیه او می شود . در نتیجه سوء تغذیه علاوه بر مادر گریبانگیر فرزندش نیز می شود</a:t>
            </a:r>
            <a:r>
              <a:rPr lang="fa-IR" dirty="0" smtClean="0"/>
              <a: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90550"/>
            <a:ext cx="2438400" cy="1543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99188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3">
      <a:dk1>
        <a:sysClr val="windowText" lastClr="000000"/>
      </a:dk1>
      <a:lt1>
        <a:sysClr val="window" lastClr="FFFFFF"/>
      </a:lt1>
      <a:dk2>
        <a:srgbClr val="676A55"/>
      </a:dk2>
      <a:lt2>
        <a:srgbClr val="EAEBDE"/>
      </a:lt2>
      <a:accent1>
        <a:srgbClr val="C6DAC8"/>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634</TotalTime>
  <Words>2135</Words>
  <Application>Microsoft Office PowerPoint</Application>
  <PresentationFormat>On-screen Show (4:3)</PresentationFormat>
  <Paragraphs>104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Verve</vt:lpstr>
      <vt:lpstr>PowerPoint Presentation</vt:lpstr>
      <vt:lpstr>نیاز های تغذیه ای </vt:lpstr>
      <vt:lpstr>PowerPoint Presentation</vt:lpstr>
      <vt:lpstr>PowerPoint Presentation</vt:lpstr>
      <vt:lpstr>اهمیت صرف صبحانه</vt:lpstr>
      <vt:lpstr>PowerPoint Presentation</vt:lpstr>
      <vt:lpstr>میان وعده ها :</vt:lpstr>
      <vt:lpstr>نکات زیر را در تغذیه دانش آموزان به خاطر داشته باشید</vt:lpstr>
      <vt:lpstr>اهمیت تغذیه دختران </vt:lpstr>
      <vt:lpstr>تغییرات فیزیولوژیک</vt:lpstr>
      <vt:lpstr>رشد قدی </vt:lpstr>
      <vt:lpstr>رشد وزنی </vt:lpstr>
      <vt:lpstr>توصیه های تغذیه ای برای دانش آموزان دارای اضافه وزن و چاقی </vt:lpstr>
      <vt:lpstr>تحرک و فعالیت بدنی </vt:lpstr>
      <vt:lpstr>عوارض رژیم های غذایی کاهش وزن</vt:lpstr>
      <vt:lpstr>پیشگیری و کنترل کم خونی فقر آهن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Sepideh Moshfeghi</dc:creator>
  <cp:lastModifiedBy>Shokofa Bagherinia</cp:lastModifiedBy>
  <cp:revision>95</cp:revision>
  <dcterms:created xsi:type="dcterms:W3CDTF">2015-06-14T04:20:01Z</dcterms:created>
  <dcterms:modified xsi:type="dcterms:W3CDTF">2015-06-21T07:52:06Z</dcterms:modified>
</cp:coreProperties>
</file>