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3"/>
  </p:notesMasterIdLst>
  <p:sldIdLst>
    <p:sldId id="257" r:id="rId2"/>
    <p:sldId id="278" r:id="rId3"/>
    <p:sldId id="440" r:id="rId4"/>
    <p:sldId id="441" r:id="rId5"/>
    <p:sldId id="283" r:id="rId6"/>
    <p:sldId id="284" r:id="rId7"/>
    <p:sldId id="264" r:id="rId8"/>
    <p:sldId id="445" r:id="rId9"/>
    <p:sldId id="447" r:id="rId10"/>
    <p:sldId id="448" r:id="rId11"/>
    <p:sldId id="449" r:id="rId12"/>
    <p:sldId id="450" r:id="rId13"/>
    <p:sldId id="451" r:id="rId14"/>
    <p:sldId id="452" r:id="rId15"/>
    <p:sldId id="455" r:id="rId16"/>
    <p:sldId id="456" r:id="rId17"/>
    <p:sldId id="387" r:id="rId18"/>
    <p:sldId id="457" r:id="rId19"/>
    <p:sldId id="299" r:id="rId20"/>
    <p:sldId id="467" r:id="rId21"/>
    <p:sldId id="458" r:id="rId22"/>
    <p:sldId id="468" r:id="rId23"/>
    <p:sldId id="459" r:id="rId24"/>
    <p:sldId id="469" r:id="rId25"/>
    <p:sldId id="470" r:id="rId26"/>
    <p:sldId id="460" r:id="rId27"/>
    <p:sldId id="471" r:id="rId28"/>
    <p:sldId id="461" r:id="rId29"/>
    <p:sldId id="472" r:id="rId30"/>
    <p:sldId id="473" r:id="rId31"/>
    <p:sldId id="463" r:id="rId32"/>
    <p:sldId id="446" r:id="rId33"/>
    <p:sldId id="442" r:id="rId34"/>
    <p:sldId id="365" r:id="rId35"/>
    <p:sldId id="385" r:id="rId36"/>
    <p:sldId id="295" r:id="rId37"/>
    <p:sldId id="293" r:id="rId38"/>
    <p:sldId id="366" r:id="rId39"/>
    <p:sldId id="383" r:id="rId40"/>
    <p:sldId id="413" r:id="rId41"/>
    <p:sldId id="409" r:id="rId42"/>
    <p:sldId id="416" r:id="rId43"/>
    <p:sldId id="433" r:id="rId44"/>
    <p:sldId id="434" r:id="rId45"/>
    <p:sldId id="435" r:id="rId46"/>
    <p:sldId id="436" r:id="rId47"/>
    <p:sldId id="438" r:id="rId48"/>
    <p:sldId id="439" r:id="rId49"/>
    <p:sldId id="424" r:id="rId50"/>
    <p:sldId id="425" r:id="rId51"/>
    <p:sldId id="269" r:id="rId5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8" autoAdjust="0"/>
    <p:restoredTop sz="86444" autoAdjust="0"/>
  </p:normalViewPr>
  <p:slideViewPr>
    <p:cSldViewPr>
      <p:cViewPr varScale="1">
        <p:scale>
          <a:sx n="76" d="100"/>
          <a:sy n="76" d="100"/>
        </p:scale>
        <p:origin x="-1483" y="-77"/>
      </p:cViewPr>
      <p:guideLst>
        <p:guide orient="horz" pos="2160"/>
        <p:guide pos="2880"/>
      </p:guideLst>
    </p:cSldViewPr>
  </p:slideViewPr>
  <p:outlineViewPr>
    <p:cViewPr>
      <p:scale>
        <a:sx n="33" d="100"/>
        <a:sy n="33" d="100"/>
      </p:scale>
      <p:origin x="12"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B52B08FC-4918-42AF-B8A2-72CC016085C3}" type="datetimeFigureOut">
              <a:rPr lang="en-US" smtClean="0"/>
              <a:pPr/>
              <a:t>4/30/2017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76DD6058-12CF-41B0-AB3A-7C675378952C}" type="slidenum">
              <a:rPr lang="en-US" smtClean="0"/>
              <a:pPr/>
              <a:t>‹#›</a:t>
            </a:fld>
            <a:endParaRPr lang="en-US"/>
          </a:p>
        </p:txBody>
      </p:sp>
    </p:spTree>
    <p:extLst>
      <p:ext uri="{BB962C8B-B14F-4D97-AF65-F5344CB8AC3E}">
        <p14:creationId xmlns:p14="http://schemas.microsoft.com/office/powerpoint/2010/main" val="1390043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D6058-12CF-41B0-AB3A-7C675378952C}"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D6058-12CF-41B0-AB3A-7C675378952C}"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D6058-12CF-41B0-AB3A-7C675378952C}"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D6058-12CF-41B0-AB3A-7C675378952C}" type="slidenum">
              <a:rPr lang="en-US" smtClean="0"/>
              <a:pPr/>
              <a:t>50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81EC7B-EA2E-4B3D-8F5C-CECCEF69C9F2}" type="slidenum">
              <a:rPr lang="en-US" smtClean="0"/>
              <a:pPr/>
              <a:t>‹#›</a:t>
            </a:fld>
            <a:endParaRPr lang="en-US" dirty="0"/>
          </a:p>
        </p:txBody>
      </p:sp>
    </p:spTree>
  </p:cSld>
  <p:clrMapOvr>
    <a:masterClrMapping/>
  </p:clrMapOvr>
  <p:transition advTm="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DC3D060-4656-42ED-8798-C60FF68BF979}" type="datetimeFigureOut">
              <a:rPr lang="en-US" smtClean="0"/>
              <a:pPr/>
              <a:t>4/30/2017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E681EC7B-EA2E-4B3D-8F5C-CECCEF69C9F2}"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advTm="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DC3D060-4656-42ED-8798-C60FF68BF979}" type="datetimeFigureOut">
              <a:rPr lang="en-US" smtClean="0"/>
              <a:pPr/>
              <a:t>4/30/2017</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681EC7B-EA2E-4B3D-8F5C-CECCEF69C9F2}"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advTm="0">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3"/>
          <p:cNvPicPr>
            <a:picLocks noGrp="1" noChangeAspect="1" noChangeArrowheads="1"/>
          </p:cNvPicPr>
          <p:nvPr>
            <p:ph idx="1"/>
          </p:nvPr>
        </p:nvPicPr>
        <p:blipFill>
          <a:blip r:embed="rId2" cstate="print"/>
          <a:stretch>
            <a:fillRect/>
          </a:stretch>
        </p:blipFill>
        <p:spPr>
          <a:xfrm>
            <a:off x="2843926" y="2624294"/>
            <a:ext cx="3456147" cy="3011175"/>
          </a:xfrm>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accent1">
                    <a:lumMod val="60000"/>
                    <a:lumOff val="40000"/>
                  </a:schemeClr>
                </a:solidFill>
              </a:rPr>
              <a:t>مدارك و مستندات مورد نياز</a:t>
            </a:r>
            <a:endParaRPr lang="en-US" dirty="0"/>
          </a:p>
        </p:txBody>
      </p:sp>
      <p:sp>
        <p:nvSpPr>
          <p:cNvPr id="3" name="Content Placeholder 2"/>
          <p:cNvSpPr>
            <a:spLocks noGrp="1"/>
          </p:cNvSpPr>
          <p:nvPr>
            <p:ph idx="1"/>
          </p:nvPr>
        </p:nvSpPr>
        <p:spPr/>
        <p:txBody>
          <a:bodyPr>
            <a:normAutofit lnSpcReduction="10000"/>
          </a:bodyPr>
          <a:lstStyle/>
          <a:p>
            <a:pPr algn="r" rtl="1"/>
            <a:r>
              <a:rPr lang="fa-IR" sz="2800" b="1" dirty="0" smtClean="0"/>
              <a:t>17-</a:t>
            </a:r>
            <a:r>
              <a:rPr lang="ar-SA" sz="2800" b="1" dirty="0" smtClean="0"/>
              <a:t>آمار داوطلبین سلامت دانش آموزي</a:t>
            </a:r>
            <a:endParaRPr lang="en-US" sz="2800" dirty="0" smtClean="0"/>
          </a:p>
          <a:p>
            <a:pPr algn="r" rtl="1"/>
            <a:r>
              <a:rPr lang="en-US" sz="2800" b="1" dirty="0" smtClean="0"/>
              <a:t>-18 </a:t>
            </a:r>
            <a:r>
              <a:rPr lang="ar-SA" sz="2800" b="1" dirty="0" smtClean="0"/>
              <a:t>گزارش فعالیت هاي داوطلبین</a:t>
            </a:r>
            <a:endParaRPr lang="en-US" sz="2800" dirty="0" smtClean="0"/>
          </a:p>
          <a:p>
            <a:pPr algn="r" rtl="1"/>
            <a:r>
              <a:rPr lang="en-US" sz="2800" b="1" dirty="0" smtClean="0"/>
              <a:t>-19 </a:t>
            </a:r>
            <a:r>
              <a:rPr lang="ar-SA" sz="2800" b="1" dirty="0" smtClean="0"/>
              <a:t>فرم هاي گزارش موارد بیماري</a:t>
            </a:r>
            <a:endParaRPr lang="en-US" sz="2800" dirty="0" smtClean="0"/>
          </a:p>
          <a:p>
            <a:pPr algn="r" rtl="1"/>
            <a:r>
              <a:rPr lang="en-US" sz="2800" b="1" dirty="0" smtClean="0"/>
              <a:t>-20 </a:t>
            </a:r>
            <a:r>
              <a:rPr lang="ar-SA" sz="2800" b="1" dirty="0" smtClean="0"/>
              <a:t>فرم و دستورالعمل تکمیل فرم گزارش حوادث</a:t>
            </a:r>
            <a:endParaRPr lang="en-US" sz="2800" dirty="0" smtClean="0"/>
          </a:p>
          <a:p>
            <a:pPr algn="r" rtl="1"/>
            <a:r>
              <a:rPr lang="en-US" sz="2800" b="1" dirty="0" smtClean="0"/>
              <a:t>-21 </a:t>
            </a:r>
            <a:r>
              <a:rPr lang="ar-SA" sz="2800" b="1" dirty="0" smtClean="0"/>
              <a:t>برنامه آموزشی ومراقبت کارکنان</a:t>
            </a:r>
            <a:endParaRPr lang="en-US" sz="2800" dirty="0" smtClean="0"/>
          </a:p>
          <a:p>
            <a:pPr algn="r" rtl="1"/>
            <a:r>
              <a:rPr lang="en-US" sz="2800" b="1" dirty="0" smtClean="0"/>
              <a:t>-22 </a:t>
            </a:r>
            <a:r>
              <a:rPr lang="ar-SA" sz="2800" b="1" dirty="0" smtClean="0"/>
              <a:t>برنامه هاي جلب مشارکت</a:t>
            </a:r>
            <a:endParaRPr lang="en-US" sz="2800" dirty="0" smtClean="0"/>
          </a:p>
          <a:p>
            <a:pPr algn="r" rtl="1"/>
            <a:r>
              <a:rPr lang="en-US" sz="2800" b="1" dirty="0" smtClean="0"/>
              <a:t>-23 </a:t>
            </a:r>
            <a:r>
              <a:rPr lang="ar-SA" sz="2800" b="1" dirty="0" smtClean="0"/>
              <a:t>نقشه موقعیت مدرسه باتوجه به مراکز بهداشتی درمانی،مراکز فرهنگی،ورزشیۀموقیت هاي خطرناك و</a:t>
            </a:r>
            <a:r>
              <a:rPr lang="en-US" sz="2800" b="1" dirty="0" smtClean="0"/>
              <a:t>...</a:t>
            </a:r>
            <a:endParaRPr lang="en-US" sz="2800" dirty="0" smtClean="0"/>
          </a:p>
          <a:p>
            <a:pPr algn="r" rtl="1"/>
            <a:r>
              <a:rPr lang="en-US" sz="2800" b="1" dirty="0" smtClean="0"/>
              <a:t>-24 </a:t>
            </a:r>
            <a:r>
              <a:rPr lang="ar-SA" sz="2800" b="1" dirty="0" smtClean="0"/>
              <a:t>فهرست اسامی تیم سلامت مدرسه وگزارش فعالیت</a:t>
            </a:r>
            <a:endParaRPr lang="en-US" sz="2800" dirty="0" smtClean="0"/>
          </a:p>
          <a:p>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accent1">
                    <a:lumMod val="60000"/>
                    <a:lumOff val="40000"/>
                  </a:schemeClr>
                </a:solidFill>
                <a:cs typeface="B Zar" pitchFamily="2" charset="-78"/>
              </a:rPr>
              <a:t>اعضاء</a:t>
            </a:r>
            <a:r>
              <a:rPr lang="ar-SA" b="1" dirty="0" smtClean="0">
                <a:solidFill>
                  <a:schemeClr val="accent1">
                    <a:lumMod val="60000"/>
                    <a:lumOff val="40000"/>
                  </a:schemeClr>
                </a:solidFill>
                <a:cs typeface="B Zar" pitchFamily="2" charset="-78"/>
              </a:rPr>
              <a:t>کمیته سلامت مدرسه </a:t>
            </a:r>
            <a:endParaRPr lang="en-US" dirty="0">
              <a:solidFill>
                <a:schemeClr val="accent1">
                  <a:lumMod val="60000"/>
                  <a:lumOff val="40000"/>
                </a:schemeClr>
              </a:solidFill>
              <a:cs typeface="B Zar" pitchFamily="2" charset="-78"/>
            </a:endParaRPr>
          </a:p>
        </p:txBody>
      </p:sp>
      <p:sp>
        <p:nvSpPr>
          <p:cNvPr id="3" name="Content Placeholder 2"/>
          <p:cNvSpPr>
            <a:spLocks noGrp="1"/>
          </p:cNvSpPr>
          <p:nvPr>
            <p:ph idx="1"/>
          </p:nvPr>
        </p:nvSpPr>
        <p:spPr/>
        <p:txBody>
          <a:bodyPr>
            <a:noAutofit/>
          </a:bodyPr>
          <a:lstStyle/>
          <a:p>
            <a:pPr algn="r" rtl="1"/>
            <a:r>
              <a:rPr lang="ar-SA" sz="2800" b="1" dirty="0" smtClean="0"/>
              <a:t>رئيس كميته: مدیر</a:t>
            </a:r>
            <a:r>
              <a:rPr lang="ar-SA" sz="2800" dirty="0" smtClean="0"/>
              <a:t> </a:t>
            </a:r>
            <a:r>
              <a:rPr lang="ar-SA" sz="2800" b="1" dirty="0" smtClean="0"/>
              <a:t>مدرسه یا معاون اجرایی مدرسه </a:t>
            </a:r>
            <a:endParaRPr lang="en-US" sz="2800" dirty="0" smtClean="0"/>
          </a:p>
          <a:p>
            <a:pPr algn="r" rtl="1"/>
            <a:r>
              <a:rPr lang="ar-SA" sz="2800" b="1" dirty="0" smtClean="0"/>
              <a:t>دبير: مربی بهداشت یا رابط بهداشت مدرسه</a:t>
            </a:r>
            <a:endParaRPr lang="en-US" sz="2800" dirty="0" smtClean="0"/>
          </a:p>
          <a:p>
            <a:pPr algn="r" rtl="1"/>
            <a:r>
              <a:rPr lang="ar-SA" sz="2800" b="1" dirty="0" smtClean="0"/>
              <a:t>مراقب پرورشی مدرسه</a:t>
            </a:r>
            <a:endParaRPr lang="en-US" sz="2800" dirty="0" smtClean="0"/>
          </a:p>
          <a:p>
            <a:pPr algn="r" rtl="1"/>
            <a:r>
              <a:rPr lang="ar-SA" sz="2800" b="1" dirty="0" smtClean="0"/>
              <a:t>نمایندگان معلمین مدرسه </a:t>
            </a:r>
            <a:endParaRPr lang="en-US" sz="2800" dirty="0" smtClean="0"/>
          </a:p>
          <a:p>
            <a:pPr algn="r" rtl="1"/>
            <a:r>
              <a:rPr lang="ar-SA" sz="2800" b="1" dirty="0" smtClean="0"/>
              <a:t>منتخب داوطلبان سلامت </a:t>
            </a:r>
            <a:endParaRPr lang="en-US" sz="2800" dirty="0" smtClean="0"/>
          </a:p>
          <a:p>
            <a:pPr algn="r" rtl="1"/>
            <a:r>
              <a:rPr lang="ar-SA" sz="2800" b="1" dirty="0" smtClean="0"/>
              <a:t>نمایندگان دانش آموزان یا شوراي دانش آموزي مدرسه </a:t>
            </a:r>
            <a:endParaRPr lang="en-US" sz="2800" dirty="0" smtClean="0"/>
          </a:p>
          <a:p>
            <a:pPr algn="r" rtl="1"/>
            <a:r>
              <a:rPr lang="ar-SA" sz="2800" b="1" dirty="0" smtClean="0"/>
              <a:t>مسؤول بوفه وتهیه وتوزیع مواد غذایی </a:t>
            </a:r>
            <a:endParaRPr lang="en-US" sz="2800" dirty="0" smtClean="0"/>
          </a:p>
          <a:p>
            <a:pPr algn="r" rtl="1"/>
            <a:r>
              <a:rPr lang="ar-SA" sz="2800" b="1" dirty="0" smtClean="0"/>
              <a:t>نماینده شوراهاي محلی</a:t>
            </a:r>
            <a:endParaRPr lang="en-US" sz="2800" dirty="0" smtClean="0"/>
          </a:p>
          <a:p>
            <a:pPr algn="r" rtl="1"/>
            <a:r>
              <a:rPr lang="ar-SA" sz="2800" b="1" dirty="0" smtClean="0"/>
              <a:t>نماینده انجمن اولیاومربیان</a:t>
            </a:r>
            <a:endParaRPr lang="en-US" sz="2800" dirty="0" smtClean="0"/>
          </a:p>
          <a:p>
            <a:pPr algn="r" rtl="1"/>
            <a:r>
              <a:rPr lang="en-US" sz="2800" b="1" dirty="0" smtClean="0"/>
              <a:t> </a:t>
            </a:r>
            <a:endParaRPr lang="en-US" sz="2800"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linds(horizont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linds(horizontal)">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24648"/>
          </a:xfrm>
        </p:spPr>
        <p:txBody>
          <a:bodyPr>
            <a:normAutofit fontScale="90000"/>
          </a:bodyPr>
          <a:lstStyle/>
          <a:p>
            <a:pPr algn="ctr"/>
            <a:r>
              <a:rPr lang="fa-IR" b="1" dirty="0" smtClean="0">
                <a:solidFill>
                  <a:schemeClr val="accent1">
                    <a:lumMod val="60000"/>
                    <a:lumOff val="40000"/>
                  </a:schemeClr>
                </a:solidFill>
                <a:cs typeface="B Zar" pitchFamily="2" charset="-78"/>
              </a:rPr>
              <a:t>اعضاء</a:t>
            </a:r>
            <a:r>
              <a:rPr lang="ar-SA" b="1" dirty="0" smtClean="0">
                <a:solidFill>
                  <a:schemeClr val="accent1">
                    <a:lumMod val="60000"/>
                    <a:lumOff val="40000"/>
                  </a:schemeClr>
                </a:solidFill>
                <a:cs typeface="B Zar" pitchFamily="2" charset="-78"/>
              </a:rPr>
              <a:t>کمیته سلامت مدرسه </a:t>
            </a:r>
            <a:endParaRPr lang="en-US" dirty="0"/>
          </a:p>
        </p:txBody>
      </p:sp>
      <p:sp>
        <p:nvSpPr>
          <p:cNvPr id="3" name="Content Placeholder 2"/>
          <p:cNvSpPr>
            <a:spLocks noGrp="1"/>
          </p:cNvSpPr>
          <p:nvPr>
            <p:ph idx="1"/>
          </p:nvPr>
        </p:nvSpPr>
        <p:spPr>
          <a:xfrm>
            <a:off x="457200" y="1357298"/>
            <a:ext cx="8229600" cy="4967302"/>
          </a:xfrm>
        </p:spPr>
        <p:txBody>
          <a:bodyPr>
            <a:normAutofit fontScale="92500" lnSpcReduction="10000"/>
          </a:bodyPr>
          <a:lstStyle/>
          <a:p>
            <a:pPr algn="r" rtl="1"/>
            <a:endParaRPr lang="en-US" sz="2400" dirty="0" smtClean="0"/>
          </a:p>
          <a:p>
            <a:pPr algn="ctr" rtl="1"/>
            <a:r>
              <a:rPr lang="ar-SA" sz="4000" b="1" dirty="0" smtClean="0"/>
              <a:t>توجه</a:t>
            </a:r>
            <a:r>
              <a:rPr lang="en-US" sz="4000" b="1" dirty="0" smtClean="0"/>
              <a:t>: </a:t>
            </a:r>
            <a:r>
              <a:rPr lang="ar-SA" sz="4000" b="1" dirty="0" smtClean="0"/>
              <a:t>اعضا کمیته مدرسه با نظر و صلاحدید رئیس کمیته مدرسه و کمیته شهرستانی و با توجه به نیازهاي بهداشتی و ماهیت جامعه قابل افزایش است</a:t>
            </a:r>
            <a:r>
              <a:rPr lang="en-US" sz="4000" b="1" dirty="0" smtClean="0"/>
              <a:t>.</a:t>
            </a:r>
            <a:endParaRPr lang="fa-IR" sz="4000" b="1" dirty="0" smtClean="0"/>
          </a:p>
          <a:p>
            <a:pPr algn="ctr" rtl="1"/>
            <a:r>
              <a:rPr lang="ar-SA" sz="4000" b="1" dirty="0" smtClean="0">
                <a:solidFill>
                  <a:schemeClr val="accent1">
                    <a:lumMod val="60000"/>
                    <a:lumOff val="40000"/>
                  </a:schemeClr>
                </a:solidFill>
              </a:rPr>
              <a:t>این تیم رهبري و هدایت فعالیت هاي سلامت را در مدرسه به عهده دارد و کارکنان و دانش آموزان مدرسه را جهت ترویج مفهوم مدارس مروج سلامت آماده می کند</a:t>
            </a:r>
            <a:endParaRPr lang="en-US" sz="4000" b="1" dirty="0" smtClean="0">
              <a:solidFill>
                <a:schemeClr val="accent1">
                  <a:lumMod val="60000"/>
                  <a:lumOff val="40000"/>
                </a:schemeClr>
              </a:solidFill>
            </a:endParaRPr>
          </a:p>
          <a:p>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1857388"/>
          </a:xfrm>
        </p:spPr>
        <p:txBody>
          <a:bodyPr>
            <a:normAutofit/>
          </a:bodyPr>
          <a:lstStyle/>
          <a:p>
            <a:pPr algn="ctr"/>
            <a:r>
              <a:rPr lang="ar-SA" sz="5300" b="1" dirty="0" smtClean="0">
                <a:solidFill>
                  <a:schemeClr val="accent1">
                    <a:lumMod val="60000"/>
                    <a:lumOff val="40000"/>
                  </a:schemeClr>
                </a:solidFill>
                <a:cs typeface="B Zar" pitchFamily="2" charset="-78"/>
              </a:rPr>
              <a:t>فعالیت تیم مدرسه </a:t>
            </a:r>
            <a:r>
              <a:rPr lang="en-US" sz="5300" b="1" dirty="0" smtClean="0">
                <a:cs typeface="B Zar" pitchFamily="2" charset="-78"/>
              </a:rPr>
              <a:t>:</a:t>
            </a:r>
            <a:r>
              <a:rPr lang="en-US" dirty="0" smtClean="0"/>
              <a:t/>
            </a:r>
            <a:br>
              <a:rPr lang="en-US" dirty="0" smtClean="0"/>
            </a:br>
            <a:endParaRPr lang="en-US" dirty="0"/>
          </a:p>
        </p:txBody>
      </p:sp>
      <p:sp>
        <p:nvSpPr>
          <p:cNvPr id="3" name="Content Placeholder 2"/>
          <p:cNvSpPr>
            <a:spLocks noGrp="1"/>
          </p:cNvSpPr>
          <p:nvPr>
            <p:ph idx="1"/>
          </p:nvPr>
        </p:nvSpPr>
        <p:spPr>
          <a:xfrm>
            <a:off x="285720" y="1928802"/>
            <a:ext cx="8229600" cy="4389120"/>
          </a:xfrm>
        </p:spPr>
        <p:txBody>
          <a:bodyPr>
            <a:normAutofit fontScale="77500" lnSpcReduction="20000"/>
          </a:bodyPr>
          <a:lstStyle/>
          <a:p>
            <a:pPr lvl="0" algn="r" rtl="1"/>
            <a:r>
              <a:rPr lang="ar-SA" sz="4800" b="1" dirty="0" smtClean="0"/>
              <a:t>مدیریت در توسعه و ایجاد یک دیدگاه مشترك و تدوین یک برنامه عملیاتی </a:t>
            </a:r>
            <a:endParaRPr lang="en-US" sz="4800" dirty="0" smtClean="0"/>
          </a:p>
          <a:p>
            <a:pPr lvl="0" algn="r" rtl="1"/>
            <a:r>
              <a:rPr lang="ar-SA" sz="4800" b="1" dirty="0" smtClean="0"/>
              <a:t>تهیه برنامه زمانبندي براي اجراي برنامه</a:t>
            </a:r>
            <a:endParaRPr lang="en-US" sz="4800" dirty="0" smtClean="0"/>
          </a:p>
          <a:p>
            <a:pPr lvl="0" algn="r" rtl="1"/>
            <a:r>
              <a:rPr lang="ar-SA" sz="4800" b="1" dirty="0" smtClean="0"/>
              <a:t>اجراي برنامه مطابق برنامه عملیاتی و زمانبندي</a:t>
            </a:r>
            <a:endParaRPr lang="en-US" sz="4800" dirty="0" smtClean="0"/>
          </a:p>
          <a:p>
            <a:pPr lvl="0" algn="r" rtl="1"/>
            <a:r>
              <a:rPr lang="ar-SA" sz="4800" b="1" dirty="0" smtClean="0"/>
              <a:t>طراحی شیوه نظارت بر فعالیت هاي انجام شده از برنامه عملیاتی و تعیین مسئولیت ها براي اجراي فعالیت ها به طور آشکار </a:t>
            </a:r>
            <a:endParaRPr lang="en-US" sz="4800" dirty="0" smtClean="0"/>
          </a:p>
          <a:p>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SA" b="1" dirty="0" smtClean="0">
                <a:solidFill>
                  <a:schemeClr val="accent1">
                    <a:lumMod val="60000"/>
                    <a:lumOff val="40000"/>
                  </a:schemeClr>
                </a:solidFill>
                <a:cs typeface="B Zar" pitchFamily="2" charset="-78"/>
              </a:rPr>
              <a:t>فعالیت تیم مدرسه </a:t>
            </a:r>
            <a:endParaRPr lang="en-US" dirty="0">
              <a:solidFill>
                <a:schemeClr val="accent1">
                  <a:lumMod val="60000"/>
                  <a:lumOff val="40000"/>
                </a:schemeClr>
              </a:solidFill>
              <a:cs typeface="B Zar" pitchFamily="2" charset="-78"/>
            </a:endParaRPr>
          </a:p>
        </p:txBody>
      </p:sp>
      <p:sp>
        <p:nvSpPr>
          <p:cNvPr id="3" name="Content Placeholder 2"/>
          <p:cNvSpPr>
            <a:spLocks noGrp="1"/>
          </p:cNvSpPr>
          <p:nvPr>
            <p:ph idx="1"/>
          </p:nvPr>
        </p:nvSpPr>
        <p:spPr/>
        <p:txBody>
          <a:bodyPr/>
          <a:lstStyle/>
          <a:p>
            <a:pPr lvl="0" algn="r" rtl="1"/>
            <a:r>
              <a:rPr lang="ar-SA" b="1" dirty="0" smtClean="0"/>
              <a:t>تهیه گزارش فعالیت ها ي انجام شده</a:t>
            </a:r>
            <a:endParaRPr lang="en-US" dirty="0" smtClean="0"/>
          </a:p>
          <a:p>
            <a:pPr lvl="0" algn="r" rtl="1"/>
            <a:r>
              <a:rPr lang="ar-SA" b="1" dirty="0" smtClean="0"/>
              <a:t>تشریح وظایف و توقعات اعضاي تیم و نیز زمان برگزاري جلسات </a:t>
            </a:r>
            <a:endParaRPr lang="en-US" dirty="0" smtClean="0"/>
          </a:p>
          <a:p>
            <a:pPr lvl="0" algn="r" rtl="1"/>
            <a:r>
              <a:rPr lang="ar-SA" b="1" dirty="0" smtClean="0"/>
              <a:t>هدایت یا هماهنگی در جهت ارایه روش هاي ارائه اطلاعات به کارکنان مدرسه و اعضاي جامعه و برنامه ریزي و اجراي دوره هاي آموزشی براي دانش آموزان، اولیا و کارکنان</a:t>
            </a:r>
            <a:endParaRPr lang="en-US" dirty="0" smtClean="0"/>
          </a:p>
          <a:p>
            <a:pPr lvl="0" algn="r" rtl="1"/>
            <a:r>
              <a:rPr lang="ar-SA" b="1" dirty="0" smtClean="0"/>
              <a:t>برقراري ارتباط با کارکنان بخش آموزش و بهداشت و درمان</a:t>
            </a:r>
            <a:endParaRPr lang="en-US" dirty="0" smtClean="0"/>
          </a:p>
          <a:p>
            <a:pPr algn="r" rtl="1"/>
            <a:r>
              <a:rPr lang="en-US" b="1" dirty="0" smtClean="0"/>
              <a:t> </a:t>
            </a:r>
            <a:endParaRPr lang="en-US" dirty="0" smtClean="0"/>
          </a:p>
          <a:p>
            <a:pPr algn="r" rtl="1"/>
            <a:r>
              <a:rPr lang="ar-SA" b="1" dirty="0" smtClean="0"/>
              <a:t>به طور ایده آل تیم سلامت مدرسه بین </a:t>
            </a:r>
            <a:r>
              <a:rPr lang="en-US" b="1" dirty="0" smtClean="0"/>
              <a:t>8 </a:t>
            </a:r>
            <a:r>
              <a:rPr lang="ar-SA" b="1" dirty="0" smtClean="0"/>
              <a:t>و </a:t>
            </a:r>
            <a:r>
              <a:rPr lang="en-US" b="1" dirty="0" smtClean="0"/>
              <a:t>14 </a:t>
            </a:r>
            <a:r>
              <a:rPr lang="ar-SA" b="1" dirty="0" smtClean="0"/>
              <a:t>عضو دارد</a:t>
            </a:r>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03350" y="1628775"/>
            <a:ext cx="6337300" cy="3024188"/>
          </a:xfrm>
          <a:prstGeom prst="rect">
            <a:avLst/>
          </a:prstGeom>
          <a:noFill/>
          <a:ln w="9525">
            <a:noFill/>
            <a:miter lim="800000"/>
            <a:headEnd/>
            <a:tailEnd/>
          </a:ln>
        </p:spPr>
        <p:txBody>
          <a:bodyPr anchor="ctr"/>
          <a:lstStyle/>
          <a:p>
            <a:pPr algn="ctr"/>
            <a:r>
              <a:rPr lang="fa-IR" sz="3600" b="1" dirty="0">
                <a:solidFill>
                  <a:schemeClr val="accent1">
                    <a:lumMod val="60000"/>
                    <a:lumOff val="40000"/>
                  </a:schemeClr>
                </a:solidFill>
                <a:latin typeface="Verdana" pitchFamily="34" charset="0"/>
                <a:cs typeface="B Titr" pitchFamily="2" charset="-78"/>
              </a:rPr>
              <a:t>اجرای 8 محور</a:t>
            </a:r>
          </a:p>
          <a:p>
            <a:pPr algn="ctr"/>
            <a:r>
              <a:rPr lang="fa-IR" sz="3600" b="1" dirty="0">
                <a:solidFill>
                  <a:schemeClr val="accent1">
                    <a:lumMod val="60000"/>
                    <a:lumOff val="40000"/>
                  </a:schemeClr>
                </a:solidFill>
                <a:latin typeface="Verdana" pitchFamily="34" charset="0"/>
                <a:cs typeface="B Titr" pitchFamily="2" charset="-78"/>
              </a:rPr>
              <a:t>برنامه های مدارس مروج سلامت</a:t>
            </a:r>
          </a:p>
          <a:p>
            <a:pPr algn="ctr"/>
            <a:r>
              <a:rPr lang="fa-IR" sz="3600" b="1" dirty="0">
                <a:solidFill>
                  <a:schemeClr val="accent1">
                    <a:lumMod val="60000"/>
                    <a:lumOff val="40000"/>
                  </a:schemeClr>
                </a:solidFill>
                <a:latin typeface="Verdana" pitchFamily="34" charset="0"/>
                <a:cs typeface="B Titr" pitchFamily="2" charset="-78"/>
              </a:rPr>
              <a:t>در مدرسه</a:t>
            </a:r>
            <a:endParaRPr lang="en-US" sz="36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2263" y="1428736"/>
            <a:ext cx="8353425" cy="4879989"/>
          </a:xfrm>
        </p:spPr>
        <p:txBody>
          <a:bodyPr>
            <a:noAutofit/>
          </a:bodyPr>
          <a:lstStyle/>
          <a:p>
            <a:pPr marL="265176" indent="-265176" algn="justLow" rtl="1" eaLnBrk="1" fontAlgn="auto" hangingPunct="1">
              <a:lnSpc>
                <a:spcPct val="120000"/>
              </a:lnSpc>
              <a:spcAft>
                <a:spcPts val="0"/>
              </a:spcAft>
              <a:buFont typeface="Wingdings 2"/>
              <a:buNone/>
              <a:defRPr/>
            </a:pPr>
            <a:r>
              <a:rPr lang="fa-IR" sz="2600" dirty="0">
                <a:solidFill>
                  <a:schemeClr val="accent1">
                    <a:lumMod val="50000"/>
                  </a:schemeClr>
                </a:solidFill>
                <a:cs typeface="B Koodak" pitchFamily="2" charset="-78"/>
              </a:rPr>
              <a:t> </a:t>
            </a:r>
            <a:r>
              <a:rPr lang="fa-IR" sz="2600" dirty="0" smtClean="0">
                <a:solidFill>
                  <a:schemeClr val="accent1">
                    <a:lumMod val="50000"/>
                  </a:schemeClr>
                </a:solidFill>
                <a:cs typeface="B Koodak" pitchFamily="2" charset="-78"/>
              </a:rPr>
              <a:t>* </a:t>
            </a:r>
            <a:r>
              <a:rPr lang="fa-IR" sz="2400" dirty="0">
                <a:solidFill>
                  <a:schemeClr val="accent1">
                    <a:lumMod val="50000"/>
                  </a:schemeClr>
                </a:solidFill>
                <a:cs typeface="B Koodak" pitchFamily="2" charset="-78"/>
              </a:rPr>
              <a:t>وجود يك برد كه در آن عناوين آموزشي مشخص باشد</a:t>
            </a:r>
            <a:endParaRPr lang="en-US" sz="2400" dirty="0">
              <a:solidFill>
                <a:schemeClr val="accent1">
                  <a:lumMod val="50000"/>
                </a:schemeClr>
              </a:solidFill>
              <a:cs typeface="B Koodak" pitchFamily="2" charset="-78"/>
            </a:endParaRPr>
          </a:p>
          <a:p>
            <a:pPr marL="265176" indent="-265176" algn="justLow" rtl="1" eaLnBrk="1" fontAlgn="auto" hangingPunct="1">
              <a:lnSpc>
                <a:spcPct val="120000"/>
              </a:lnSpc>
              <a:spcAft>
                <a:spcPts val="0"/>
              </a:spcAft>
              <a:buFont typeface="Wingdings 2"/>
              <a:buNone/>
              <a:defRPr/>
            </a:pPr>
            <a:r>
              <a:rPr lang="fa-IR" sz="2400" dirty="0">
                <a:solidFill>
                  <a:schemeClr val="accent1">
                    <a:lumMod val="50000"/>
                  </a:schemeClr>
                </a:solidFill>
                <a:cs typeface="B Koodak" pitchFamily="2" charset="-78"/>
              </a:rPr>
              <a:t>* </a:t>
            </a:r>
            <a:r>
              <a:rPr lang="fa-IR" sz="2400" dirty="0" smtClean="0">
                <a:solidFill>
                  <a:schemeClr val="accent1">
                    <a:lumMod val="50000"/>
                  </a:schemeClr>
                </a:solidFill>
                <a:cs typeface="B Koodak" pitchFamily="2" charset="-78"/>
              </a:rPr>
              <a:t>نصب </a:t>
            </a:r>
            <a:r>
              <a:rPr lang="fa-IR" sz="2400" dirty="0">
                <a:solidFill>
                  <a:schemeClr val="accent1">
                    <a:lumMod val="50000"/>
                  </a:schemeClr>
                </a:solidFill>
                <a:cs typeface="B Koodak" pitchFamily="2" charset="-78"/>
              </a:rPr>
              <a:t>پوستر </a:t>
            </a:r>
            <a:r>
              <a:rPr lang="fa-IR" sz="2400" dirty="0" smtClean="0">
                <a:solidFill>
                  <a:schemeClr val="accent1">
                    <a:lumMod val="50000"/>
                  </a:schemeClr>
                </a:solidFill>
                <a:cs typeface="B Koodak" pitchFamily="2" charset="-78"/>
              </a:rPr>
              <a:t>مدرسه </a:t>
            </a:r>
            <a:r>
              <a:rPr lang="fa-IR" sz="2400" dirty="0">
                <a:solidFill>
                  <a:schemeClr val="accent1">
                    <a:lumMod val="50000"/>
                  </a:schemeClr>
                </a:solidFill>
                <a:cs typeface="B Koodak" pitchFamily="2" charset="-78"/>
              </a:rPr>
              <a:t>مروج سلامت در مدرسه </a:t>
            </a:r>
            <a:endParaRPr lang="en-US" sz="2400" dirty="0">
              <a:solidFill>
                <a:schemeClr val="accent1">
                  <a:lumMod val="50000"/>
                </a:schemeClr>
              </a:solidFill>
              <a:cs typeface="B Koodak" pitchFamily="2" charset="-78"/>
            </a:endParaRPr>
          </a:p>
          <a:p>
            <a:pPr marL="265176" indent="-265176" algn="justLow" rtl="1" eaLnBrk="1" fontAlgn="auto" hangingPunct="1">
              <a:lnSpc>
                <a:spcPct val="120000"/>
              </a:lnSpc>
              <a:spcAft>
                <a:spcPts val="0"/>
              </a:spcAft>
              <a:buFont typeface="Wingdings 2"/>
              <a:buNone/>
              <a:defRPr/>
            </a:pPr>
            <a:r>
              <a:rPr lang="fa-IR" sz="2400" dirty="0">
                <a:solidFill>
                  <a:schemeClr val="accent1">
                    <a:lumMod val="50000"/>
                  </a:schemeClr>
                </a:solidFill>
                <a:cs typeface="B Koodak" pitchFamily="2" charset="-78"/>
              </a:rPr>
              <a:t>*برنامه توجيهي </a:t>
            </a:r>
            <a:r>
              <a:rPr lang="fa-IR" sz="2400" dirty="0" smtClean="0">
                <a:solidFill>
                  <a:schemeClr val="accent1">
                    <a:lumMod val="50000"/>
                  </a:schemeClr>
                </a:solidFill>
                <a:cs typeface="B Koodak" pitchFamily="2" charset="-78"/>
              </a:rPr>
              <a:t>دانش‌آموزان، معلمان، </a:t>
            </a:r>
            <a:r>
              <a:rPr lang="fa-IR" sz="2400" dirty="0">
                <a:solidFill>
                  <a:schemeClr val="accent1">
                    <a:lumMod val="50000"/>
                  </a:schemeClr>
                </a:solidFill>
                <a:cs typeface="B Koodak" pitchFamily="2" charset="-78"/>
              </a:rPr>
              <a:t>كاركنان در ارتباط با اهداف برنامه و مروج سلامت </a:t>
            </a:r>
            <a:endParaRPr lang="en-US" sz="2400" dirty="0">
              <a:solidFill>
                <a:schemeClr val="accent1">
                  <a:lumMod val="50000"/>
                </a:schemeClr>
              </a:solidFill>
              <a:cs typeface="B Koodak" pitchFamily="2" charset="-78"/>
            </a:endParaRPr>
          </a:p>
          <a:p>
            <a:pPr marL="265176" indent="-265176" algn="justLow" rtl="1" eaLnBrk="1" fontAlgn="auto" hangingPunct="1">
              <a:lnSpc>
                <a:spcPct val="120000"/>
              </a:lnSpc>
              <a:spcAft>
                <a:spcPts val="0"/>
              </a:spcAft>
              <a:buFont typeface="Wingdings 2"/>
              <a:buNone/>
              <a:defRPr/>
            </a:pPr>
            <a:r>
              <a:rPr lang="fa-IR" sz="2400" dirty="0" smtClean="0">
                <a:solidFill>
                  <a:schemeClr val="accent1">
                    <a:lumMod val="50000"/>
                  </a:schemeClr>
                </a:solidFill>
                <a:cs typeface="B Koodak" pitchFamily="2" charset="-78"/>
              </a:rPr>
              <a:t>*مطالب </a:t>
            </a:r>
            <a:r>
              <a:rPr lang="fa-IR" sz="2400" dirty="0">
                <a:solidFill>
                  <a:schemeClr val="accent1">
                    <a:lumMod val="50000"/>
                  </a:schemeClr>
                </a:solidFill>
                <a:cs typeface="B Koodak" pitchFamily="2" charset="-78"/>
              </a:rPr>
              <a:t>و منابع آموزشي مرتبط با سلامتي در قالب بروشور و پمفلت يا نصب تراكت و پوستر آموزشي و فيلم‌هاي آموزشي در ارتباط با موارد </a:t>
            </a:r>
            <a:r>
              <a:rPr lang="fa-IR" sz="2400" dirty="0" smtClean="0">
                <a:solidFill>
                  <a:schemeClr val="accent1">
                    <a:lumMod val="50000"/>
                  </a:schemeClr>
                </a:solidFill>
                <a:cs typeface="B Koodak" pitchFamily="2" charset="-78"/>
              </a:rPr>
              <a:t>هشت‌گانه </a:t>
            </a:r>
            <a:r>
              <a:rPr lang="fa-IR" sz="2400" dirty="0">
                <a:solidFill>
                  <a:schemeClr val="accent1">
                    <a:lumMod val="50000"/>
                  </a:schemeClr>
                </a:solidFill>
                <a:cs typeface="B Koodak" pitchFamily="2" charset="-78"/>
              </a:rPr>
              <a:t>اجزاء </a:t>
            </a:r>
            <a:r>
              <a:rPr lang="en-US" sz="2400" dirty="0">
                <a:solidFill>
                  <a:schemeClr val="accent1">
                    <a:lumMod val="50000"/>
                  </a:schemeClr>
                </a:solidFill>
                <a:cs typeface="B Koodak" pitchFamily="2" charset="-78"/>
              </a:rPr>
              <a:t>HPS</a:t>
            </a:r>
            <a:r>
              <a:rPr lang="fa-IR" sz="2400" dirty="0">
                <a:solidFill>
                  <a:schemeClr val="accent1">
                    <a:lumMod val="50000"/>
                  </a:schemeClr>
                </a:solidFill>
                <a:cs typeface="B Koodak" pitchFamily="2" charset="-78"/>
              </a:rPr>
              <a:t>  و </a:t>
            </a:r>
            <a:r>
              <a:rPr lang="fa-IR" sz="2400" dirty="0" smtClean="0">
                <a:solidFill>
                  <a:schemeClr val="accent1">
                    <a:lumMod val="50000"/>
                  </a:schemeClr>
                </a:solidFill>
                <a:cs typeface="B Koodak" pitchFamily="2" charset="-78"/>
              </a:rPr>
              <a:t>بيماريها/بهداشت فردي/بهداشت تغذيه/بهداشت محيط/بهداشت </a:t>
            </a:r>
            <a:r>
              <a:rPr lang="fa-IR" sz="2400" dirty="0">
                <a:solidFill>
                  <a:schemeClr val="accent1">
                    <a:lumMod val="50000"/>
                  </a:schemeClr>
                </a:solidFill>
                <a:cs typeface="B Koodak" pitchFamily="2" charset="-78"/>
              </a:rPr>
              <a:t>روان و رفتارهاي پرخطر </a:t>
            </a:r>
            <a:endParaRPr lang="en-US" sz="2400" dirty="0">
              <a:solidFill>
                <a:schemeClr val="accent1">
                  <a:lumMod val="50000"/>
                </a:schemeClr>
              </a:solidFill>
              <a:cs typeface="B Koodak" pitchFamily="2" charset="-78"/>
            </a:endParaRPr>
          </a:p>
          <a:p>
            <a:pPr marL="265176" indent="-265176" algn="justLow" rtl="1" eaLnBrk="1" fontAlgn="auto" hangingPunct="1">
              <a:lnSpc>
                <a:spcPct val="120000"/>
              </a:lnSpc>
              <a:spcAft>
                <a:spcPts val="0"/>
              </a:spcAft>
              <a:buFont typeface="Wingdings 2"/>
              <a:buNone/>
              <a:defRPr/>
            </a:pPr>
            <a:r>
              <a:rPr lang="fa-IR" sz="2400" dirty="0">
                <a:solidFill>
                  <a:schemeClr val="accent1">
                    <a:lumMod val="50000"/>
                  </a:schemeClr>
                </a:solidFill>
                <a:cs typeface="B Koodak" pitchFamily="2" charset="-78"/>
              </a:rPr>
              <a:t>* اجراي برنامه فعاليت‌هاي بهداشتي طبق تقويم مناسبت‌هاي بهداشتي </a:t>
            </a:r>
            <a:endParaRPr lang="en-US" sz="2400" dirty="0">
              <a:solidFill>
                <a:schemeClr val="accent1">
                  <a:lumMod val="50000"/>
                </a:schemeClr>
              </a:solidFill>
              <a:cs typeface="B Koodak" pitchFamily="2" charset="-78"/>
            </a:endParaRPr>
          </a:p>
          <a:p>
            <a:pPr marL="265176" indent="-265176" algn="justLow" rtl="1" eaLnBrk="1" fontAlgn="auto" hangingPunct="1">
              <a:lnSpc>
                <a:spcPct val="120000"/>
              </a:lnSpc>
              <a:spcAft>
                <a:spcPts val="0"/>
              </a:spcAft>
              <a:buFont typeface="Wingdings 2"/>
              <a:buNone/>
              <a:defRPr/>
            </a:pPr>
            <a:r>
              <a:rPr lang="fa-IR" sz="2400" dirty="0">
                <a:solidFill>
                  <a:schemeClr val="accent1">
                    <a:lumMod val="50000"/>
                  </a:schemeClr>
                </a:solidFill>
                <a:cs typeface="B Koodak" pitchFamily="2" charset="-78"/>
              </a:rPr>
              <a:t>* ارائه آموزشي‌هاي بهداشتي توسط رابط يا دعوت از سخنران ويژه دانش‌آموزان و كاركنان و اولياء </a:t>
            </a:r>
            <a:endParaRPr lang="en-US" sz="2400" dirty="0">
              <a:solidFill>
                <a:schemeClr val="accent1">
                  <a:lumMod val="50000"/>
                </a:schemeClr>
              </a:solidFill>
              <a:cs typeface="B Koodak" pitchFamily="2" charset="-78"/>
            </a:endParaRPr>
          </a:p>
          <a:p>
            <a:pPr marL="265176" indent="-265176" algn="justLow" rtl="1" eaLnBrk="1" fontAlgn="auto" hangingPunct="1">
              <a:lnSpc>
                <a:spcPct val="120000"/>
              </a:lnSpc>
              <a:spcAft>
                <a:spcPts val="0"/>
              </a:spcAft>
              <a:buFont typeface="Wingdings 2"/>
              <a:buNone/>
              <a:defRPr/>
            </a:pPr>
            <a:r>
              <a:rPr lang="fa-IR" sz="2600" b="1" dirty="0">
                <a:solidFill>
                  <a:schemeClr val="accent1">
                    <a:lumMod val="50000"/>
                  </a:schemeClr>
                </a:solidFill>
                <a:cs typeface="B Koodak" pitchFamily="2" charset="-78"/>
              </a:rPr>
              <a:t> </a:t>
            </a:r>
            <a:endParaRPr lang="en-US" sz="2600" dirty="0">
              <a:solidFill>
                <a:schemeClr val="accent1">
                  <a:lumMod val="50000"/>
                </a:schemeClr>
              </a:solidFill>
              <a:cs typeface="B Koodak" pitchFamily="2" charset="-78"/>
            </a:endParaRPr>
          </a:p>
          <a:p>
            <a:pPr marL="265176" indent="-265176" algn="justLow" eaLnBrk="1" fontAlgn="auto" hangingPunct="1">
              <a:lnSpc>
                <a:spcPct val="120000"/>
              </a:lnSpc>
              <a:spcAft>
                <a:spcPts val="0"/>
              </a:spcAft>
              <a:buFont typeface="Wingdings 2"/>
              <a:buChar char=""/>
              <a:defRPr/>
            </a:pPr>
            <a:endParaRPr lang="en-US" sz="2600" dirty="0">
              <a:solidFill>
                <a:schemeClr val="accent1">
                  <a:lumMod val="50000"/>
                </a:schemeClr>
              </a:solidFill>
              <a:cs typeface="B Koodak" pitchFamily="2" charset="-78"/>
            </a:endParaRPr>
          </a:p>
        </p:txBody>
      </p:sp>
      <p:sp>
        <p:nvSpPr>
          <p:cNvPr id="3" name="Rectangle 2"/>
          <p:cNvSpPr>
            <a:spLocks noChangeArrowheads="1"/>
          </p:cNvSpPr>
          <p:nvPr/>
        </p:nvSpPr>
        <p:spPr bwMode="auto">
          <a:xfrm>
            <a:off x="928662" y="404812"/>
            <a:ext cx="7769251" cy="1166799"/>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1- برنامه جامع آموزش سلامت در مدارس</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linds(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linds(horizont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linds(horizontal)">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gh\عكس مروج\بهداشت\DSC00019.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8313" y="1462088"/>
            <a:ext cx="8183562" cy="4703762"/>
          </a:xfrm>
        </p:spPr>
        <p:txBody>
          <a:bodyPr>
            <a:normAutofit/>
          </a:bodyPr>
          <a:lstStyle/>
          <a:p>
            <a:pPr marL="265176" indent="-265176" algn="r" rtl="1" eaLnBrk="1" fontAlgn="auto" hangingPunct="1">
              <a:spcAft>
                <a:spcPts val="0"/>
              </a:spcAft>
              <a:buFont typeface="Wingdings 2"/>
              <a:buNone/>
              <a:defRPr/>
            </a:pPr>
            <a:r>
              <a:rPr lang="fa-IR" dirty="0" smtClean="0">
                <a:solidFill>
                  <a:schemeClr val="accent1">
                    <a:lumMod val="50000"/>
                  </a:schemeClr>
                </a:solidFill>
                <a:cs typeface="B Koodak" pitchFamily="2" charset="-78"/>
              </a:rPr>
              <a:t>*</a:t>
            </a:r>
            <a:r>
              <a:rPr lang="fa-IR" dirty="0">
                <a:solidFill>
                  <a:schemeClr val="accent1">
                    <a:lumMod val="50000"/>
                  </a:schemeClr>
                </a:solidFill>
                <a:cs typeface="B Koodak" pitchFamily="2" charset="-78"/>
              </a:rPr>
              <a:t>وجود يك شناسنامه سلامت براي هر دانش‌آموز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*تكميل واكسيناسيون براي دانش‌آموزان مدرسه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*انجام غربالگري در مدارس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*وجود جعبه‌ كمك‌هاي اوليه در مدرسه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*وجود حداقل 1 </a:t>
            </a:r>
            <a:r>
              <a:rPr lang="fa-IR" dirty="0" smtClean="0">
                <a:solidFill>
                  <a:schemeClr val="accent1">
                    <a:lumMod val="50000"/>
                  </a:schemeClr>
                </a:solidFill>
                <a:cs typeface="B Koodak" pitchFamily="2" charset="-78"/>
              </a:rPr>
              <a:t>نفر، </a:t>
            </a:r>
            <a:r>
              <a:rPr lang="fa-IR" dirty="0">
                <a:solidFill>
                  <a:schemeClr val="accent1">
                    <a:lumMod val="50000"/>
                  </a:schemeClr>
                </a:solidFill>
                <a:cs typeface="B Koodak" pitchFamily="2" charset="-78"/>
              </a:rPr>
              <a:t>فرد آموزش ديده براي انجام كمك‌هاي اوليه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*هماهنگي با سيستم ارجاع در مدارس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*وجود پزشك، پرستار و يا مراقب سلامت يا رابط بهداشت  در مدارس به طور منظم </a:t>
            </a:r>
            <a:r>
              <a:rPr lang="fa-IR" dirty="0" smtClean="0">
                <a:solidFill>
                  <a:schemeClr val="accent1">
                    <a:lumMod val="50000"/>
                  </a:schemeClr>
                </a:solidFill>
                <a:cs typeface="B Koodak" pitchFamily="2" charset="-78"/>
              </a:rPr>
              <a:t>و يا </a:t>
            </a:r>
            <a:r>
              <a:rPr lang="fa-IR" dirty="0">
                <a:solidFill>
                  <a:schemeClr val="accent1">
                    <a:lumMod val="50000"/>
                  </a:schemeClr>
                </a:solidFill>
                <a:cs typeface="B Koodak" pitchFamily="2" charset="-78"/>
              </a:rPr>
              <a:t>با برنامه تعيين شده </a:t>
            </a:r>
            <a:endParaRPr lang="en-US"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dirty="0">
                <a:solidFill>
                  <a:schemeClr val="accent1">
                    <a:lumMod val="50000"/>
                  </a:schemeClr>
                </a:solidFill>
                <a:cs typeface="B Koodak" pitchFamily="2" charset="-78"/>
              </a:rPr>
              <a:t> </a:t>
            </a:r>
            <a:endParaRPr lang="en-US" dirty="0">
              <a:solidFill>
                <a:schemeClr val="accent1">
                  <a:lumMod val="50000"/>
                </a:schemeClr>
              </a:solidFill>
              <a:cs typeface="B Koodak" pitchFamily="2" charset="-78"/>
            </a:endParaRPr>
          </a:p>
          <a:p>
            <a:pPr marL="265176" indent="-265176" algn="r" eaLnBrk="1" fontAlgn="auto" hangingPunct="1">
              <a:spcAft>
                <a:spcPts val="0"/>
              </a:spcAft>
              <a:buFont typeface="Wingdings 2"/>
              <a:buChar char=""/>
              <a:defRPr/>
            </a:pPr>
            <a:endParaRPr lang="en-US" sz="3200" dirty="0">
              <a:solidFill>
                <a:schemeClr val="accent1">
                  <a:lumMod val="50000"/>
                </a:schemeClr>
              </a:solidFill>
              <a:cs typeface="B Koodak" pitchFamily="2" charset="-78"/>
            </a:endParaRPr>
          </a:p>
        </p:txBody>
      </p:sp>
      <p:sp>
        <p:nvSpPr>
          <p:cNvPr id="4" name="Rectangle 3"/>
          <p:cNvSpPr>
            <a:spLocks noChangeArrowheads="1"/>
          </p:cNvSpPr>
          <p:nvPr/>
        </p:nvSpPr>
        <p:spPr bwMode="auto">
          <a:xfrm>
            <a:off x="395288" y="404813"/>
            <a:ext cx="8302625" cy="647700"/>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2- ارائه خدمات باليني در مدرسه</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linds(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linds(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linds(horizont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linds(horizont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blinds(horizontal)">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blinds(horizontal)">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blinds(horizontal)">
                                      <p:cBhvr>
                                        <p:cTn id="43" dur="500"/>
                                        <p:tgtEl>
                                          <p:spTgt spid="6">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blinds(horizontal)">
                                      <p:cBhvr>
                                        <p:cTn id="4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14" y="730079"/>
            <a:ext cx="7914533" cy="1413037"/>
          </a:xfrm>
        </p:spPr>
        <p:txBody>
          <a:bodyPr>
            <a:normAutofit/>
          </a:bodyPr>
          <a:lstStyle/>
          <a:p>
            <a:pPr algn="ctr"/>
            <a:r>
              <a:rPr lang="fa-IR" sz="4000" b="1" dirty="0" smtClean="0"/>
              <a:t>انجام معاينات غربالگري دانش آموزان </a:t>
            </a:r>
            <a:r>
              <a:rPr lang="en-US" sz="4000" b="1" dirty="0" smtClean="0"/>
              <a:t/>
            </a:r>
            <a:br>
              <a:rPr lang="en-US" sz="4000" b="1" dirty="0" smtClean="0"/>
            </a:br>
            <a:endParaRPr lang="en-US" sz="4000" dirty="0"/>
          </a:p>
        </p:txBody>
      </p:sp>
      <p:pic>
        <p:nvPicPr>
          <p:cNvPr id="9218" name="Picture 2" descr="E:\gh\عكس\عکس مدارس\4.jpg"/>
          <p:cNvPicPr>
            <a:picLocks noGrp="1" noChangeAspect="1" noChangeArrowheads="1"/>
          </p:cNvPicPr>
          <p:nvPr>
            <p:ph idx="1"/>
          </p:nvPr>
        </p:nvPicPr>
        <p:blipFill>
          <a:blip r:embed="rId2" cstate="print"/>
          <a:srcRect/>
          <a:stretch>
            <a:fillRect/>
          </a:stretch>
        </p:blipFill>
        <p:spPr bwMode="auto">
          <a:xfrm>
            <a:off x="714348" y="2000250"/>
            <a:ext cx="7643866" cy="4389438"/>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linds(horizontal)">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176996"/>
            <a:ext cx="2608166" cy="1751938"/>
          </a:xfrm>
        </p:spPr>
        <p:txBody>
          <a:bodyPr>
            <a:normAutofit/>
          </a:bodyPr>
          <a:lstStyle/>
          <a:p>
            <a:pPr algn="ctr"/>
            <a:r>
              <a:rPr lang="fa-IR" sz="3200" dirty="0" smtClean="0">
                <a:cs typeface="B Zar" pitchFamily="2" charset="-78"/>
              </a:rPr>
              <a:t>مدارس</a:t>
            </a:r>
            <a:br>
              <a:rPr lang="fa-IR" sz="3200" dirty="0" smtClean="0">
                <a:cs typeface="B Zar" pitchFamily="2" charset="-78"/>
              </a:rPr>
            </a:br>
            <a:r>
              <a:rPr lang="fa-IR" sz="3200" dirty="0" smtClean="0"/>
              <a:t> مروج سلامت </a:t>
            </a:r>
            <a:endParaRPr lang="en-US" sz="3200" dirty="0"/>
          </a:p>
        </p:txBody>
      </p:sp>
      <p:sp>
        <p:nvSpPr>
          <p:cNvPr id="3" name="Text Placeholder 2"/>
          <p:cNvSpPr>
            <a:spLocks noGrp="1"/>
          </p:cNvSpPr>
          <p:nvPr>
            <p:ph type="body" sz="half" idx="2"/>
          </p:nvPr>
        </p:nvSpPr>
        <p:spPr>
          <a:xfrm>
            <a:off x="214282" y="4071942"/>
            <a:ext cx="2643206" cy="2028975"/>
          </a:xfrm>
        </p:spPr>
        <p:txBody>
          <a:bodyPr>
            <a:noAutofit/>
          </a:bodyPr>
          <a:lstStyle/>
          <a:p>
            <a:pPr algn="ctr"/>
            <a:r>
              <a:rPr lang="fa-IR" sz="2400" b="1" dirty="0" smtClean="0">
                <a:cs typeface="B Homa" pitchFamily="2" charset="-78"/>
              </a:rPr>
              <a:t>  </a:t>
            </a:r>
            <a:endParaRPr lang="en-US" sz="2400" dirty="0">
              <a:cs typeface="B Zar" pitchFamily="2" charset="-78"/>
            </a:endParaRPr>
          </a:p>
        </p:txBody>
      </p:sp>
      <p:sp>
        <p:nvSpPr>
          <p:cNvPr id="6" name="Picture Placeholder 5"/>
          <p:cNvSpPr>
            <a:spLocks noGrp="1"/>
          </p:cNvSpPr>
          <p:nvPr>
            <p:ph type="pic" idx="1"/>
          </p:nvPr>
        </p:nvSpPr>
        <p:spPr/>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dirty="0" smtClean="0"/>
              <a:t>انجام معاينات پزشكي دانش آموزان </a:t>
            </a:r>
            <a:endParaRPr lang="en-US" dirty="0"/>
          </a:p>
        </p:txBody>
      </p:sp>
      <p:pic>
        <p:nvPicPr>
          <p:cNvPr id="13314" name="Picture 2" descr="DSC03843"/>
          <p:cNvPicPr>
            <a:picLocks noChangeAspect="1" noChangeArrowheads="1"/>
          </p:cNvPicPr>
          <p:nvPr/>
        </p:nvPicPr>
        <p:blipFill>
          <a:blip r:embed="rId2" cstate="print"/>
          <a:srcRect/>
          <a:stretch>
            <a:fillRect/>
          </a:stretch>
        </p:blipFill>
        <p:spPr bwMode="auto">
          <a:xfrm>
            <a:off x="285720" y="1928802"/>
            <a:ext cx="8429684" cy="4643470"/>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linds(horizontal)">
                                      <p:cBhvr>
                                        <p:cTn id="12"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395288" y="1414463"/>
            <a:ext cx="8353425" cy="3959225"/>
          </a:xfrm>
        </p:spPr>
        <p:txBody>
          <a:bodyPr>
            <a:noAutofit/>
          </a:bodyPr>
          <a:lstStyle/>
          <a:p>
            <a:pPr marL="265176" indent="-265176" algn="r" rtl="1" eaLnBrk="1" fontAlgn="auto" hangingPunct="1">
              <a:spcAft>
                <a:spcPts val="0"/>
              </a:spcAft>
              <a:buFont typeface="Wingdings 2"/>
              <a:buNone/>
              <a:defRPr/>
            </a:pPr>
            <a:r>
              <a:rPr lang="fa-IR" sz="2800" dirty="0" smtClean="0">
                <a:solidFill>
                  <a:schemeClr val="accent1">
                    <a:lumMod val="50000"/>
                  </a:schemeClr>
                </a:solidFill>
                <a:cs typeface="B Koodak" pitchFamily="2" charset="-78"/>
              </a:rPr>
              <a:t>فراهم </a:t>
            </a:r>
            <a:r>
              <a:rPr lang="fa-IR" sz="2800" dirty="0">
                <a:solidFill>
                  <a:schemeClr val="accent1">
                    <a:lumMod val="50000"/>
                  </a:schemeClr>
                </a:solidFill>
                <a:cs typeface="B Koodak" pitchFamily="2" charset="-78"/>
              </a:rPr>
              <a:t>نمودن موارد زير :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*دسترسي كامل به آب آشاميدني سالم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*دستشويي و توالت‌هاي بهداشتي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 دفع بهداشتي زباله و وجود سطل زباله‌هاي كافي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*نور و حرارت كافي در كلاس‌ها</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*اقدامات مؤثر در ايمن سازي مدرسه در پيشگيري از حوادث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*بهداشت محيط مناسب مدرسه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*اهتمام در ايجاد  فضاي سبز در مدارس  </a:t>
            </a:r>
            <a:endParaRPr lang="en-US" sz="2800" dirty="0">
              <a:solidFill>
                <a:schemeClr val="accent1">
                  <a:lumMod val="50000"/>
                </a:schemeClr>
              </a:solidFill>
              <a:cs typeface="B Koodak" pitchFamily="2" charset="-78"/>
            </a:endParaRPr>
          </a:p>
          <a:p>
            <a:pPr marL="265176" indent="-265176" eaLnBrk="1" fontAlgn="auto" hangingPunct="1">
              <a:spcAft>
                <a:spcPts val="0"/>
              </a:spcAft>
              <a:buFont typeface="Wingdings 2"/>
              <a:buChar char=""/>
              <a:defRPr/>
            </a:pPr>
            <a:endParaRPr lang="en-US" sz="2800" dirty="0">
              <a:solidFill>
                <a:schemeClr val="accent1">
                  <a:lumMod val="50000"/>
                </a:schemeClr>
              </a:solidFill>
              <a:cs typeface="B Koodak" pitchFamily="2" charset="-78"/>
            </a:endParaRPr>
          </a:p>
        </p:txBody>
      </p:sp>
      <p:sp>
        <p:nvSpPr>
          <p:cNvPr id="3" name="Rectangle 2"/>
          <p:cNvSpPr>
            <a:spLocks noChangeArrowheads="1"/>
          </p:cNvSpPr>
          <p:nvPr/>
        </p:nvSpPr>
        <p:spPr bwMode="auto">
          <a:xfrm>
            <a:off x="395288" y="404813"/>
            <a:ext cx="8302625" cy="647700"/>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3- سلامت محيط در مدرسه</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linds(horizont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linds(horizont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linds(horizont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linds(horizontal)">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blinds(horizontal)">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blinds(horizontal)">
                                      <p:cBhvr>
                                        <p:cTn id="38" dur="500"/>
                                        <p:tgtEl>
                                          <p:spTgt spid="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blinds(horizontal)">
                                      <p:cBhvr>
                                        <p:cTn id="43" dur="500"/>
                                        <p:tgtEl>
                                          <p:spTgt spid="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blinds(horizontal)">
                                      <p:cBhvr>
                                        <p:cTn id="48"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t>نظافت و پاكيزگي محيط مدرسه  </a:t>
            </a:r>
            <a:endParaRPr lang="en-US" b="1" dirty="0"/>
          </a:p>
        </p:txBody>
      </p:sp>
      <p:pic>
        <p:nvPicPr>
          <p:cNvPr id="5122" name="Picture 2" descr="DSC02292"/>
          <p:cNvPicPr>
            <a:picLocks noChangeAspect="1" noChangeArrowheads="1"/>
          </p:cNvPicPr>
          <p:nvPr/>
        </p:nvPicPr>
        <p:blipFill>
          <a:blip r:embed="rId2" cstate="print"/>
          <a:srcRect/>
          <a:stretch>
            <a:fillRect/>
          </a:stretch>
        </p:blipFill>
        <p:spPr bwMode="auto">
          <a:xfrm>
            <a:off x="0" y="1857364"/>
            <a:ext cx="8594037" cy="4714908"/>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
          </p:nvPr>
        </p:nvSpPr>
        <p:spPr>
          <a:xfrm>
            <a:off x="395288" y="1846263"/>
            <a:ext cx="8280400" cy="2735262"/>
          </a:xfrm>
        </p:spPr>
        <p:txBody>
          <a:bodyPr>
            <a:normAutofit/>
          </a:bodyPr>
          <a:lstStyle/>
          <a:p>
            <a:pPr marL="265176" indent="-265176" algn="justLow" rtl="1" eaLnBrk="1" fontAlgn="auto" hangingPunct="1">
              <a:spcAft>
                <a:spcPts val="0"/>
              </a:spcAft>
              <a:buFont typeface="Wingdings 2"/>
              <a:buNone/>
              <a:defRPr/>
            </a:pPr>
            <a:r>
              <a:rPr lang="fa-IR" sz="2800" dirty="0" smtClean="0">
                <a:solidFill>
                  <a:schemeClr val="accent1">
                    <a:lumMod val="50000"/>
                  </a:schemeClr>
                </a:solidFill>
                <a:cs typeface="B Koodak" pitchFamily="2" charset="-78"/>
              </a:rPr>
              <a:t>*</a:t>
            </a:r>
            <a:r>
              <a:rPr lang="fa-IR" sz="2800" dirty="0">
                <a:solidFill>
                  <a:schemeClr val="accent1">
                    <a:lumMod val="50000"/>
                  </a:schemeClr>
                </a:solidFill>
                <a:cs typeface="B Koodak" pitchFamily="2" charset="-78"/>
              </a:rPr>
              <a:t>رعايت فروش و مصرف مواد غذايي سالم (مجاز و غير مجاز) </a:t>
            </a:r>
            <a:endParaRPr lang="en-US" sz="28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2800" dirty="0">
                <a:solidFill>
                  <a:schemeClr val="accent1">
                    <a:lumMod val="50000"/>
                  </a:schemeClr>
                </a:solidFill>
                <a:cs typeface="B Koodak" pitchFamily="2" charset="-78"/>
              </a:rPr>
              <a:t>*نظارت و بازديد منظم از بوفه‌ توسط رابط بهداشت </a:t>
            </a:r>
            <a:endParaRPr lang="en-US" sz="28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2800" dirty="0">
                <a:solidFill>
                  <a:schemeClr val="accent1">
                    <a:lumMod val="50000"/>
                  </a:schemeClr>
                </a:solidFill>
                <a:cs typeface="B Koodak" pitchFamily="2" charset="-78"/>
              </a:rPr>
              <a:t>* داشتن گواهي صحت سلامت و مجوز فعاليت متصدي بوقه </a:t>
            </a:r>
            <a:endParaRPr lang="en-US" sz="28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2800" dirty="0">
                <a:solidFill>
                  <a:schemeClr val="accent1">
                    <a:lumMod val="50000"/>
                  </a:schemeClr>
                </a:solidFill>
                <a:cs typeface="B Koodak" pitchFamily="2" charset="-78"/>
              </a:rPr>
              <a:t>*برنامه‌هاي فرهنگ سازي و نظارت بر شير مدارس </a:t>
            </a:r>
            <a:endParaRPr lang="en-US" sz="2800" dirty="0">
              <a:solidFill>
                <a:schemeClr val="accent1">
                  <a:lumMod val="50000"/>
                </a:schemeClr>
              </a:solidFill>
              <a:cs typeface="B Koodak" pitchFamily="2" charset="-78"/>
            </a:endParaRPr>
          </a:p>
          <a:p>
            <a:pPr marL="265176" indent="-265176" algn="justLow" eaLnBrk="1" fontAlgn="auto" hangingPunct="1">
              <a:spcAft>
                <a:spcPts val="0"/>
              </a:spcAft>
              <a:buFont typeface="Wingdings 2"/>
              <a:buChar char=""/>
              <a:defRPr/>
            </a:pPr>
            <a:endParaRPr lang="en-US" sz="2800" dirty="0">
              <a:solidFill>
                <a:schemeClr val="accent1">
                  <a:lumMod val="50000"/>
                </a:schemeClr>
              </a:solidFill>
              <a:cs typeface="B Koodak" pitchFamily="2" charset="-78"/>
            </a:endParaRPr>
          </a:p>
        </p:txBody>
      </p:sp>
      <p:sp>
        <p:nvSpPr>
          <p:cNvPr id="4" name="Rectangle 3"/>
          <p:cNvSpPr>
            <a:spLocks noChangeArrowheads="1"/>
          </p:cNvSpPr>
          <p:nvPr/>
        </p:nvSpPr>
        <p:spPr bwMode="auto">
          <a:xfrm>
            <a:off x="395288" y="404813"/>
            <a:ext cx="8302625" cy="647700"/>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4- بهبود تغذيه در مدارس</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linds(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linds(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linds(horizont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linds(horizontal)">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24648"/>
          </a:xfrm>
        </p:spPr>
        <p:txBody>
          <a:bodyPr>
            <a:normAutofit/>
          </a:bodyPr>
          <a:lstStyle/>
          <a:p>
            <a:pPr algn="ctr"/>
            <a:r>
              <a:rPr lang="fa-IR" sz="3600" dirty="0" smtClean="0">
                <a:cs typeface="B Zar" pitchFamily="2" charset="-78"/>
              </a:rPr>
              <a:t>تغذيه سالم جهت دانش آموزان و پرسنل مدرسه </a:t>
            </a:r>
            <a:endParaRPr lang="en-US" sz="3600" dirty="0">
              <a:cs typeface="B Zar" pitchFamily="2" charset="-78"/>
            </a:endParaRPr>
          </a:p>
        </p:txBody>
      </p:sp>
      <p:pic>
        <p:nvPicPr>
          <p:cNvPr id="3074" name="Picture 2" descr="E:\gh\مدارس مروج سلامت\مدرسه مروج سلامت مدرسه پسرانه استاد شهریار منطقه کهریزک\Picture 792.jpg"/>
          <p:cNvPicPr>
            <a:picLocks noGrp="1" noChangeAspect="1" noChangeArrowheads="1"/>
          </p:cNvPicPr>
          <p:nvPr>
            <p:ph idx="1"/>
          </p:nvPr>
        </p:nvPicPr>
        <p:blipFill>
          <a:blip r:embed="rId2" cstate="print"/>
          <a:srcRect/>
          <a:stretch>
            <a:fillRect/>
          </a:stretch>
        </p:blipFill>
        <p:spPr bwMode="auto">
          <a:xfrm>
            <a:off x="428596" y="1571636"/>
            <a:ext cx="8215370" cy="5357826"/>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gh\عكس مروج\صبحانه سالم\DSC00247.JPG"/>
          <p:cNvPicPr>
            <a:picLocks noChangeAspect="1" noChangeArrowheads="1"/>
          </p:cNvPicPr>
          <p:nvPr/>
        </p:nvPicPr>
        <p:blipFill>
          <a:blip r:embed="rId2" cstate="print"/>
          <a:srcRect/>
          <a:stretch>
            <a:fillRect/>
          </a:stretch>
        </p:blipFill>
        <p:spPr bwMode="auto">
          <a:xfrm>
            <a:off x="-3200400" y="-2400300"/>
            <a:ext cx="15544800" cy="11658600"/>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2"/>
          </p:nvPr>
        </p:nvSpPr>
        <p:spPr>
          <a:xfrm>
            <a:off x="468313" y="1938338"/>
            <a:ext cx="8218487" cy="4298950"/>
          </a:xfrm>
        </p:spPr>
        <p:txBody>
          <a:bodyPr>
            <a:normAutofit/>
          </a:bodyPr>
          <a:lstStyle/>
          <a:p>
            <a:pPr marL="265176" indent="-265176" algn="r" rtl="1" eaLnBrk="1" fontAlgn="auto" hangingPunct="1">
              <a:spcAft>
                <a:spcPts val="0"/>
              </a:spcAft>
              <a:buFont typeface="Wingdings 2"/>
              <a:buNone/>
              <a:defRPr/>
            </a:pPr>
            <a:r>
              <a:rPr lang="fa-IR" sz="2800" dirty="0" smtClean="0">
                <a:solidFill>
                  <a:schemeClr val="accent1">
                    <a:lumMod val="50000"/>
                  </a:schemeClr>
                </a:solidFill>
                <a:cs typeface="B Koodak" pitchFamily="2" charset="-78"/>
              </a:rPr>
              <a:t>*</a:t>
            </a:r>
            <a:r>
              <a:rPr lang="fa-IR" sz="2800" dirty="0">
                <a:solidFill>
                  <a:schemeClr val="accent1">
                    <a:lumMod val="50000"/>
                  </a:schemeClr>
                </a:solidFill>
                <a:cs typeface="B Koodak" pitchFamily="2" charset="-78"/>
              </a:rPr>
              <a:t>حداقل ساعاتي براي فعاليت جسمي دانش‌آموزان در برنامه درسي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*فراهم آوردن فرصت مناسب براي حضور تمامي دانش‌آموزان و كاركنان در ورزش صبحگاهي  </a:t>
            </a:r>
            <a:endParaRPr lang="en-US" sz="2800" dirty="0">
              <a:solidFill>
                <a:schemeClr val="accent1">
                  <a:lumMod val="50000"/>
                </a:schemeClr>
              </a:solidFill>
              <a:cs typeface="B Koodak" pitchFamily="2" charset="-78"/>
            </a:endParaRPr>
          </a:p>
          <a:p>
            <a:pPr marL="265176" indent="-265176" algn="r" rtl="1" eaLnBrk="1" fontAlgn="auto" hangingPunct="1">
              <a:spcAft>
                <a:spcPts val="0"/>
              </a:spcAft>
              <a:buFont typeface="Wingdings 2"/>
              <a:buNone/>
              <a:defRPr/>
            </a:pPr>
            <a:r>
              <a:rPr lang="fa-IR" sz="2800" dirty="0">
                <a:solidFill>
                  <a:schemeClr val="accent1">
                    <a:lumMod val="50000"/>
                  </a:schemeClr>
                </a:solidFill>
                <a:cs typeface="B Koodak" pitchFamily="2" charset="-78"/>
              </a:rPr>
              <a:t>*فراهم آوردن حداقل امكانات لازم براي فعاليت جسمي دانش‌آموزان و كاركنان در مدرسه </a:t>
            </a:r>
            <a:endParaRPr lang="en-US" sz="2800" dirty="0">
              <a:solidFill>
                <a:schemeClr val="accent1">
                  <a:lumMod val="50000"/>
                </a:schemeClr>
              </a:solidFill>
              <a:cs typeface="B Koodak" pitchFamily="2" charset="-78"/>
            </a:endParaRPr>
          </a:p>
          <a:p>
            <a:pPr marL="265176" indent="-265176" rtl="1" eaLnBrk="1" fontAlgn="auto" hangingPunct="1">
              <a:spcAft>
                <a:spcPts val="0"/>
              </a:spcAft>
              <a:buFont typeface="Wingdings 2"/>
              <a:buNone/>
              <a:defRPr/>
            </a:pPr>
            <a:r>
              <a:rPr lang="fa-IR" sz="2800" dirty="0">
                <a:solidFill>
                  <a:schemeClr val="accent1">
                    <a:lumMod val="50000"/>
                  </a:schemeClr>
                </a:solidFill>
                <a:cs typeface="B Koodak" pitchFamily="2" charset="-78"/>
              </a:rPr>
              <a:t> </a:t>
            </a:r>
            <a:endParaRPr lang="en-US" sz="2800" dirty="0">
              <a:solidFill>
                <a:schemeClr val="accent1">
                  <a:lumMod val="50000"/>
                </a:schemeClr>
              </a:solidFill>
              <a:cs typeface="B Koodak" pitchFamily="2" charset="-78"/>
            </a:endParaRPr>
          </a:p>
          <a:p>
            <a:pPr marL="265176" indent="-265176" eaLnBrk="1" fontAlgn="auto" hangingPunct="1">
              <a:spcAft>
                <a:spcPts val="0"/>
              </a:spcAft>
              <a:buFont typeface="Wingdings 2"/>
              <a:buChar char=""/>
              <a:defRPr/>
            </a:pPr>
            <a:endParaRPr lang="en-US" sz="2800" dirty="0">
              <a:solidFill>
                <a:schemeClr val="accent1">
                  <a:lumMod val="50000"/>
                </a:schemeClr>
              </a:solidFill>
              <a:cs typeface="B Koodak" pitchFamily="2" charset="-78"/>
            </a:endParaRPr>
          </a:p>
        </p:txBody>
      </p:sp>
      <p:sp>
        <p:nvSpPr>
          <p:cNvPr id="3" name="Rectangle 2"/>
          <p:cNvSpPr>
            <a:spLocks noChangeArrowheads="1"/>
          </p:cNvSpPr>
          <p:nvPr/>
        </p:nvSpPr>
        <p:spPr bwMode="auto">
          <a:xfrm>
            <a:off x="395288" y="404813"/>
            <a:ext cx="8302625" cy="647700"/>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5- تحرك فيزيكي و فعاليت‌بدني در مدارس</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blinds(horizontal)">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linds(horizont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blinds(horizontal)">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blinds(horizontal)">
                                      <p:cBhvr>
                                        <p:cTn id="3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24648"/>
          </a:xfrm>
        </p:spPr>
        <p:txBody>
          <a:bodyPr>
            <a:normAutofit fontScale="90000"/>
          </a:bodyPr>
          <a:lstStyle/>
          <a:p>
            <a:pPr algn="ctr"/>
            <a:r>
              <a:rPr lang="fa-IR" dirty="0" smtClean="0"/>
              <a:t>مسابقات ورزشي مدرسه </a:t>
            </a:r>
            <a:endParaRPr lang="en-US" dirty="0"/>
          </a:p>
        </p:txBody>
      </p:sp>
      <p:pic>
        <p:nvPicPr>
          <p:cNvPr id="2050" name="Picture 2" descr="E:\gh\مدارس مروج سلامت\مدرسه مروج سلامت مدرسه پسرانه استاد شهریار منطقه کهریزک\Copy (2) of Picture 642.jpg"/>
          <p:cNvPicPr>
            <a:picLocks noGrp="1" noChangeAspect="1" noChangeArrowheads="1"/>
          </p:cNvPicPr>
          <p:nvPr>
            <p:ph idx="1"/>
          </p:nvPr>
        </p:nvPicPr>
        <p:blipFill>
          <a:blip r:embed="rId2" cstate="print"/>
          <a:srcRect/>
          <a:stretch>
            <a:fillRect/>
          </a:stretch>
        </p:blipFill>
        <p:spPr bwMode="auto">
          <a:xfrm>
            <a:off x="214282" y="1714488"/>
            <a:ext cx="8643998" cy="4929222"/>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587375" y="1630363"/>
            <a:ext cx="7945438" cy="3527425"/>
          </a:xfrm>
        </p:spPr>
        <p:txBody>
          <a:bodyPr>
            <a:normAutofit/>
          </a:bodyPr>
          <a:lstStyle/>
          <a:p>
            <a:pPr marL="265176" indent="-265176" algn="justLow" rtl="1" eaLnBrk="1" fontAlgn="auto" hangingPunct="1">
              <a:spcAft>
                <a:spcPts val="0"/>
              </a:spcAft>
              <a:buFont typeface="Wingdings 2"/>
              <a:buNone/>
              <a:defRPr/>
            </a:pPr>
            <a:r>
              <a:rPr lang="fa-IR" sz="3000" dirty="0" smtClean="0">
                <a:solidFill>
                  <a:schemeClr val="accent1">
                    <a:lumMod val="50000"/>
                  </a:schemeClr>
                </a:solidFill>
                <a:cs typeface="B Koodak" pitchFamily="2" charset="-78"/>
              </a:rPr>
              <a:t>* ايجاد </a:t>
            </a:r>
            <a:r>
              <a:rPr lang="fa-IR" sz="3000" dirty="0">
                <a:solidFill>
                  <a:schemeClr val="accent1">
                    <a:lumMod val="50000"/>
                  </a:schemeClr>
                </a:solidFill>
                <a:cs typeface="B Koodak" pitchFamily="2" charset="-78"/>
              </a:rPr>
              <a:t>تسهيلات لازم غربالگري ساليانه كاركنان توسط مركز بهداشت  </a:t>
            </a:r>
            <a:endParaRPr lang="en-US" sz="30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000" dirty="0" smtClean="0">
                <a:solidFill>
                  <a:schemeClr val="accent1">
                    <a:lumMod val="50000"/>
                  </a:schemeClr>
                </a:solidFill>
                <a:cs typeface="B Koodak" pitchFamily="2" charset="-78"/>
              </a:rPr>
              <a:t>* آموزش </a:t>
            </a:r>
            <a:r>
              <a:rPr lang="fa-IR" sz="3000" dirty="0">
                <a:solidFill>
                  <a:schemeClr val="accent1">
                    <a:lumMod val="50000"/>
                  </a:schemeClr>
                </a:solidFill>
                <a:cs typeface="B Koodak" pitchFamily="2" charset="-78"/>
              </a:rPr>
              <a:t>كاركنان در زمينه حداقل  2  مورد بهداشتي </a:t>
            </a:r>
            <a:endParaRPr lang="en-US" sz="30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000" dirty="0">
                <a:solidFill>
                  <a:schemeClr val="accent1">
                    <a:lumMod val="50000"/>
                  </a:schemeClr>
                </a:solidFill>
                <a:cs typeface="B Koodak" pitchFamily="2" charset="-78"/>
              </a:rPr>
              <a:t>* اهتمام در ايجاد يك تسهيلات وزرشي در مدرسه </a:t>
            </a:r>
            <a:endParaRPr lang="en-US" sz="30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000" dirty="0" smtClean="0">
                <a:solidFill>
                  <a:schemeClr val="accent1">
                    <a:lumMod val="50000"/>
                  </a:schemeClr>
                </a:solidFill>
                <a:cs typeface="B Koodak" pitchFamily="2" charset="-78"/>
              </a:rPr>
              <a:t>* اقدام </a:t>
            </a:r>
            <a:r>
              <a:rPr lang="fa-IR" sz="3000" dirty="0">
                <a:solidFill>
                  <a:schemeClr val="accent1">
                    <a:lumMod val="50000"/>
                  </a:schemeClr>
                </a:solidFill>
                <a:cs typeface="B Koodak" pitchFamily="2" charset="-78"/>
              </a:rPr>
              <a:t>در ايجاد يك  برنامه تغذيه صحيح براي كاركنان </a:t>
            </a:r>
            <a:endParaRPr lang="en-US" sz="30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000" dirty="0" smtClean="0">
                <a:solidFill>
                  <a:schemeClr val="accent1">
                    <a:lumMod val="50000"/>
                  </a:schemeClr>
                </a:solidFill>
                <a:cs typeface="B Koodak" pitchFamily="2" charset="-78"/>
              </a:rPr>
              <a:t>* تهيه </a:t>
            </a:r>
            <a:r>
              <a:rPr lang="fa-IR" sz="3000" dirty="0">
                <a:solidFill>
                  <a:schemeClr val="accent1">
                    <a:lumMod val="50000"/>
                  </a:schemeClr>
                </a:solidFill>
                <a:cs typeface="B Koodak" pitchFamily="2" charset="-78"/>
              </a:rPr>
              <a:t>و توزيع بسته‌هاي </a:t>
            </a:r>
            <a:r>
              <a:rPr lang="fa-IR" sz="3000" dirty="0" smtClean="0">
                <a:solidFill>
                  <a:schemeClr val="accent1">
                    <a:lumMod val="50000"/>
                  </a:schemeClr>
                </a:solidFill>
                <a:cs typeface="B Koodak" pitchFamily="2" charset="-78"/>
              </a:rPr>
              <a:t>بهداشتي </a:t>
            </a:r>
            <a:r>
              <a:rPr lang="fa-IR" sz="3000" dirty="0">
                <a:solidFill>
                  <a:schemeClr val="accent1">
                    <a:lumMod val="50000"/>
                  </a:schemeClr>
                </a:solidFill>
                <a:cs typeface="B Koodak" pitchFamily="2" charset="-78"/>
              </a:rPr>
              <a:t>آموزشي جهت كاركنان  </a:t>
            </a:r>
            <a:endParaRPr lang="en-US" sz="3000" dirty="0">
              <a:solidFill>
                <a:schemeClr val="accent1">
                  <a:lumMod val="50000"/>
                </a:schemeClr>
              </a:solidFill>
              <a:cs typeface="B Koodak" pitchFamily="2" charset="-78"/>
            </a:endParaRPr>
          </a:p>
          <a:p>
            <a:pPr marL="265176" indent="-265176" algn="justLow" eaLnBrk="1" fontAlgn="auto" hangingPunct="1">
              <a:spcAft>
                <a:spcPts val="0"/>
              </a:spcAft>
              <a:buFont typeface="Wingdings 2"/>
              <a:buChar char=""/>
              <a:defRPr/>
            </a:pPr>
            <a:endParaRPr lang="en-US" sz="3000" dirty="0">
              <a:solidFill>
                <a:schemeClr val="accent1">
                  <a:lumMod val="50000"/>
                </a:schemeClr>
              </a:solidFill>
              <a:cs typeface="B Koodak" pitchFamily="2" charset="-78"/>
            </a:endParaRPr>
          </a:p>
        </p:txBody>
      </p:sp>
      <p:sp>
        <p:nvSpPr>
          <p:cNvPr id="3" name="Rectangle 2"/>
          <p:cNvSpPr>
            <a:spLocks noChangeArrowheads="1"/>
          </p:cNvSpPr>
          <p:nvPr/>
        </p:nvSpPr>
        <p:spPr bwMode="auto">
          <a:xfrm>
            <a:off x="395288" y="404813"/>
            <a:ext cx="8302625" cy="647700"/>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6- ارتقاي سلامت كاركنان مدرسه</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blinds(horizontal)">
                                      <p:cBhvr>
                                        <p:cTn id="13" dur="5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blinds(horizontal)">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blinds(horizontal)">
                                      <p:cBhvr>
                                        <p:cTn id="28" dur="500"/>
                                        <p:tgtEl>
                                          <p:spTgt spid="1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blinds(horizontal)">
                                      <p:cBhvr>
                                        <p:cTn id="3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18"/>
            <a:ext cx="8305800" cy="571504"/>
          </a:xfrm>
        </p:spPr>
        <p:txBody>
          <a:bodyPr>
            <a:normAutofit fontScale="90000"/>
          </a:bodyPr>
          <a:lstStyle/>
          <a:p>
            <a:pPr algn="ctr"/>
            <a:r>
              <a:rPr lang="fa-IR" dirty="0" smtClean="0"/>
              <a:t>معاينه كاركنان مدرسه  </a:t>
            </a:r>
            <a:endParaRPr lang="en-US" dirty="0"/>
          </a:p>
        </p:txBody>
      </p:sp>
      <p:pic>
        <p:nvPicPr>
          <p:cNvPr id="9218" name="Picture 2" descr="DSC03876"/>
          <p:cNvPicPr>
            <a:picLocks noChangeAspect="1" noChangeArrowheads="1"/>
          </p:cNvPicPr>
          <p:nvPr/>
        </p:nvPicPr>
        <p:blipFill>
          <a:blip r:embed="rId2" cstate="print"/>
          <a:srcRect/>
          <a:stretch>
            <a:fillRect/>
          </a:stretch>
        </p:blipFill>
        <p:spPr bwMode="auto">
          <a:xfrm>
            <a:off x="0" y="1214422"/>
            <a:ext cx="9144000" cy="5643578"/>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linds(horizontal)">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85794"/>
            <a:ext cx="7772400" cy="1928826"/>
          </a:xfrm>
        </p:spPr>
        <p:txBody>
          <a:bodyPr>
            <a:normAutofit/>
          </a:bodyPr>
          <a:lstStyle/>
          <a:p>
            <a:pPr algn="r"/>
            <a:r>
              <a:rPr lang="fa-IR" b="1" dirty="0" smtClean="0">
                <a:solidFill>
                  <a:schemeClr val="accent1">
                    <a:lumMod val="60000"/>
                    <a:lumOff val="40000"/>
                  </a:schemeClr>
                </a:solidFill>
              </a:rPr>
              <a:t>تعريف</a:t>
            </a:r>
            <a:r>
              <a:rPr lang="fa-IR" dirty="0" smtClean="0"/>
              <a:t> </a:t>
            </a:r>
            <a:r>
              <a:rPr lang="en-US" dirty="0" smtClean="0"/>
              <a:t/>
            </a:r>
            <a:br>
              <a:rPr lang="en-US" dirty="0" smtClean="0"/>
            </a:br>
            <a:endParaRPr lang="en-US" dirty="0"/>
          </a:p>
        </p:txBody>
      </p:sp>
      <p:sp>
        <p:nvSpPr>
          <p:cNvPr id="3" name="Content Placeholder 2"/>
          <p:cNvSpPr>
            <a:spLocks noGrp="1"/>
          </p:cNvSpPr>
          <p:nvPr>
            <p:ph idx="1"/>
          </p:nvPr>
        </p:nvSpPr>
        <p:spPr>
          <a:xfrm>
            <a:off x="285720" y="2428868"/>
            <a:ext cx="8486780" cy="4143404"/>
          </a:xfrm>
        </p:spPr>
        <p:txBody>
          <a:bodyPr>
            <a:normAutofit/>
          </a:bodyPr>
          <a:lstStyle/>
          <a:p>
            <a:pPr algn="r" rtl="1"/>
            <a:r>
              <a:rPr lang="en-US" dirty="0" smtClean="0"/>
              <a:t>HPS </a:t>
            </a:r>
            <a:r>
              <a:rPr lang="fa-IR" dirty="0" smtClean="0"/>
              <a:t>  </a:t>
            </a:r>
            <a:r>
              <a:rPr lang="fa-IR" sz="3200" b="1" dirty="0" smtClean="0"/>
              <a:t>به منزله يك نظام براي ارتقاي سلامت است كه با مشاركت فعالانه اولياء، مربيان و دانش‌آموزان و با رويكرد توانمند سازي دانش‌آموزان در زمينه مراقبت از خود، فرهنگ خود مراقبتي(</a:t>
            </a:r>
            <a:r>
              <a:rPr lang="en-US" sz="3200" b="1" dirty="0" err="1" smtClean="0"/>
              <a:t>Selfcare</a:t>
            </a:r>
            <a:r>
              <a:rPr lang="fa-IR" sz="3200" b="1" dirty="0" smtClean="0"/>
              <a:t>) و آموزش همسانان و همسالان،  منجر به افزايش ظرفيت‌ها و توانمندسازي مردم در مورد سالم زندگي كردن، سالم كاركردن و آموزش با كيفيت خواهد شد</a:t>
            </a:r>
            <a:endParaRPr lang="en-US" sz="3200" b="1"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724648"/>
          </a:xfrm>
        </p:spPr>
        <p:txBody>
          <a:bodyPr>
            <a:normAutofit fontScale="90000"/>
          </a:bodyPr>
          <a:lstStyle/>
          <a:p>
            <a:pPr algn="ctr"/>
            <a:r>
              <a:rPr lang="fa-IR" dirty="0" smtClean="0"/>
              <a:t>آموزش پرسنل و معلمين مدرسه  </a:t>
            </a:r>
            <a:endParaRPr lang="en-US" dirty="0"/>
          </a:p>
        </p:txBody>
      </p:sp>
      <p:pic>
        <p:nvPicPr>
          <p:cNvPr id="10242" name="Picture 2" descr="DSC03860"/>
          <p:cNvPicPr>
            <a:picLocks noChangeAspect="1" noChangeArrowheads="1"/>
          </p:cNvPicPr>
          <p:nvPr/>
        </p:nvPicPr>
        <p:blipFill>
          <a:blip r:embed="rId2" cstate="print"/>
          <a:srcRect/>
          <a:stretch>
            <a:fillRect/>
          </a:stretch>
        </p:blipFill>
        <p:spPr bwMode="auto">
          <a:xfrm>
            <a:off x="0" y="1643050"/>
            <a:ext cx="9144000" cy="5000660"/>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blinds(horizontal)">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8313" y="1412875"/>
            <a:ext cx="8232775" cy="4464050"/>
          </a:xfrm>
        </p:spPr>
        <p:txBody>
          <a:bodyPr>
            <a:normAutofit/>
          </a:bodyPr>
          <a:lstStyle/>
          <a:p>
            <a:pPr marL="265176" indent="-265176" algn="justLow" rtl="1" eaLnBrk="1" fontAlgn="auto" hangingPunct="1">
              <a:spcAft>
                <a:spcPts val="0"/>
              </a:spcAft>
              <a:buFont typeface="Wingdings 2"/>
              <a:buNone/>
              <a:defRPr/>
            </a:pPr>
            <a:r>
              <a:rPr lang="fa-IR" sz="3200" dirty="0" smtClean="0">
                <a:solidFill>
                  <a:schemeClr val="accent1">
                    <a:lumMod val="50000"/>
                  </a:schemeClr>
                </a:solidFill>
                <a:cs typeface="B Koodak" pitchFamily="2" charset="-78"/>
              </a:rPr>
              <a:t>* </a:t>
            </a:r>
            <a:r>
              <a:rPr lang="fa-IR" sz="3200" dirty="0">
                <a:solidFill>
                  <a:schemeClr val="accent1">
                    <a:lumMod val="50000"/>
                  </a:schemeClr>
                </a:solidFill>
                <a:cs typeface="B Koodak" pitchFamily="2" charset="-78"/>
              </a:rPr>
              <a:t>بررسي مسائل سلامت مدرسه در انجمن اولياء و مربيان </a:t>
            </a:r>
            <a:endParaRPr lang="en-US" sz="32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200" dirty="0">
                <a:solidFill>
                  <a:schemeClr val="accent1">
                    <a:lumMod val="50000"/>
                  </a:schemeClr>
                </a:solidFill>
                <a:cs typeface="B Koodak" pitchFamily="2" charset="-78"/>
              </a:rPr>
              <a:t>*جلب مشاركت و پشتيباني انجمن‌هاي محلي از مدرسه مروج سلامت (مالي و ...)</a:t>
            </a:r>
            <a:endParaRPr lang="en-US" sz="32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200" dirty="0">
                <a:solidFill>
                  <a:schemeClr val="accent1">
                    <a:lumMod val="50000"/>
                  </a:schemeClr>
                </a:solidFill>
                <a:cs typeface="B Koodak" pitchFamily="2" charset="-78"/>
              </a:rPr>
              <a:t>*برنامه آموزش سلامت براي خانواده‌ها با همكاري انجمن اولياء و مربيان و مراكز بهداشت حداقل  2 جلسه </a:t>
            </a:r>
            <a:endParaRPr lang="en-US" sz="32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200" dirty="0">
                <a:solidFill>
                  <a:schemeClr val="accent1">
                    <a:lumMod val="50000"/>
                  </a:schemeClr>
                </a:solidFill>
                <a:cs typeface="B Koodak" pitchFamily="2" charset="-78"/>
              </a:rPr>
              <a:t>* وجود تيم </a:t>
            </a:r>
            <a:r>
              <a:rPr lang="fa-IR" sz="3200" dirty="0" smtClean="0">
                <a:solidFill>
                  <a:schemeClr val="accent1">
                    <a:lumMod val="50000"/>
                  </a:schemeClr>
                </a:solidFill>
                <a:cs typeface="B Koodak" pitchFamily="2" charset="-78"/>
              </a:rPr>
              <a:t>سفیران سلامت </a:t>
            </a:r>
            <a:r>
              <a:rPr lang="fa-IR" sz="3200" dirty="0">
                <a:solidFill>
                  <a:schemeClr val="accent1">
                    <a:lumMod val="50000"/>
                  </a:schemeClr>
                </a:solidFill>
                <a:cs typeface="B Koodak" pitchFamily="2" charset="-78"/>
              </a:rPr>
              <a:t>آموزش ديده در مدرسه حداقل در 5 گروه اصلي </a:t>
            </a:r>
            <a:endParaRPr lang="en-US" sz="3200" dirty="0">
              <a:solidFill>
                <a:schemeClr val="accent1">
                  <a:lumMod val="50000"/>
                </a:schemeClr>
              </a:solidFill>
              <a:cs typeface="B Koodak" pitchFamily="2" charset="-78"/>
            </a:endParaRPr>
          </a:p>
          <a:p>
            <a:pPr marL="265176" indent="-265176" algn="justLow" rtl="1" eaLnBrk="1" fontAlgn="auto" hangingPunct="1">
              <a:spcAft>
                <a:spcPts val="0"/>
              </a:spcAft>
              <a:buFont typeface="Wingdings 2"/>
              <a:buNone/>
              <a:defRPr/>
            </a:pPr>
            <a:r>
              <a:rPr lang="fa-IR" sz="3200" dirty="0">
                <a:solidFill>
                  <a:schemeClr val="accent1">
                    <a:lumMod val="50000"/>
                  </a:schemeClr>
                </a:solidFill>
                <a:cs typeface="B Koodak" pitchFamily="2" charset="-78"/>
              </a:rPr>
              <a:t>* اقدامات مؤثر ارتقاء فعاليت </a:t>
            </a:r>
            <a:r>
              <a:rPr lang="fa-IR" sz="3200" dirty="0" smtClean="0">
                <a:solidFill>
                  <a:schemeClr val="accent1">
                    <a:lumMod val="50000"/>
                  </a:schemeClr>
                </a:solidFill>
                <a:cs typeface="B Koodak" pitchFamily="2" charset="-78"/>
              </a:rPr>
              <a:t>سفیران سلامت(حداقل </a:t>
            </a:r>
            <a:r>
              <a:rPr lang="fa-IR" sz="3200" dirty="0">
                <a:solidFill>
                  <a:schemeClr val="accent1">
                    <a:lumMod val="50000"/>
                  </a:schemeClr>
                </a:solidFill>
                <a:cs typeface="B Koodak" pitchFamily="2" charset="-78"/>
              </a:rPr>
              <a:t>5 مورد)‌ </a:t>
            </a:r>
            <a:endParaRPr lang="en-US" sz="3200" dirty="0">
              <a:solidFill>
                <a:schemeClr val="accent1">
                  <a:lumMod val="50000"/>
                </a:schemeClr>
              </a:solidFill>
              <a:cs typeface="B Koodak" pitchFamily="2" charset="-78"/>
            </a:endParaRPr>
          </a:p>
          <a:p>
            <a:pPr marL="265176" indent="-265176" algn="justLow" eaLnBrk="1" fontAlgn="auto" hangingPunct="1">
              <a:spcAft>
                <a:spcPts val="0"/>
              </a:spcAft>
              <a:buFont typeface="Wingdings 2"/>
              <a:buChar char=""/>
              <a:defRPr/>
            </a:pPr>
            <a:endParaRPr lang="en-US" sz="3200" dirty="0">
              <a:solidFill>
                <a:schemeClr val="accent1">
                  <a:lumMod val="50000"/>
                </a:schemeClr>
              </a:solidFill>
              <a:cs typeface="B Koodak" pitchFamily="2" charset="-78"/>
            </a:endParaRPr>
          </a:p>
        </p:txBody>
      </p:sp>
      <p:sp>
        <p:nvSpPr>
          <p:cNvPr id="3" name="Rectangle 2"/>
          <p:cNvSpPr>
            <a:spLocks noChangeArrowheads="1"/>
          </p:cNvSpPr>
          <p:nvPr/>
        </p:nvSpPr>
        <p:spPr bwMode="auto">
          <a:xfrm>
            <a:off x="395288" y="404813"/>
            <a:ext cx="8302625" cy="1079500"/>
          </a:xfrm>
          <a:prstGeom prst="rect">
            <a:avLst/>
          </a:prstGeom>
          <a:noFill/>
          <a:ln w="9525">
            <a:noFill/>
            <a:miter lim="800000"/>
            <a:headEnd/>
            <a:tailEnd/>
          </a:ln>
        </p:spPr>
        <p:txBody>
          <a:bodyPr anchor="ctr"/>
          <a:lstStyle/>
          <a:p>
            <a:pPr algn="ctr"/>
            <a:r>
              <a:rPr lang="fa-IR" sz="2800" b="1" dirty="0">
                <a:solidFill>
                  <a:schemeClr val="accent1">
                    <a:lumMod val="60000"/>
                    <a:lumOff val="40000"/>
                  </a:schemeClr>
                </a:solidFill>
                <a:latin typeface="Verdana" pitchFamily="34" charset="0"/>
                <a:cs typeface="B Titr" pitchFamily="2" charset="-78"/>
              </a:rPr>
              <a:t>8- مشاركت والدين و جامعه در برنامه‌هاي ارتقاي سلامت در مدارس و شبكه داوطلبان سلامت دانش‌آموزان</a:t>
            </a:r>
            <a:endParaRPr lang="en-US" sz="2800" dirty="0">
              <a:solidFill>
                <a:schemeClr val="accent1">
                  <a:lumMod val="60000"/>
                  <a:lumOff val="40000"/>
                </a:schemeClr>
              </a:solidFill>
              <a:latin typeface="Verdana" pitchFamily="34" charset="0"/>
              <a:cs typeface="B Titr"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linds(horizont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linds(horizont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linds(horizontal)">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39028"/>
          </a:xfrm>
        </p:spPr>
        <p:txBody>
          <a:bodyPr>
            <a:normAutofit fontScale="90000"/>
          </a:bodyPr>
          <a:lstStyle/>
          <a:p>
            <a:r>
              <a:rPr lang="fa-IR" b="1" dirty="0" smtClean="0">
                <a:solidFill>
                  <a:schemeClr val="accent1">
                    <a:lumMod val="60000"/>
                    <a:lumOff val="40000"/>
                  </a:schemeClr>
                </a:solidFill>
                <a:cs typeface="B Zar" pitchFamily="2" charset="-78"/>
              </a:rPr>
              <a:t>فرآیند ارزیابی واعطای نشان به مدارس</a:t>
            </a:r>
            <a:r>
              <a:rPr lang="fa-IR" dirty="0" smtClean="0">
                <a:solidFill>
                  <a:schemeClr val="accent1">
                    <a:lumMod val="60000"/>
                    <a:lumOff val="40000"/>
                  </a:schemeClr>
                </a:solidFill>
                <a:cs typeface="B Zar" pitchFamily="2" charset="-78"/>
              </a:rPr>
              <a:t/>
            </a:r>
            <a:br>
              <a:rPr lang="fa-IR" dirty="0" smtClean="0">
                <a:solidFill>
                  <a:schemeClr val="accent1">
                    <a:lumMod val="60000"/>
                    <a:lumOff val="40000"/>
                  </a:schemeClr>
                </a:solidFill>
                <a:cs typeface="B Zar" pitchFamily="2" charset="-78"/>
              </a:rPr>
            </a:br>
            <a:endParaRPr lang="en-US" dirty="0">
              <a:solidFill>
                <a:schemeClr val="accent1">
                  <a:lumMod val="60000"/>
                  <a:lumOff val="40000"/>
                </a:schemeClr>
              </a:solidFill>
              <a:cs typeface="B Zar" pitchFamily="2" charset="-78"/>
            </a:endParaRPr>
          </a:p>
        </p:txBody>
      </p:sp>
      <p:sp>
        <p:nvSpPr>
          <p:cNvPr id="3" name="Content Placeholder 2"/>
          <p:cNvSpPr>
            <a:spLocks noGrp="1"/>
          </p:cNvSpPr>
          <p:nvPr>
            <p:ph idx="1"/>
          </p:nvPr>
        </p:nvSpPr>
        <p:spPr/>
        <p:txBody>
          <a:bodyPr>
            <a:normAutofit/>
          </a:bodyPr>
          <a:lstStyle/>
          <a:p>
            <a:pPr algn="r" rtl="1"/>
            <a:r>
              <a:rPr lang="fa-IR" b="1" dirty="0" smtClean="0"/>
              <a:t>بعد از انتخاب مدارس، چک لیست ممیزی داخلی در اختیار مدرسه قرار داده خواهد شد. این چک لیست توسط تيم مميزي مدرسه تکمیل ونتيجه  به کمیته شهرستانی منطقه اطلاع داده می شود.</a:t>
            </a:r>
          </a:p>
          <a:p>
            <a:pPr algn="r" rtl="1"/>
            <a:r>
              <a:rPr lang="fa-IR" b="1" dirty="0" smtClean="0"/>
              <a:t> این کمیته موظف است چک لیست را بررسی واولين مميزي خارجي را با استفاده از چك ليستهاي مربوطه انجام و به مدرسه فرصت دهد تا براي رفع مشكلات اقدام نمايد .</a:t>
            </a:r>
          </a:p>
          <a:p>
            <a:pPr algn="r" rtl="1"/>
            <a:r>
              <a:rPr lang="fa-IR" b="1" dirty="0" smtClean="0"/>
              <a:t>پس از آن مجددا مميزي خارجي انجام خواهد شد</a:t>
            </a:r>
          </a:p>
          <a:p>
            <a:pPr algn="r" rtl="1"/>
            <a:r>
              <a:rPr lang="fa-IR" b="1" dirty="0" smtClean="0"/>
              <a:t>پس از انجام مميزي خارجي نهايي و در صورت كسب امتياز لازم (حداقل 55امتياز از 100امتياز كل)مدرسه بعنوان مروج سلامت شناخته شده و به ترتيب زير رتبه بندي خواهد شد.</a:t>
            </a:r>
          </a:p>
          <a:p>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smtClean="0">
                <a:solidFill>
                  <a:schemeClr val="accent1">
                    <a:lumMod val="60000"/>
                    <a:lumOff val="40000"/>
                  </a:schemeClr>
                </a:solidFill>
              </a:rPr>
              <a:t>امتيازدهي مدارس مروج سلامت</a:t>
            </a:r>
            <a:endParaRPr lang="en-US" sz="6000" b="1" dirty="0">
              <a:solidFill>
                <a:schemeClr val="accent1">
                  <a:lumMod val="60000"/>
                  <a:lumOff val="40000"/>
                </a:schemeClr>
              </a:solidFill>
            </a:endParaRPr>
          </a:p>
        </p:txBody>
      </p:sp>
      <p:sp>
        <p:nvSpPr>
          <p:cNvPr id="3" name="Content Placeholder 2"/>
          <p:cNvSpPr>
            <a:spLocks noGrp="1"/>
          </p:cNvSpPr>
          <p:nvPr>
            <p:ph idx="1"/>
          </p:nvPr>
        </p:nvSpPr>
        <p:spPr/>
        <p:txBody>
          <a:bodyPr>
            <a:noAutofit/>
          </a:bodyPr>
          <a:lstStyle/>
          <a:p>
            <a:pPr algn="r" rtl="1"/>
            <a:r>
              <a:rPr lang="fa-IR" sz="2800" dirty="0" smtClean="0"/>
              <a:t>مدرسه مروج سلامت 5 ستاره....</a:t>
            </a:r>
            <a:r>
              <a:rPr lang="en-US" sz="2800" dirty="0" smtClean="0"/>
              <a:t>...................</a:t>
            </a:r>
            <a:r>
              <a:rPr lang="fa-IR" sz="2800" dirty="0" smtClean="0"/>
              <a:t>.. 100-91  امتیاز</a:t>
            </a:r>
          </a:p>
          <a:p>
            <a:pPr algn="r" rtl="1"/>
            <a:r>
              <a:rPr lang="fa-IR" sz="2800" dirty="0" smtClean="0"/>
              <a:t>مدرسه مروج سلامت 4 ستاره ........................ 90-82  امتیاز</a:t>
            </a:r>
          </a:p>
          <a:p>
            <a:pPr algn="r" rtl="1"/>
            <a:r>
              <a:rPr lang="fa-IR" sz="2800" dirty="0" smtClean="0"/>
              <a:t>مدرسه مروج سلامت 3 ستاره......................... 81-73  امتیاز</a:t>
            </a:r>
          </a:p>
          <a:p>
            <a:pPr algn="r" rtl="1"/>
            <a:r>
              <a:rPr lang="fa-IR" sz="2800" dirty="0" smtClean="0"/>
              <a:t>مدرسه مروج سلامت 2 ستاره........................ 72-64  امتیاز</a:t>
            </a:r>
          </a:p>
          <a:p>
            <a:pPr algn="r" rtl="1"/>
            <a:r>
              <a:rPr lang="fa-IR" sz="2800" dirty="0" smtClean="0"/>
              <a:t>مدرسه مروج سلامت 1 ستاره........................ 63-55  امتیاز</a:t>
            </a:r>
            <a:endParaRPr lang="fa-IR" sz="2800"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000" dirty="0" smtClean="0">
                <a:cs typeface="B Zar" pitchFamily="2" charset="-78"/>
              </a:rPr>
              <a:t>اختصاص فضايي بعنوان اطاق بهداشت در مدرسه و تجهيز آن  </a:t>
            </a:r>
            <a:endParaRPr lang="en-US" sz="4000" dirty="0">
              <a:cs typeface="B Zar" pitchFamily="2" charset="-78"/>
            </a:endParaRPr>
          </a:p>
        </p:txBody>
      </p:sp>
      <p:pic>
        <p:nvPicPr>
          <p:cNvPr id="1026" name="Picture 2" descr="E:\New Folder\DSC08804.JPG"/>
          <p:cNvPicPr>
            <a:picLocks noGrp="1" noChangeAspect="1" noChangeArrowheads="1"/>
          </p:cNvPicPr>
          <p:nvPr>
            <p:ph idx="1"/>
          </p:nvPr>
        </p:nvPicPr>
        <p:blipFill>
          <a:blip r:embed="rId2" cstate="print"/>
          <a:srcRect/>
          <a:stretch>
            <a:fillRect/>
          </a:stretch>
        </p:blipFill>
        <p:spPr bwMode="auto">
          <a:xfrm>
            <a:off x="785786" y="1935163"/>
            <a:ext cx="7858180" cy="4389437"/>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53210"/>
          </a:xfrm>
        </p:spPr>
        <p:txBody>
          <a:bodyPr>
            <a:normAutofit fontScale="90000"/>
          </a:bodyPr>
          <a:lstStyle/>
          <a:p>
            <a:r>
              <a:rPr lang="fa-IR" dirty="0" smtClean="0"/>
              <a:t>ايجاد فضاي سبز در مدرسه با مشاركت شهرداري </a:t>
            </a:r>
            <a:endParaRPr lang="en-US" dirty="0"/>
          </a:p>
        </p:txBody>
      </p:sp>
      <p:pic>
        <p:nvPicPr>
          <p:cNvPr id="5122" name="Picture 2" descr="E:\gh\عكس مروج\طرح بازيافت\DSC00190.JPG"/>
          <p:cNvPicPr>
            <a:picLocks noGrp="1" noChangeAspect="1" noChangeArrowheads="1"/>
          </p:cNvPicPr>
          <p:nvPr>
            <p:ph idx="1"/>
          </p:nvPr>
        </p:nvPicPr>
        <p:blipFill>
          <a:blip r:embed="rId2" cstate="print"/>
          <a:srcRect/>
          <a:stretch>
            <a:fillRect/>
          </a:stretch>
        </p:blipFill>
        <p:spPr bwMode="auto">
          <a:xfrm>
            <a:off x="642910" y="1357299"/>
            <a:ext cx="7858180" cy="4967302"/>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t>تهيه و نصب بورد بهداشت مدارس</a:t>
            </a:r>
            <a:endParaRPr lang="en-US" dirty="0"/>
          </a:p>
        </p:txBody>
      </p:sp>
      <p:pic>
        <p:nvPicPr>
          <p:cNvPr id="4098" name="Picture 2" descr="E:\gh\عكس\عکس هفته سلامت 89\DSC08663.JPG"/>
          <p:cNvPicPr>
            <a:picLocks noGrp="1" noChangeAspect="1" noChangeArrowheads="1"/>
          </p:cNvPicPr>
          <p:nvPr>
            <p:ph idx="1"/>
          </p:nvPr>
        </p:nvPicPr>
        <p:blipFill>
          <a:blip r:embed="rId2" cstate="print"/>
          <a:srcRect/>
          <a:stretch>
            <a:fillRect/>
          </a:stretch>
        </p:blipFill>
        <p:spPr bwMode="auto">
          <a:xfrm>
            <a:off x="571472" y="2000240"/>
            <a:ext cx="8000992" cy="4500594"/>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linds(horizont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t>برگزاري مناسبتهاي بهداشتي در مدرسه</a:t>
            </a:r>
            <a:endParaRPr lang="en-US" dirty="0"/>
          </a:p>
        </p:txBody>
      </p:sp>
      <p:pic>
        <p:nvPicPr>
          <p:cNvPr id="3074" name="Picture 2" descr="E:\gh\عكس\عکس هفته سلامت 89\DSC08657.JPG"/>
          <p:cNvPicPr>
            <a:picLocks noGrp="1" noChangeAspect="1" noChangeArrowheads="1"/>
          </p:cNvPicPr>
          <p:nvPr>
            <p:ph idx="1"/>
          </p:nvPr>
        </p:nvPicPr>
        <p:blipFill>
          <a:blip r:embed="rId2" cstate="print"/>
          <a:srcRect/>
          <a:stretch>
            <a:fillRect/>
          </a:stretch>
        </p:blipFill>
        <p:spPr bwMode="auto">
          <a:xfrm>
            <a:off x="428596" y="1928802"/>
            <a:ext cx="7858180" cy="4389437"/>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38962"/>
          </a:xfrm>
        </p:spPr>
        <p:txBody>
          <a:bodyPr>
            <a:normAutofit/>
          </a:bodyPr>
          <a:lstStyle/>
          <a:p>
            <a:pPr algn="ctr" rtl="1"/>
            <a:r>
              <a:rPr lang="fa-IR" sz="4000" dirty="0" smtClean="0">
                <a:cs typeface="B Zar" pitchFamily="2" charset="-78"/>
              </a:rPr>
              <a:t>نظارت وبازديد از بو فه مدرسه و رفع مشكلات موجود </a:t>
            </a:r>
            <a:endParaRPr lang="en-US" sz="4000" dirty="0">
              <a:cs typeface="B Zar" pitchFamily="2" charset="-78"/>
            </a:endParaRPr>
          </a:p>
        </p:txBody>
      </p:sp>
      <p:pic>
        <p:nvPicPr>
          <p:cNvPr id="2050" name="Picture 2" descr="E:\New Folder\DSC08822.JPG"/>
          <p:cNvPicPr>
            <a:picLocks noGrp="1" noChangeAspect="1" noChangeArrowheads="1"/>
          </p:cNvPicPr>
          <p:nvPr>
            <p:ph idx="1"/>
          </p:nvPr>
        </p:nvPicPr>
        <p:blipFill>
          <a:blip r:embed="rId2" cstate="print"/>
          <a:srcRect/>
          <a:stretch>
            <a:fillRect/>
          </a:stretch>
        </p:blipFill>
        <p:spPr bwMode="auto">
          <a:xfrm>
            <a:off x="214282" y="1935163"/>
            <a:ext cx="8215370" cy="4708547"/>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24648"/>
          </a:xfrm>
        </p:spPr>
        <p:txBody>
          <a:bodyPr>
            <a:normAutofit fontScale="90000"/>
          </a:bodyPr>
          <a:lstStyle/>
          <a:p>
            <a:pPr algn="ctr" rtl="1"/>
            <a:r>
              <a:rPr lang="fa-IR" dirty="0" smtClean="0"/>
              <a:t>نظارت بربرنامه صبحانه دانش آموزان  مدرسه </a:t>
            </a:r>
            <a:endParaRPr lang="en-US" dirty="0"/>
          </a:p>
        </p:txBody>
      </p:sp>
      <p:pic>
        <p:nvPicPr>
          <p:cNvPr id="3074" name="Picture 2" descr="E:\gh\عكس مروج\صبحانه سالم\DSC00233.JPG"/>
          <p:cNvPicPr>
            <a:picLocks noGrp="1" noChangeAspect="1" noChangeArrowheads="1"/>
          </p:cNvPicPr>
          <p:nvPr>
            <p:ph idx="1"/>
          </p:nvPr>
        </p:nvPicPr>
        <p:blipFill>
          <a:blip r:embed="rId2" cstate="print"/>
          <a:srcRect/>
          <a:stretch>
            <a:fillRect/>
          </a:stretch>
        </p:blipFill>
        <p:spPr bwMode="auto">
          <a:xfrm>
            <a:off x="428596" y="1500175"/>
            <a:ext cx="7929618" cy="4824426"/>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857232"/>
            <a:ext cx="7772400" cy="1357322"/>
          </a:xfrm>
        </p:spPr>
        <p:txBody>
          <a:bodyPr>
            <a:normAutofit fontScale="90000"/>
          </a:bodyPr>
          <a:lstStyle/>
          <a:p>
            <a:pPr algn="ctr"/>
            <a:r>
              <a:rPr lang="fa-IR" sz="6000" dirty="0" smtClean="0">
                <a:solidFill>
                  <a:schemeClr val="accent1">
                    <a:lumMod val="60000"/>
                    <a:lumOff val="40000"/>
                  </a:schemeClr>
                </a:solidFill>
                <a:cs typeface="B Zar" pitchFamily="2" charset="-78"/>
              </a:rPr>
              <a:t>فواید مدرسه مروج سلامت</a:t>
            </a:r>
            <a:r>
              <a:rPr lang="en-US" dirty="0" smtClean="0"/>
              <a:t/>
            </a:r>
            <a:br>
              <a:rPr lang="en-US" dirty="0" smtClean="0"/>
            </a:br>
            <a:endParaRPr lang="en-US" dirty="0"/>
          </a:p>
        </p:txBody>
      </p:sp>
      <p:sp>
        <p:nvSpPr>
          <p:cNvPr id="3" name="Content Placeholder 2"/>
          <p:cNvSpPr>
            <a:spLocks noGrp="1"/>
          </p:cNvSpPr>
          <p:nvPr>
            <p:ph idx="1"/>
          </p:nvPr>
        </p:nvSpPr>
        <p:spPr>
          <a:xfrm>
            <a:off x="914400" y="1785926"/>
            <a:ext cx="7772400" cy="4233874"/>
          </a:xfrm>
        </p:spPr>
        <p:txBody>
          <a:bodyPr>
            <a:normAutofit/>
          </a:bodyPr>
          <a:lstStyle/>
          <a:p>
            <a:pPr lvl="0" algn="r" rtl="1"/>
            <a:r>
              <a:rPr lang="fa-IR" b="1" dirty="0" smtClean="0">
                <a:cs typeface="B Zar" pitchFamily="2" charset="-78"/>
              </a:rPr>
              <a:t>اعتماد به نفس، عزت نفس، ارتباطات و مهارت های ارتباطی برای رفاه و سلامت روانی حیاتی هستند. </a:t>
            </a:r>
            <a:endParaRPr lang="en-US" b="1" dirty="0" smtClean="0">
              <a:cs typeface="B Zar" pitchFamily="2" charset="-78"/>
            </a:endParaRPr>
          </a:p>
          <a:p>
            <a:pPr lvl="0" algn="r" rtl="1"/>
            <a:r>
              <a:rPr lang="fa-IR" b="1" dirty="0" smtClean="0">
                <a:cs typeface="B Zar" pitchFamily="2" charset="-78"/>
              </a:rPr>
              <a:t>تشویق دانش آموزان به ورود در تصمیم گیری ها بسیار مهم است.</a:t>
            </a:r>
            <a:endParaRPr lang="en-US" b="1" dirty="0" smtClean="0">
              <a:cs typeface="B Zar" pitchFamily="2" charset="-78"/>
            </a:endParaRPr>
          </a:p>
          <a:p>
            <a:pPr lvl="0" algn="r" rtl="1"/>
            <a:r>
              <a:rPr lang="fa-IR" b="1" dirty="0" smtClean="0">
                <a:cs typeface="B Zar" pitchFamily="2" charset="-78"/>
              </a:rPr>
              <a:t>یادگیری و تجارب در مدرسه دانش آموزان را برای رسیدن به سلامت کامل کمک می کند. </a:t>
            </a:r>
            <a:endParaRPr lang="en-US" b="1" dirty="0" smtClean="0">
              <a:cs typeface="B Zar" pitchFamily="2" charset="-78"/>
            </a:endParaRPr>
          </a:p>
          <a:p>
            <a:pPr lvl="0" algn="r" rtl="1"/>
            <a:r>
              <a:rPr lang="fa-IR" b="1" dirty="0" smtClean="0">
                <a:cs typeface="B Zar" pitchFamily="2" charset="-78"/>
              </a:rPr>
              <a:t>به احتمال زیاد رفتارهای بهداشتی و ارزش های کسب شده در دوران کودکی و نو جوانی در طول زندگی ادامه پیدا</a:t>
            </a:r>
            <a:endParaRPr lang="en-US" b="1" dirty="0" smtClean="0">
              <a:cs typeface="B Zar" pitchFamily="2" charset="-78"/>
            </a:endParaRPr>
          </a:p>
          <a:p>
            <a:pPr lvl="0" algn="r" rtl="1">
              <a:buNone/>
            </a:pPr>
            <a:r>
              <a:rPr lang="fa-IR" b="1" dirty="0" smtClean="0">
                <a:cs typeface="B Zar" pitchFamily="2" charset="-78"/>
              </a:rPr>
              <a:t> می کند.</a:t>
            </a:r>
            <a:endParaRPr lang="en-US" b="1" dirty="0" smtClean="0">
              <a:cs typeface="B Zar" pitchFamily="2" charset="-78"/>
            </a:endParaRPr>
          </a:p>
          <a:p>
            <a:pPr algn="r" rtl="1">
              <a:buNone/>
            </a:pPr>
            <a:endParaRPr lang="en-US" b="1" dirty="0" smtClean="0">
              <a:cs typeface="B Zar" pitchFamily="2" charset="-78"/>
            </a:endParaRPr>
          </a:p>
          <a:p>
            <a:pPr algn="r"/>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724648"/>
          </a:xfrm>
        </p:spPr>
        <p:txBody>
          <a:bodyPr>
            <a:normAutofit fontScale="90000"/>
          </a:bodyPr>
          <a:lstStyle/>
          <a:p>
            <a:pPr algn="ctr" rtl="1"/>
            <a:r>
              <a:rPr lang="fa-IR" dirty="0" smtClean="0"/>
              <a:t>برپايي نمايشگاه هاي سلامت </a:t>
            </a:r>
            <a:endParaRPr lang="en-US" dirty="0"/>
          </a:p>
        </p:txBody>
      </p:sp>
      <p:pic>
        <p:nvPicPr>
          <p:cNvPr id="8194" name="Picture 2" descr="DSC03622"/>
          <p:cNvPicPr>
            <a:picLocks noChangeAspect="1" noChangeArrowheads="1"/>
          </p:cNvPicPr>
          <p:nvPr/>
        </p:nvPicPr>
        <p:blipFill>
          <a:blip r:embed="rId2" cstate="print"/>
          <a:srcRect/>
          <a:stretch>
            <a:fillRect/>
          </a:stretch>
        </p:blipFill>
        <p:spPr bwMode="auto">
          <a:xfrm>
            <a:off x="214282" y="1428736"/>
            <a:ext cx="8643998" cy="5437202"/>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28"/>
            <a:ext cx="8305800" cy="1143008"/>
          </a:xfrm>
        </p:spPr>
        <p:txBody>
          <a:bodyPr/>
          <a:lstStyle/>
          <a:p>
            <a:pPr algn="ctr"/>
            <a:r>
              <a:rPr lang="fa-IR" dirty="0" smtClean="0"/>
              <a:t>جشنواره غذاي سالم </a:t>
            </a:r>
            <a:endParaRPr lang="en-US" dirty="0"/>
          </a:p>
        </p:txBody>
      </p:sp>
      <p:pic>
        <p:nvPicPr>
          <p:cNvPr id="6146" name="Picture 2" descr="DSC02495"/>
          <p:cNvPicPr>
            <a:picLocks noChangeAspect="1" noChangeArrowheads="1"/>
          </p:cNvPicPr>
          <p:nvPr/>
        </p:nvPicPr>
        <p:blipFill>
          <a:blip r:embed="rId2" cstate="print"/>
          <a:srcRect/>
          <a:stretch>
            <a:fillRect/>
          </a:stretch>
        </p:blipFill>
        <p:spPr bwMode="auto">
          <a:xfrm>
            <a:off x="0" y="1500174"/>
            <a:ext cx="9144000" cy="5365764"/>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linds(horizont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305800" cy="1071570"/>
          </a:xfrm>
        </p:spPr>
        <p:txBody>
          <a:bodyPr>
            <a:normAutofit/>
          </a:bodyPr>
          <a:lstStyle/>
          <a:p>
            <a:pPr algn="ctr"/>
            <a:r>
              <a:rPr lang="fa-IR" sz="4800" dirty="0" smtClean="0">
                <a:cs typeface="B Zar" pitchFamily="2" charset="-78"/>
              </a:rPr>
              <a:t>گراميداشت هفته ها و مناسبتهاي بهداشتي </a:t>
            </a:r>
            <a:endParaRPr lang="en-US" sz="4800" dirty="0">
              <a:cs typeface="B Zar" pitchFamily="2" charset="-78"/>
            </a:endParaRPr>
          </a:p>
        </p:txBody>
      </p:sp>
      <p:pic>
        <p:nvPicPr>
          <p:cNvPr id="11266" name="Picture 2" descr="DSC03500"/>
          <p:cNvPicPr>
            <a:picLocks noChangeAspect="1" noChangeArrowheads="1"/>
          </p:cNvPicPr>
          <p:nvPr/>
        </p:nvPicPr>
        <p:blipFill>
          <a:blip r:embed="rId2" cstate="print"/>
          <a:srcRect/>
          <a:stretch>
            <a:fillRect/>
          </a:stretch>
        </p:blipFill>
        <p:spPr bwMode="auto">
          <a:xfrm>
            <a:off x="214282" y="1785926"/>
            <a:ext cx="8501122" cy="4857784"/>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linds(horizont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81772"/>
          </a:xfrm>
        </p:spPr>
        <p:txBody>
          <a:bodyPr>
            <a:normAutofit/>
          </a:bodyPr>
          <a:lstStyle/>
          <a:p>
            <a:pPr algn="ctr"/>
            <a:r>
              <a:rPr lang="fa-IR" sz="2400" b="1" dirty="0" smtClean="0"/>
              <a:t>تهيه دوچرخه جهت دانش آموزان و كاركنان مدرسه با مشاركت شهر داري </a:t>
            </a:r>
            <a:endParaRPr lang="en-US" sz="2400" b="1" dirty="0"/>
          </a:p>
        </p:txBody>
      </p:sp>
      <p:pic>
        <p:nvPicPr>
          <p:cNvPr id="5122" name="Picture 2" descr="E:\New Folder\DSC08810.JPG"/>
          <p:cNvPicPr>
            <a:picLocks noGrp="1" noChangeAspect="1" noChangeArrowheads="1"/>
          </p:cNvPicPr>
          <p:nvPr>
            <p:ph idx="1"/>
          </p:nvPr>
        </p:nvPicPr>
        <p:blipFill>
          <a:blip r:embed="rId2" cstate="print"/>
          <a:srcRect/>
          <a:stretch>
            <a:fillRect/>
          </a:stretch>
        </p:blipFill>
        <p:spPr bwMode="auto">
          <a:xfrm>
            <a:off x="500034" y="1500174"/>
            <a:ext cx="8143932" cy="5000660"/>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67524"/>
          </a:xfrm>
        </p:spPr>
        <p:txBody>
          <a:bodyPr/>
          <a:lstStyle/>
          <a:p>
            <a:pPr algn="ctr"/>
            <a:r>
              <a:rPr lang="fa-IR" b="1" dirty="0" smtClean="0"/>
              <a:t>جشنواره تغذيه با مشاركت والدين مدرسه </a:t>
            </a:r>
            <a:endParaRPr lang="en-US" b="1" dirty="0"/>
          </a:p>
        </p:txBody>
      </p:sp>
      <p:pic>
        <p:nvPicPr>
          <p:cNvPr id="6147" name="Picture 3" descr="E:\New Folder\DSC08799.JPG"/>
          <p:cNvPicPr>
            <a:picLocks noGrp="1" noChangeAspect="1" noChangeArrowheads="1"/>
          </p:cNvPicPr>
          <p:nvPr>
            <p:ph idx="1"/>
          </p:nvPr>
        </p:nvPicPr>
        <p:blipFill>
          <a:blip r:embed="rId2" cstate="print"/>
          <a:srcRect/>
          <a:stretch>
            <a:fillRect/>
          </a:stretch>
        </p:blipFill>
        <p:spPr bwMode="auto">
          <a:xfrm>
            <a:off x="214282" y="1571613"/>
            <a:ext cx="8572560" cy="5000660"/>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linds(horizont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96086"/>
          </a:xfrm>
        </p:spPr>
        <p:txBody>
          <a:bodyPr>
            <a:normAutofit fontScale="90000"/>
          </a:bodyPr>
          <a:lstStyle/>
          <a:p>
            <a:pPr algn="ctr"/>
            <a:r>
              <a:rPr lang="fa-IR" sz="3600" b="1" dirty="0" smtClean="0"/>
              <a:t>تهيه وسايل ورزشي جهت پرسنل مدرسه </a:t>
            </a:r>
            <a:r>
              <a:rPr lang="fa-IR" dirty="0" smtClean="0"/>
              <a:t> </a:t>
            </a:r>
            <a:endParaRPr lang="en-US" dirty="0"/>
          </a:p>
        </p:txBody>
      </p:sp>
      <p:pic>
        <p:nvPicPr>
          <p:cNvPr id="7170" name="Picture 2" descr="E:\New Folder\DSC08776.JPG"/>
          <p:cNvPicPr>
            <a:picLocks noGrp="1" noChangeAspect="1" noChangeArrowheads="1"/>
          </p:cNvPicPr>
          <p:nvPr>
            <p:ph idx="1"/>
          </p:nvPr>
        </p:nvPicPr>
        <p:blipFill>
          <a:blip r:embed="rId2" cstate="print"/>
          <a:srcRect/>
          <a:stretch>
            <a:fillRect/>
          </a:stretch>
        </p:blipFill>
        <p:spPr bwMode="auto">
          <a:xfrm>
            <a:off x="500034" y="1935163"/>
            <a:ext cx="7929618" cy="4637109"/>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linds(horizont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81772"/>
          </a:xfrm>
        </p:spPr>
        <p:txBody>
          <a:bodyPr>
            <a:normAutofit fontScale="90000"/>
          </a:bodyPr>
          <a:lstStyle/>
          <a:p>
            <a:pPr algn="ctr"/>
            <a:r>
              <a:rPr lang="fa-IR" sz="3600" b="1" dirty="0" smtClean="0"/>
              <a:t>ايجاد فضاي سبز با مشاركت شهرداري در مدرسه  </a:t>
            </a:r>
            <a:endParaRPr lang="en-US" sz="3600" b="1" dirty="0"/>
          </a:p>
        </p:txBody>
      </p:sp>
      <p:pic>
        <p:nvPicPr>
          <p:cNvPr id="8194" name="Picture 2" descr="E:\New Folder\DSC08813.JPG"/>
          <p:cNvPicPr>
            <a:picLocks noGrp="1" noChangeAspect="1" noChangeArrowheads="1"/>
          </p:cNvPicPr>
          <p:nvPr>
            <p:ph idx="1"/>
          </p:nvPr>
        </p:nvPicPr>
        <p:blipFill>
          <a:blip r:embed="rId2" cstate="print"/>
          <a:srcRect/>
          <a:stretch>
            <a:fillRect/>
          </a:stretch>
        </p:blipFill>
        <p:spPr bwMode="auto">
          <a:xfrm>
            <a:off x="571472" y="1428737"/>
            <a:ext cx="8001056" cy="4895864"/>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53210"/>
          </a:xfrm>
        </p:spPr>
        <p:txBody>
          <a:bodyPr>
            <a:noAutofit/>
          </a:bodyPr>
          <a:lstStyle/>
          <a:p>
            <a:pPr algn="ctr"/>
            <a:r>
              <a:rPr lang="fa-IR" sz="4000" b="1" dirty="0" smtClean="0"/>
              <a:t>نشان مدرسه مروج سلامت </a:t>
            </a:r>
            <a:endParaRPr lang="en-US" sz="4000" b="1" dirty="0"/>
          </a:p>
        </p:txBody>
      </p:sp>
      <p:pic>
        <p:nvPicPr>
          <p:cNvPr id="10242" name="Picture 2" descr="E:\New Folder\DSC08825.JPG"/>
          <p:cNvPicPr>
            <a:picLocks noGrp="1" noChangeAspect="1" noChangeArrowheads="1"/>
          </p:cNvPicPr>
          <p:nvPr>
            <p:ph idx="1"/>
          </p:nvPr>
        </p:nvPicPr>
        <p:blipFill>
          <a:blip r:embed="rId3" cstate="print"/>
          <a:srcRect/>
          <a:stretch>
            <a:fillRect/>
          </a:stretch>
        </p:blipFill>
        <p:spPr bwMode="auto">
          <a:xfrm>
            <a:off x="285720" y="1500175"/>
            <a:ext cx="8643998" cy="5072098"/>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blinds(horizontal)">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24648"/>
          </a:xfrm>
        </p:spPr>
        <p:txBody>
          <a:bodyPr>
            <a:normAutofit/>
          </a:bodyPr>
          <a:lstStyle/>
          <a:p>
            <a:pPr algn="ctr"/>
            <a:r>
              <a:rPr lang="fa-IR" sz="4000" b="1" dirty="0" smtClean="0"/>
              <a:t>جعبه كمكهاي اوليه  </a:t>
            </a:r>
            <a:endParaRPr lang="en-US" sz="4000" b="1" dirty="0"/>
          </a:p>
        </p:txBody>
      </p:sp>
      <p:pic>
        <p:nvPicPr>
          <p:cNvPr id="11266" name="Picture 2" descr="E:\New Folder\DSC08806.JPG"/>
          <p:cNvPicPr>
            <a:picLocks noGrp="1" noChangeAspect="1" noChangeArrowheads="1"/>
          </p:cNvPicPr>
          <p:nvPr>
            <p:ph idx="1"/>
          </p:nvPr>
        </p:nvPicPr>
        <p:blipFill>
          <a:blip r:embed="rId2" cstate="print"/>
          <a:srcRect/>
          <a:stretch>
            <a:fillRect/>
          </a:stretch>
        </p:blipFill>
        <p:spPr bwMode="auto">
          <a:xfrm>
            <a:off x="357158" y="1428737"/>
            <a:ext cx="8429684" cy="5214974"/>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linds(horizont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5794"/>
            <a:ext cx="8229600" cy="642942"/>
          </a:xfrm>
        </p:spPr>
        <p:txBody>
          <a:bodyPr>
            <a:normAutofit fontScale="90000"/>
          </a:bodyPr>
          <a:lstStyle/>
          <a:p>
            <a:pPr algn="ctr"/>
            <a:r>
              <a:rPr lang="fa-IR" dirty="0" smtClean="0"/>
              <a:t/>
            </a:r>
            <a:br>
              <a:rPr lang="fa-IR" dirty="0" smtClean="0"/>
            </a:br>
            <a:r>
              <a:rPr lang="fa-IR" dirty="0" smtClean="0"/>
              <a:t/>
            </a:r>
            <a:br>
              <a:rPr lang="fa-IR" dirty="0" smtClean="0"/>
            </a:br>
            <a:r>
              <a:rPr lang="fa-IR" sz="3100" b="1" dirty="0" smtClean="0"/>
              <a:t>ايجاد فضاي سبز با مشاركت دانش آموزان مدرسه </a:t>
            </a:r>
            <a:r>
              <a:rPr lang="fa-IR" b="1" dirty="0" smtClean="0"/>
              <a:t> </a:t>
            </a:r>
            <a:endParaRPr lang="en-US" b="1" dirty="0"/>
          </a:p>
        </p:txBody>
      </p:sp>
      <p:pic>
        <p:nvPicPr>
          <p:cNvPr id="4098" name="Picture 2" descr="E:\gh\مدارس مروج سلامت\مدرسه مروج سلامت مدرسه پسرانه استاد شهریار منطقه کهریزک\Picture 880.jpg"/>
          <p:cNvPicPr>
            <a:picLocks noGrp="1" noChangeAspect="1" noChangeArrowheads="1"/>
          </p:cNvPicPr>
          <p:nvPr>
            <p:ph idx="1"/>
          </p:nvPr>
        </p:nvPicPr>
        <p:blipFill>
          <a:blip r:embed="rId3" cstate="print"/>
          <a:srcRect/>
          <a:stretch>
            <a:fillRect/>
          </a:stretch>
        </p:blipFill>
        <p:spPr bwMode="auto">
          <a:xfrm>
            <a:off x="0" y="1357298"/>
            <a:ext cx="9144000" cy="5500702"/>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linds(horizont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9256" y="1214422"/>
            <a:ext cx="2955792" cy="857256"/>
          </a:xfrm>
        </p:spPr>
        <p:txBody>
          <a:bodyPr>
            <a:normAutofit/>
          </a:bodyPr>
          <a:lstStyle/>
          <a:p>
            <a:r>
              <a:rPr lang="fa-IR" dirty="0" smtClean="0">
                <a:latin typeface="Arial" pitchFamily="34" charset="0"/>
                <a:cs typeface="B Zar" pitchFamily="2" charset="-78"/>
              </a:rPr>
              <a:t>هدف كلي </a:t>
            </a:r>
            <a:r>
              <a:rPr lang="fa-IR" dirty="0" smtClean="0"/>
              <a:t>:</a:t>
            </a:r>
            <a:endParaRPr lang="en-US" dirty="0"/>
          </a:p>
        </p:txBody>
      </p:sp>
      <p:sp>
        <p:nvSpPr>
          <p:cNvPr id="3" name="Subtitle 2"/>
          <p:cNvSpPr>
            <a:spLocks noGrp="1"/>
          </p:cNvSpPr>
          <p:nvPr>
            <p:ph type="subTitle" idx="1"/>
          </p:nvPr>
        </p:nvSpPr>
        <p:spPr>
          <a:xfrm>
            <a:off x="533400" y="2285992"/>
            <a:ext cx="7854696" cy="2571768"/>
          </a:xfrm>
        </p:spPr>
        <p:txBody>
          <a:bodyPr>
            <a:normAutofit/>
          </a:bodyPr>
          <a:lstStyle/>
          <a:p>
            <a:pPr rtl="1"/>
            <a:endParaRPr lang="en-US" dirty="0" smtClean="0"/>
          </a:p>
          <a:p>
            <a:pPr rtl="1"/>
            <a:r>
              <a:rPr lang="fa-IR" dirty="0" smtClean="0"/>
              <a:t>	</a:t>
            </a:r>
            <a:r>
              <a:rPr lang="fa-IR" sz="4000" b="1" dirty="0" smtClean="0"/>
              <a:t>ترويج و استقرار مفاهيم ارتقاي سلامت در بين دانش‌آموزان مدارس كشور از طريق استقرار نظام مدارس مروج سلامت </a:t>
            </a:r>
            <a:endParaRPr lang="en-US" sz="4000" dirty="0" smtClean="0"/>
          </a:p>
          <a:p>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642918"/>
            <a:ext cx="8229600" cy="785818"/>
          </a:xfrm>
        </p:spPr>
        <p:txBody>
          <a:bodyPr>
            <a:normAutofit/>
          </a:bodyPr>
          <a:lstStyle/>
          <a:p>
            <a:pPr algn="ctr"/>
            <a:r>
              <a:rPr lang="fa-IR" sz="3100" b="1" dirty="0" smtClean="0"/>
              <a:t>ا</a:t>
            </a:r>
            <a:r>
              <a:rPr lang="fa-IR" sz="3100" b="1" dirty="0" smtClean="0">
                <a:cs typeface="B Zar" pitchFamily="2" charset="-78"/>
              </a:rPr>
              <a:t>يجاد فضاي سبز در مدرسه با مشاركت دانش آموزان مدرسه</a:t>
            </a:r>
            <a:endParaRPr lang="en-US" sz="3100" b="1" dirty="0">
              <a:cs typeface="B Zar" pitchFamily="2" charset="-78"/>
            </a:endParaRPr>
          </a:p>
        </p:txBody>
      </p:sp>
      <p:pic>
        <p:nvPicPr>
          <p:cNvPr id="5122" name="Picture 2" descr="E:\gh\مدارس مروج سلامت\مدرسه مروج سلامت مدرسه پسرانه استاد شهریار منطقه کهریزک\Picture 898.jpg"/>
          <p:cNvPicPr>
            <a:picLocks noGrp="1" noChangeAspect="1" noChangeArrowheads="1"/>
          </p:cNvPicPr>
          <p:nvPr>
            <p:ph idx="1"/>
          </p:nvPr>
        </p:nvPicPr>
        <p:blipFill>
          <a:blip r:embed="rId3" cstate="print"/>
          <a:srcRect/>
          <a:stretch>
            <a:fillRect/>
          </a:stretch>
        </p:blipFill>
        <p:spPr bwMode="auto">
          <a:xfrm>
            <a:off x="0" y="1428737"/>
            <a:ext cx="9144000" cy="5429264"/>
          </a:xfrm>
          <a:prstGeom prst="rect">
            <a:avLst/>
          </a:prstGeom>
          <a:noFill/>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2" name="Picture 4" descr="Frangipani Flowers"/>
          <p:cNvPicPr>
            <a:picLocks noChangeAspect="1" noChangeArrowheads="1"/>
          </p:cNvPicPr>
          <p:nvPr/>
        </p:nvPicPr>
        <p:blipFill>
          <a:blip r:embed="rId2" cstate="print"/>
          <a:srcRect/>
          <a:stretch>
            <a:fillRect/>
          </a:stretch>
        </p:blipFill>
        <p:spPr bwMode="auto">
          <a:xfrm>
            <a:off x="-609600" y="0"/>
            <a:ext cx="9753600" cy="7315200"/>
          </a:xfrm>
          <a:prstGeom prst="rect">
            <a:avLst/>
          </a:prstGeom>
          <a:noFill/>
        </p:spPr>
      </p:pic>
      <p:sp>
        <p:nvSpPr>
          <p:cNvPr id="3" name="Title 2"/>
          <p:cNvSpPr>
            <a:spLocks noGrp="1"/>
          </p:cNvSpPr>
          <p:nvPr>
            <p:ph type="title"/>
          </p:nvPr>
        </p:nvSpPr>
        <p:spPr>
          <a:xfrm>
            <a:off x="1928794" y="1214422"/>
            <a:ext cx="4614866" cy="2857520"/>
          </a:xfrm>
        </p:spPr>
        <p:txBody>
          <a:bodyPr>
            <a:normAutofit fontScale="90000"/>
          </a:bodyPr>
          <a:lstStyle/>
          <a:p>
            <a:pPr algn="ctr"/>
            <a:r>
              <a:rPr lang="fa-IR" sz="9600" dirty="0" smtClean="0">
                <a:solidFill>
                  <a:schemeClr val="bg2">
                    <a:lumMod val="50000"/>
                  </a:schemeClr>
                </a:solidFill>
                <a:cs typeface="B Homa" pitchFamily="2" charset="-78"/>
              </a:rPr>
              <a:t>شادو خرم باشید</a:t>
            </a:r>
            <a:endParaRPr lang="en-US" sz="9600" dirty="0">
              <a:solidFill>
                <a:schemeClr val="bg2">
                  <a:lumMod val="50000"/>
                </a:schemeClr>
              </a:solidFill>
              <a:cs typeface="B Homa" pitchFamily="2" charset="-78"/>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7620" y="714356"/>
            <a:ext cx="4527428" cy="642942"/>
          </a:xfrm>
        </p:spPr>
        <p:txBody>
          <a:bodyPr>
            <a:normAutofit fontScale="90000"/>
          </a:bodyPr>
          <a:lstStyle/>
          <a:p>
            <a:r>
              <a:rPr lang="fa-IR" dirty="0" smtClean="0">
                <a:cs typeface="B Zar" pitchFamily="2" charset="-78"/>
              </a:rPr>
              <a:t>اهداف اختصاصي: </a:t>
            </a:r>
            <a:endParaRPr lang="en-US" dirty="0">
              <a:cs typeface="B Zar" pitchFamily="2" charset="-78"/>
            </a:endParaRPr>
          </a:p>
        </p:txBody>
      </p:sp>
      <p:sp>
        <p:nvSpPr>
          <p:cNvPr id="3" name="Subtitle 2"/>
          <p:cNvSpPr>
            <a:spLocks noGrp="1"/>
          </p:cNvSpPr>
          <p:nvPr>
            <p:ph type="subTitle" idx="1"/>
          </p:nvPr>
        </p:nvSpPr>
        <p:spPr>
          <a:xfrm>
            <a:off x="533400" y="1785926"/>
            <a:ext cx="7854696" cy="4572032"/>
          </a:xfrm>
        </p:spPr>
        <p:txBody>
          <a:bodyPr>
            <a:normAutofit fontScale="85000" lnSpcReduction="10000"/>
          </a:bodyPr>
          <a:lstStyle/>
          <a:p>
            <a:pPr lvl="0" rtl="1">
              <a:buFont typeface="Wingdings" pitchFamily="2" charset="2"/>
              <a:buChar char="ü"/>
            </a:pPr>
            <a:r>
              <a:rPr lang="fa-IR" b="1" dirty="0" smtClean="0"/>
              <a:t>توانمند سازي دانش‌آموزان ، پرسنل ، اولياء‌ و مربيان در زمينه مفاهيم ارتقاي سلامت نوجوانان و جوانان و ساختار مدارس مروج سلامت </a:t>
            </a:r>
            <a:endParaRPr lang="en-US" dirty="0" smtClean="0"/>
          </a:p>
          <a:p>
            <a:pPr lvl="0" rtl="1">
              <a:buFont typeface="Wingdings" pitchFamily="2" charset="2"/>
              <a:buChar char="ü"/>
            </a:pPr>
            <a:r>
              <a:rPr lang="fa-IR" b="1" dirty="0" smtClean="0"/>
              <a:t>ارائه خدمات سلامت در يك مجموعه ادغام يافته وارتقاي شاخص‌هاي آن در سطح كليه مدارس كشور </a:t>
            </a:r>
            <a:endParaRPr lang="en-US" dirty="0" smtClean="0"/>
          </a:p>
          <a:p>
            <a:pPr lvl="0" rtl="1">
              <a:buFont typeface="Wingdings" pitchFamily="2" charset="2"/>
              <a:buChar char="ü"/>
            </a:pPr>
            <a:r>
              <a:rPr lang="fa-IR" b="1" dirty="0" smtClean="0"/>
              <a:t>گرد آوري و استفاده از حداقل داده‌ها براي جمع‌آوري شاخص‌ها و اطلاعات به منظور پايش، برنامه‌ريزي، ارزشيابي و رتبه بندي مدارس مروج سلامت</a:t>
            </a:r>
            <a:endParaRPr lang="en-US" dirty="0" smtClean="0"/>
          </a:p>
          <a:p>
            <a:pPr lvl="0" rtl="1">
              <a:buFont typeface="Wingdings" pitchFamily="2" charset="2"/>
              <a:buChar char="ü"/>
            </a:pPr>
            <a:r>
              <a:rPr lang="fa-IR" b="1" dirty="0" smtClean="0"/>
              <a:t>بهبود وضعيت بيماريابي و درمان دانش‌آموزان مبتلا به اختلالات و مشكلات سلامتي </a:t>
            </a:r>
            <a:endParaRPr lang="en-US" dirty="0" smtClean="0"/>
          </a:p>
          <a:p>
            <a:pPr lvl="0" rtl="1">
              <a:buFont typeface="Wingdings" pitchFamily="2" charset="2"/>
              <a:buChar char="ü"/>
            </a:pPr>
            <a:r>
              <a:rPr lang="fa-IR" b="1" dirty="0" smtClean="0"/>
              <a:t>بهبود الگوهای تغذیه ای دانش‌آموزان </a:t>
            </a:r>
            <a:endParaRPr lang="en-US" dirty="0" smtClean="0"/>
          </a:p>
          <a:p>
            <a:pPr lvl="0" rtl="1">
              <a:buFont typeface="Wingdings" pitchFamily="2" charset="2"/>
              <a:buChar char="ü"/>
            </a:pPr>
            <a:r>
              <a:rPr lang="fa-IR" b="1" dirty="0" smtClean="0"/>
              <a:t>پيشگيري از رفتارهاي مخاطره‌آميز سلامت در دانش‌آموزان </a:t>
            </a:r>
            <a:endParaRPr lang="en-US" dirty="0" smtClean="0"/>
          </a:p>
          <a:p>
            <a:pPr lvl="0" rtl="1">
              <a:buFont typeface="Wingdings" pitchFamily="2" charset="2"/>
              <a:buChar char="ü"/>
            </a:pPr>
            <a:r>
              <a:rPr lang="fa-IR" b="1" dirty="0" smtClean="0"/>
              <a:t>بهبود شرايط فيزيكي و بهداشت محيط درمدارس </a:t>
            </a:r>
            <a:endParaRPr lang="en-US" dirty="0" smtClean="0"/>
          </a:p>
          <a:p>
            <a:pPr lvl="0" rtl="1">
              <a:buFont typeface="Wingdings" pitchFamily="2" charset="2"/>
              <a:buChar char="ü"/>
            </a:pPr>
            <a:r>
              <a:rPr lang="fa-IR" b="1" dirty="0" smtClean="0"/>
              <a:t>افزايش مشاركت دانش‌آموزان، كاركنان، اولياء و مربيان در زمينه ارتقاي سلامت نوجوانان و جوانان و جامعه در قالب شكل‌گيري برنامه داوطلبان سلامت </a:t>
            </a:r>
            <a:endParaRPr lang="en-US" dirty="0" smtClean="0"/>
          </a:p>
          <a:p>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500034" y="1752600"/>
            <a:ext cx="7772400" cy="5410200"/>
          </a:xfrm>
          <a:prstGeom prst="rect">
            <a:avLst/>
          </a:prstGeom>
        </p:spPr>
        <p:txBody>
          <a:bodyPr vert="horz" lIns="91440" tIns="45720" rIns="91440" bIns="45720" rtlCol="0">
            <a:normAutofit/>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fa-IR" sz="2800" b="0" i="0" u="none" strike="noStrike" kern="1200" cap="none" spc="0" normalizeH="0" baseline="0" noProof="0" dirty="0">
              <a:ln>
                <a:noFill/>
              </a:ln>
              <a:effectLst/>
              <a:uLnTx/>
              <a:uFillTx/>
              <a:latin typeface="+mn-lt"/>
              <a:ea typeface="+mn-ea"/>
              <a:cs typeface="+mn-cs"/>
            </a:endParaRPr>
          </a:p>
        </p:txBody>
      </p:sp>
      <p:sp>
        <p:nvSpPr>
          <p:cNvPr id="33841" name="Oval 49"/>
          <p:cNvSpPr>
            <a:spLocks noChangeArrowheads="1"/>
          </p:cNvSpPr>
          <p:nvPr/>
        </p:nvSpPr>
        <p:spPr bwMode="auto">
          <a:xfrm>
            <a:off x="4000496" y="1142984"/>
            <a:ext cx="1428760" cy="14097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برنامه جامع</a:t>
            </a:r>
            <a:endParaRPr kumimoji="0" lang="en-US" sz="1100" b="1" i="0" u="none" strike="noStrike" cap="none" normalizeH="0" baseline="0" dirty="0" smtClean="0">
              <a:ln>
                <a:noFill/>
              </a:ln>
              <a:solidFill>
                <a:schemeClr val="tx1"/>
              </a:solidFill>
              <a:effectLst/>
              <a:latin typeface="Arial" pitchFamily="34" charset="0"/>
              <a:cs typeface="B Zar"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آموزش سلامت</a:t>
            </a:r>
            <a:endParaRPr kumimoji="0" lang="fa-IR" sz="1800" b="1" i="0" u="none" strike="noStrike" cap="none" normalizeH="0" baseline="0" dirty="0" smtClean="0">
              <a:ln>
                <a:noFill/>
              </a:ln>
              <a:solidFill>
                <a:schemeClr val="tx1"/>
              </a:solidFill>
              <a:effectLst/>
              <a:latin typeface="Arial" pitchFamily="34" charset="0"/>
              <a:cs typeface="B Zar" pitchFamily="2" charset="-78"/>
            </a:endParaRPr>
          </a:p>
        </p:txBody>
      </p:sp>
      <p:sp>
        <p:nvSpPr>
          <p:cNvPr id="33840" name="Oval 48"/>
          <p:cNvSpPr>
            <a:spLocks noChangeArrowheads="1"/>
          </p:cNvSpPr>
          <p:nvPr/>
        </p:nvSpPr>
        <p:spPr bwMode="auto">
          <a:xfrm>
            <a:off x="5500694" y="1785926"/>
            <a:ext cx="1428760" cy="1357322"/>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2  Yagut" pitchFamily="2" charset="-78"/>
              </a:rPr>
              <a:t>مشاركت والدين ، جامعه و  شبكه داوطلبان در  برنامه‌هاي ارتقاء سلامت دانش‌آموزان</a:t>
            </a:r>
            <a:endParaRPr kumimoji="0" lang="fa-I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3839" name="Oval 47"/>
          <p:cNvSpPr>
            <a:spLocks noChangeArrowheads="1"/>
          </p:cNvSpPr>
          <p:nvPr/>
        </p:nvSpPr>
        <p:spPr bwMode="auto">
          <a:xfrm>
            <a:off x="3500430" y="2571744"/>
            <a:ext cx="2605094" cy="2643206"/>
          </a:xfrm>
          <a:prstGeom prst="ellipse">
            <a:avLst/>
          </a:prstGeom>
          <a:solidFill>
            <a:schemeClr val="accent4">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2000" b="0" i="0" u="none" strike="noStrike" cap="none" normalizeH="0" baseline="0" dirty="0" smtClean="0">
              <a:ln>
                <a:noFill/>
              </a:ln>
              <a:solidFill>
                <a:schemeClr val="tx1"/>
              </a:solidFill>
              <a:effectLst/>
              <a:latin typeface="Arial" pitchFamily="34" charset="0"/>
              <a:ea typeface="Times New Roman" pitchFamily="18" charset="0"/>
              <a:cs typeface="B Homa"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Arial" pitchFamily="34" charset="0"/>
                <a:ea typeface="Times New Roman" pitchFamily="18" charset="0"/>
                <a:cs typeface="B Homa" pitchFamily="2" charset="-78"/>
              </a:rPr>
              <a:t>سرمايه گذاري براي سلامت دانش آموزان در محيط‌هاي آموزشي</a:t>
            </a:r>
            <a:endParaRPr kumimoji="0" lang="fa-IR" sz="2000" b="0" i="0" u="none" strike="noStrike" cap="none" normalizeH="0" baseline="0" dirty="0" smtClean="0">
              <a:ln>
                <a:noFill/>
              </a:ln>
              <a:solidFill>
                <a:schemeClr val="tx1"/>
              </a:solidFill>
              <a:effectLst/>
              <a:latin typeface="Arial" pitchFamily="34" charset="0"/>
              <a:cs typeface="B Homa" pitchFamily="2" charset="-78"/>
            </a:endParaRPr>
          </a:p>
        </p:txBody>
      </p:sp>
      <p:sp>
        <p:nvSpPr>
          <p:cNvPr id="33838" name="Oval 46"/>
          <p:cNvSpPr>
            <a:spLocks noChangeArrowheads="1"/>
          </p:cNvSpPr>
          <p:nvPr/>
        </p:nvSpPr>
        <p:spPr bwMode="auto">
          <a:xfrm>
            <a:off x="2714612" y="1928802"/>
            <a:ext cx="1371600" cy="12573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ارائه خدمات باليني و نظام مراقبت از سلامت دانش آموزان</a:t>
            </a:r>
            <a:endParaRPr kumimoji="0" lang="fa-IR" sz="1800" b="0" i="0" u="none" strike="noStrike" cap="none" normalizeH="0" baseline="0" dirty="0" smtClean="0">
              <a:ln>
                <a:noFill/>
              </a:ln>
              <a:solidFill>
                <a:schemeClr val="tx1"/>
              </a:solidFill>
              <a:effectLst/>
              <a:latin typeface="Arial" pitchFamily="34" charset="0"/>
              <a:cs typeface="B Zar" pitchFamily="2" charset="-78"/>
            </a:endParaRPr>
          </a:p>
        </p:txBody>
      </p:sp>
      <p:sp>
        <p:nvSpPr>
          <p:cNvPr id="33837" name="Oval 45"/>
          <p:cNvSpPr>
            <a:spLocks noChangeArrowheads="1"/>
          </p:cNvSpPr>
          <p:nvPr/>
        </p:nvSpPr>
        <p:spPr bwMode="auto">
          <a:xfrm>
            <a:off x="6072198" y="3143248"/>
            <a:ext cx="1371600" cy="12573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خدمات سلامت روان و مشاوره‌اي با رويكرد كاهش آسيب‌هاي اجتماعي</a:t>
            </a:r>
            <a:endParaRPr kumimoji="0" lang="fa-IR" sz="1800" b="0" i="0" u="none" strike="noStrike" cap="none" normalizeH="0" baseline="0" dirty="0" smtClean="0">
              <a:ln>
                <a:noFill/>
              </a:ln>
              <a:solidFill>
                <a:schemeClr val="tx1"/>
              </a:solidFill>
              <a:effectLst/>
              <a:latin typeface="Arial" pitchFamily="34" charset="0"/>
              <a:cs typeface="B Zar" pitchFamily="2" charset="-78"/>
            </a:endParaRPr>
          </a:p>
        </p:txBody>
      </p:sp>
      <p:sp>
        <p:nvSpPr>
          <p:cNvPr id="33836" name="Oval 44"/>
          <p:cNvSpPr>
            <a:spLocks noChangeArrowheads="1"/>
          </p:cNvSpPr>
          <p:nvPr/>
        </p:nvSpPr>
        <p:spPr bwMode="auto">
          <a:xfrm>
            <a:off x="2143108" y="3214686"/>
            <a:ext cx="1371600" cy="12573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سلامت و ايمني </a:t>
            </a:r>
            <a:r>
              <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محيط مدارس</a:t>
            </a:r>
            <a:endParaRPr kumimoji="0" lang="fa-IR" sz="1800" b="0" i="0" u="none" strike="noStrike" cap="none" normalizeH="0" baseline="0" dirty="0" smtClean="0">
              <a:ln>
                <a:noFill/>
              </a:ln>
              <a:solidFill>
                <a:schemeClr val="tx1"/>
              </a:solidFill>
              <a:effectLst/>
              <a:latin typeface="Arial" pitchFamily="34" charset="0"/>
              <a:cs typeface="B Zar" pitchFamily="2" charset="-78"/>
            </a:endParaRPr>
          </a:p>
        </p:txBody>
      </p:sp>
      <p:sp>
        <p:nvSpPr>
          <p:cNvPr id="33835" name="Oval 43"/>
          <p:cNvSpPr>
            <a:spLocks noChangeArrowheads="1"/>
          </p:cNvSpPr>
          <p:nvPr/>
        </p:nvSpPr>
        <p:spPr bwMode="auto">
          <a:xfrm>
            <a:off x="2643174" y="4572008"/>
            <a:ext cx="1371600" cy="12573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بهبود تغذيه</a:t>
            </a:r>
            <a:endParaRPr kumimoji="0" lang="en-US" sz="1100" b="0" i="0" u="none" strike="noStrike" cap="none" normalizeH="0" baseline="0" dirty="0" smtClean="0">
              <a:ln>
                <a:noFill/>
              </a:ln>
              <a:solidFill>
                <a:schemeClr val="tx1"/>
              </a:solidFill>
              <a:effectLst/>
              <a:latin typeface="Arial" pitchFamily="34" charset="0"/>
              <a:cs typeface="B Zar"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دانش آموزان</a:t>
            </a:r>
            <a:endParaRPr kumimoji="0" lang="fa-IR" sz="1800" b="0" i="0" u="none" strike="noStrike" cap="none" normalizeH="0" baseline="0" dirty="0" smtClean="0">
              <a:ln>
                <a:noFill/>
              </a:ln>
              <a:solidFill>
                <a:schemeClr val="tx1"/>
              </a:solidFill>
              <a:effectLst/>
              <a:latin typeface="Arial" pitchFamily="34" charset="0"/>
              <a:cs typeface="B Zar" pitchFamily="2" charset="-78"/>
            </a:endParaRPr>
          </a:p>
        </p:txBody>
      </p:sp>
      <p:sp>
        <p:nvSpPr>
          <p:cNvPr id="33834" name="Oval 42"/>
          <p:cNvSpPr>
            <a:spLocks noChangeArrowheads="1"/>
          </p:cNvSpPr>
          <p:nvPr/>
        </p:nvSpPr>
        <p:spPr bwMode="auto">
          <a:xfrm>
            <a:off x="5715008" y="4500570"/>
            <a:ext cx="1371600" cy="12573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ارتقاء‌سلامت كاركنان مدارس</a:t>
            </a:r>
            <a:endParaRPr kumimoji="0" lang="fa-IR" sz="1800" b="0" i="0" u="none" strike="noStrike" cap="none" normalizeH="0" baseline="0" dirty="0" smtClean="0">
              <a:ln>
                <a:noFill/>
              </a:ln>
              <a:solidFill>
                <a:schemeClr val="tx1"/>
              </a:solidFill>
              <a:effectLst/>
              <a:latin typeface="Arial" pitchFamily="34" charset="0"/>
              <a:cs typeface="B Zar" pitchFamily="2" charset="-78"/>
            </a:endParaRPr>
          </a:p>
        </p:txBody>
      </p:sp>
      <p:sp>
        <p:nvSpPr>
          <p:cNvPr id="33833" name="Oval 41"/>
          <p:cNvSpPr>
            <a:spLocks noChangeArrowheads="1"/>
          </p:cNvSpPr>
          <p:nvPr/>
        </p:nvSpPr>
        <p:spPr bwMode="auto">
          <a:xfrm>
            <a:off x="4214810" y="5214950"/>
            <a:ext cx="1371600" cy="1257300"/>
          </a:xfrm>
          <a:prstGeom prst="ellipse">
            <a:avLst/>
          </a:prstGeom>
          <a:solidFill>
            <a:schemeClr val="accent1">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تحرك فيزيكي و تربيت بدني در مدارس</a:t>
            </a:r>
            <a:endParaRPr kumimoji="0" lang="fa-IR" sz="1800" b="0" i="0" u="none" strike="noStrike" cap="none" normalizeH="0" baseline="0" dirty="0" smtClean="0">
              <a:ln>
                <a:noFill/>
              </a:ln>
              <a:solidFill>
                <a:schemeClr val="tx1"/>
              </a:solidFill>
              <a:effectLst/>
              <a:latin typeface="Arial" pitchFamily="34" charset="0"/>
              <a:cs typeface="B Zar" pitchFamily="2" charset="-78"/>
            </a:endParaRPr>
          </a:p>
        </p:txBody>
      </p:sp>
      <p:sp>
        <p:nvSpPr>
          <p:cNvPr id="33842" name="Rectangle 50"/>
          <p:cNvSpPr>
            <a:spLocks noChangeArrowheads="1"/>
          </p:cNvSpPr>
          <p:nvPr/>
        </p:nvSpPr>
        <p:spPr bwMode="auto">
          <a:xfrm>
            <a:off x="500034" y="500042"/>
            <a:ext cx="842968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Arial" pitchFamily="34" charset="0"/>
                <a:ea typeface="Times New Roman" pitchFamily="18" charset="0"/>
                <a:cs typeface="2  Titr" pitchFamily="2" charset="-78"/>
              </a:rPr>
              <a:t>Health Promoting Schools (HPS</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2  Titr" pitchFamily="2" charset="-78"/>
              </a:rPr>
              <a:t>)</a:t>
            </a:r>
            <a:endParaRPr kumimoji="0" lang="en-US"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852" name="Rectangle 60"/>
          <p:cNvSpPr>
            <a:spLocks noChangeArrowheads="1"/>
          </p:cNvSpPr>
          <p:nvPr/>
        </p:nvSpPr>
        <p:spPr bwMode="auto">
          <a:xfrm>
            <a:off x="0" y="45720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842"/>
                                        </p:tgtEl>
                                        <p:attrNameLst>
                                          <p:attrName>style.visibility</p:attrName>
                                        </p:attrNameLst>
                                      </p:cBhvr>
                                      <p:to>
                                        <p:strVal val="visible"/>
                                      </p:to>
                                    </p:set>
                                    <p:animEffect transition="in" filter="blinds(horizontal)">
                                      <p:cBhvr>
                                        <p:cTn id="7" dur="500"/>
                                        <p:tgtEl>
                                          <p:spTgt spid="338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839"/>
                                        </p:tgtEl>
                                        <p:attrNameLst>
                                          <p:attrName>style.visibility</p:attrName>
                                        </p:attrNameLst>
                                      </p:cBhvr>
                                      <p:to>
                                        <p:strVal val="visible"/>
                                      </p:to>
                                    </p:set>
                                    <p:animEffect transition="in" filter="blinds(horizontal)">
                                      <p:cBhvr>
                                        <p:cTn id="12" dur="500"/>
                                        <p:tgtEl>
                                          <p:spTgt spid="338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841"/>
                                        </p:tgtEl>
                                        <p:attrNameLst>
                                          <p:attrName>style.visibility</p:attrName>
                                        </p:attrNameLst>
                                      </p:cBhvr>
                                      <p:to>
                                        <p:strVal val="visible"/>
                                      </p:to>
                                    </p:set>
                                    <p:animEffect transition="in" filter="blinds(horizontal)">
                                      <p:cBhvr>
                                        <p:cTn id="17" dur="500"/>
                                        <p:tgtEl>
                                          <p:spTgt spid="338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3840"/>
                                        </p:tgtEl>
                                        <p:attrNameLst>
                                          <p:attrName>style.visibility</p:attrName>
                                        </p:attrNameLst>
                                      </p:cBhvr>
                                      <p:to>
                                        <p:strVal val="visible"/>
                                      </p:to>
                                    </p:set>
                                    <p:animEffect transition="in" filter="blinds(horizontal)">
                                      <p:cBhvr>
                                        <p:cTn id="22" dur="500"/>
                                        <p:tgtEl>
                                          <p:spTgt spid="338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3837"/>
                                        </p:tgtEl>
                                        <p:attrNameLst>
                                          <p:attrName>style.visibility</p:attrName>
                                        </p:attrNameLst>
                                      </p:cBhvr>
                                      <p:to>
                                        <p:strVal val="visible"/>
                                      </p:to>
                                    </p:set>
                                    <p:animEffect transition="in" filter="blinds(horizontal)">
                                      <p:cBhvr>
                                        <p:cTn id="27" dur="500"/>
                                        <p:tgtEl>
                                          <p:spTgt spid="338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3834"/>
                                        </p:tgtEl>
                                        <p:attrNameLst>
                                          <p:attrName>style.visibility</p:attrName>
                                        </p:attrNameLst>
                                      </p:cBhvr>
                                      <p:to>
                                        <p:strVal val="visible"/>
                                      </p:to>
                                    </p:set>
                                    <p:animEffect transition="in" filter="blinds(horizontal)">
                                      <p:cBhvr>
                                        <p:cTn id="32" dur="500"/>
                                        <p:tgtEl>
                                          <p:spTgt spid="3383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833"/>
                                        </p:tgtEl>
                                        <p:attrNameLst>
                                          <p:attrName>style.visibility</p:attrName>
                                        </p:attrNameLst>
                                      </p:cBhvr>
                                      <p:to>
                                        <p:strVal val="visible"/>
                                      </p:to>
                                    </p:set>
                                    <p:animEffect transition="in" filter="blinds(horizontal)">
                                      <p:cBhvr>
                                        <p:cTn id="37" dur="500"/>
                                        <p:tgtEl>
                                          <p:spTgt spid="3383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835"/>
                                        </p:tgtEl>
                                        <p:attrNameLst>
                                          <p:attrName>style.visibility</p:attrName>
                                        </p:attrNameLst>
                                      </p:cBhvr>
                                      <p:to>
                                        <p:strVal val="visible"/>
                                      </p:to>
                                    </p:set>
                                    <p:animEffect transition="in" filter="blinds(horizontal)">
                                      <p:cBhvr>
                                        <p:cTn id="42" dur="500"/>
                                        <p:tgtEl>
                                          <p:spTgt spid="3383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3836"/>
                                        </p:tgtEl>
                                        <p:attrNameLst>
                                          <p:attrName>style.visibility</p:attrName>
                                        </p:attrNameLst>
                                      </p:cBhvr>
                                      <p:to>
                                        <p:strVal val="visible"/>
                                      </p:to>
                                    </p:set>
                                    <p:animEffect transition="in" filter="blinds(horizontal)">
                                      <p:cBhvr>
                                        <p:cTn id="47" dur="500"/>
                                        <p:tgtEl>
                                          <p:spTgt spid="3383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3838"/>
                                        </p:tgtEl>
                                        <p:attrNameLst>
                                          <p:attrName>style.visibility</p:attrName>
                                        </p:attrNameLst>
                                      </p:cBhvr>
                                      <p:to>
                                        <p:strVal val="visible"/>
                                      </p:to>
                                    </p:set>
                                    <p:animEffect transition="in" filter="blinds(horizontal)">
                                      <p:cBhvr>
                                        <p:cTn id="52" dur="500"/>
                                        <p:tgtEl>
                                          <p:spTgt spid="33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41" grpId="0" animBg="1"/>
      <p:bldP spid="33840" grpId="0" animBg="1"/>
      <p:bldP spid="33839" grpId="0" animBg="1"/>
      <p:bldP spid="33838" grpId="0" animBg="1"/>
      <p:bldP spid="33837" grpId="0" animBg="1"/>
      <p:bldP spid="33836" grpId="0" animBg="1"/>
      <p:bldP spid="33835" grpId="0" animBg="1"/>
      <p:bldP spid="33834" grpId="0" animBg="1"/>
      <p:bldP spid="33833" grpId="0" animBg="1"/>
      <p:bldP spid="338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38962"/>
          </a:xfrm>
        </p:spPr>
        <p:txBody>
          <a:bodyPr/>
          <a:lstStyle/>
          <a:p>
            <a:pPr algn="ctr"/>
            <a:r>
              <a:rPr lang="fa-IR" b="1" dirty="0" smtClean="0">
                <a:solidFill>
                  <a:schemeClr val="accent1">
                    <a:lumMod val="60000"/>
                    <a:lumOff val="40000"/>
                  </a:schemeClr>
                </a:solidFill>
              </a:rPr>
              <a:t>مدارك و مستندات مورد نياز</a:t>
            </a:r>
            <a:endParaRPr lang="en-US" b="1" dirty="0">
              <a:solidFill>
                <a:schemeClr val="accent1">
                  <a:lumMod val="60000"/>
                  <a:lumOff val="40000"/>
                </a:schemeClr>
              </a:solidFill>
            </a:endParaRPr>
          </a:p>
        </p:txBody>
      </p:sp>
      <p:sp>
        <p:nvSpPr>
          <p:cNvPr id="3" name="Content Placeholder 2"/>
          <p:cNvSpPr>
            <a:spLocks noGrp="1"/>
          </p:cNvSpPr>
          <p:nvPr>
            <p:ph idx="1"/>
          </p:nvPr>
        </p:nvSpPr>
        <p:spPr/>
        <p:txBody>
          <a:bodyPr>
            <a:noAutofit/>
          </a:bodyPr>
          <a:lstStyle/>
          <a:p>
            <a:pPr algn="r" rtl="1">
              <a:buNone/>
            </a:pPr>
            <a:endParaRPr lang="en-US" sz="2800" dirty="0" smtClean="0"/>
          </a:p>
          <a:p>
            <a:pPr algn="r" rtl="1"/>
            <a:r>
              <a:rPr lang="en-US" sz="2800" b="1" dirty="0" smtClean="0"/>
              <a:t>-1 </a:t>
            </a:r>
            <a:r>
              <a:rPr lang="ar-SA" sz="2800" b="1" dirty="0" smtClean="0"/>
              <a:t>دستورالعمل اجرایی مدرسه مروج سلامت</a:t>
            </a:r>
            <a:endParaRPr lang="en-US" sz="2800" dirty="0" smtClean="0"/>
          </a:p>
          <a:p>
            <a:pPr algn="r" rtl="1"/>
            <a:r>
              <a:rPr lang="en-US" sz="2800" b="1" dirty="0" smtClean="0"/>
              <a:t>-2 </a:t>
            </a:r>
            <a:r>
              <a:rPr lang="ar-SA" sz="2800" b="1" dirty="0" smtClean="0"/>
              <a:t>برنامه مدون آموزشی براساس نیازسنجی</a:t>
            </a:r>
            <a:endParaRPr lang="en-US" sz="2800" dirty="0" smtClean="0"/>
          </a:p>
          <a:p>
            <a:pPr algn="r" rtl="1"/>
            <a:r>
              <a:rPr lang="en-US" sz="2800" b="1" dirty="0" smtClean="0"/>
              <a:t>-3 </a:t>
            </a:r>
            <a:r>
              <a:rPr lang="ar-SA" sz="2800" b="1" dirty="0" smtClean="0"/>
              <a:t>برنامه تغذیه سالم</a:t>
            </a:r>
            <a:endParaRPr lang="en-US" sz="2800" dirty="0" smtClean="0"/>
          </a:p>
          <a:p>
            <a:pPr algn="r" rtl="1"/>
            <a:r>
              <a:rPr lang="en-US" sz="2800" b="1" dirty="0" smtClean="0"/>
              <a:t>-4 </a:t>
            </a:r>
            <a:r>
              <a:rPr lang="ar-SA" sz="2800" b="1" dirty="0" smtClean="0"/>
              <a:t>پرونده سلامت مدرسه</a:t>
            </a:r>
            <a:endParaRPr lang="en-US" sz="2800" dirty="0" smtClean="0"/>
          </a:p>
          <a:p>
            <a:pPr algn="r" rtl="1"/>
            <a:r>
              <a:rPr lang="en-US" sz="2800" b="1" dirty="0" smtClean="0"/>
              <a:t>-5 </a:t>
            </a:r>
            <a:r>
              <a:rPr lang="ar-SA" sz="2800" b="1" dirty="0" smtClean="0"/>
              <a:t>دستورالعمل هاي ایمنی مدرسه</a:t>
            </a:r>
            <a:endParaRPr lang="en-US" sz="2800" dirty="0" smtClean="0"/>
          </a:p>
          <a:p>
            <a:pPr algn="r" rtl="1"/>
            <a:r>
              <a:rPr lang="en-US" sz="2800" b="1" dirty="0" smtClean="0"/>
              <a:t>-6 </a:t>
            </a:r>
            <a:r>
              <a:rPr lang="ar-SA" sz="2800" b="1" dirty="0" smtClean="0"/>
              <a:t>دستورالعمل پایگاه تغذیه سالم</a:t>
            </a:r>
            <a:endParaRPr lang="en-US" sz="2800" dirty="0" smtClean="0"/>
          </a:p>
          <a:p>
            <a:pPr algn="r" rtl="1"/>
            <a:r>
              <a:rPr lang="en-US" sz="2800" b="1" dirty="0" smtClean="0"/>
              <a:t>-7 </a:t>
            </a:r>
            <a:r>
              <a:rPr lang="ar-SA" sz="2800" b="1" dirty="0" smtClean="0"/>
              <a:t>نتایج غربالگري</a:t>
            </a:r>
            <a:endParaRPr lang="en-US" sz="2800" dirty="0" smtClean="0"/>
          </a:p>
          <a:p>
            <a:pPr algn="r" rtl="1"/>
            <a:r>
              <a:rPr lang="en-US" sz="2800" b="1" dirty="0" smtClean="0"/>
              <a:t>-8 </a:t>
            </a:r>
            <a:r>
              <a:rPr lang="ar-SA" sz="2800" b="1" dirty="0" smtClean="0"/>
              <a:t>شناسنامه سلامت دانش آموزان</a:t>
            </a:r>
            <a:endParaRPr lang="en-US" sz="2800" dirty="0" smtClean="0"/>
          </a:p>
          <a:p>
            <a:pPr algn="r" rtl="1"/>
            <a:r>
              <a:rPr lang="en-US" sz="2800" b="1" dirty="0" smtClean="0"/>
              <a:t>-</a:t>
            </a:r>
            <a:endParaRPr lang="en-US" sz="2800"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accent1">
                    <a:lumMod val="60000"/>
                    <a:lumOff val="40000"/>
                  </a:schemeClr>
                </a:solidFill>
              </a:rPr>
              <a:t>مدارك و مستندات مورد نياز</a:t>
            </a:r>
            <a:endParaRPr lang="en-US" dirty="0"/>
          </a:p>
        </p:txBody>
      </p:sp>
      <p:sp>
        <p:nvSpPr>
          <p:cNvPr id="3" name="Content Placeholder 2"/>
          <p:cNvSpPr>
            <a:spLocks noGrp="1"/>
          </p:cNvSpPr>
          <p:nvPr>
            <p:ph idx="1"/>
          </p:nvPr>
        </p:nvSpPr>
        <p:spPr/>
        <p:txBody>
          <a:bodyPr>
            <a:normAutofit/>
          </a:bodyPr>
          <a:lstStyle/>
          <a:p>
            <a:pPr algn="r" rtl="1"/>
            <a:r>
              <a:rPr lang="en-US" sz="2800" b="1" dirty="0" smtClean="0"/>
              <a:t>-9 </a:t>
            </a:r>
            <a:r>
              <a:rPr lang="ar-SA" sz="2800" b="1" dirty="0" smtClean="0"/>
              <a:t>شناسنامه سلامت کارکنان</a:t>
            </a:r>
            <a:endParaRPr lang="en-US" sz="2800" dirty="0" smtClean="0"/>
          </a:p>
          <a:p>
            <a:pPr algn="r" rtl="1"/>
            <a:r>
              <a:rPr lang="en-US" sz="2800" b="1" dirty="0" smtClean="0"/>
              <a:t>-10 </a:t>
            </a:r>
            <a:r>
              <a:rPr lang="ar-SA" sz="2800" b="1" dirty="0" smtClean="0"/>
              <a:t>برنامه حضور وفعالیت هاي مشاورروانی اجتماعی</a:t>
            </a:r>
            <a:endParaRPr lang="en-US" sz="2800" dirty="0" smtClean="0"/>
          </a:p>
          <a:p>
            <a:pPr algn="r" rtl="1"/>
            <a:r>
              <a:rPr lang="en-US" sz="2800" b="1" dirty="0" smtClean="0"/>
              <a:t>-11 </a:t>
            </a:r>
            <a:r>
              <a:rPr lang="ar-SA" sz="2800" b="1" dirty="0" smtClean="0"/>
              <a:t>دفتر ثبت وقایع روزانه و گزارشات</a:t>
            </a:r>
            <a:endParaRPr lang="en-US" sz="2800" dirty="0" smtClean="0"/>
          </a:p>
          <a:p>
            <a:pPr algn="r" rtl="1"/>
            <a:r>
              <a:rPr lang="en-US" sz="2800" b="1" dirty="0" smtClean="0"/>
              <a:t>-12 </a:t>
            </a:r>
            <a:r>
              <a:rPr lang="ar-SA" sz="2800" b="1" dirty="0" smtClean="0"/>
              <a:t>جدول فعالیت هاي فوق برنامه</a:t>
            </a:r>
            <a:endParaRPr lang="en-US" sz="2800" dirty="0" smtClean="0"/>
          </a:p>
          <a:p>
            <a:pPr algn="r" rtl="1"/>
            <a:r>
              <a:rPr lang="en-US" sz="2800" b="1" dirty="0" smtClean="0"/>
              <a:t>-13 </a:t>
            </a:r>
            <a:r>
              <a:rPr lang="ar-SA" sz="2800" b="1" dirty="0" smtClean="0"/>
              <a:t>دفتر گزارش روزانه فعالیت هاي بهداشتی</a:t>
            </a:r>
            <a:endParaRPr lang="en-US" sz="2800" dirty="0" smtClean="0"/>
          </a:p>
          <a:p>
            <a:pPr algn="r" rtl="1"/>
            <a:r>
              <a:rPr lang="en-US" sz="2800" b="1" dirty="0" smtClean="0"/>
              <a:t>-14 </a:t>
            </a:r>
            <a:r>
              <a:rPr lang="ar-SA" sz="2800" b="1" dirty="0" smtClean="0"/>
              <a:t>منابع آموزشی مورد نیاز</a:t>
            </a:r>
            <a:endParaRPr lang="en-US" sz="2800" dirty="0" smtClean="0"/>
          </a:p>
          <a:p>
            <a:pPr algn="r" rtl="1"/>
            <a:r>
              <a:rPr lang="en-US" sz="2800" b="1" dirty="0" smtClean="0"/>
              <a:t>-15 </a:t>
            </a:r>
            <a:r>
              <a:rPr lang="ar-SA" sz="2800" b="1" dirty="0" smtClean="0"/>
              <a:t>چک لیست ارزیابی مدرسه مروج سلامت</a:t>
            </a:r>
            <a:endParaRPr lang="en-US" sz="2800" dirty="0" smtClean="0"/>
          </a:p>
          <a:p>
            <a:pPr algn="r" rtl="1"/>
            <a:r>
              <a:rPr lang="en-US" sz="2800" b="1" dirty="0" smtClean="0"/>
              <a:t>-16 </a:t>
            </a:r>
            <a:r>
              <a:rPr lang="ar-SA" sz="2800" b="1" dirty="0" smtClean="0"/>
              <a:t>فرم هاي خود ارزیابی مدرسه</a:t>
            </a:r>
            <a:endParaRPr lang="en-US" sz="2800" dirty="0" smtClean="0"/>
          </a:p>
          <a:p>
            <a:pPr algn="r" rtl="1"/>
            <a:endParaRPr lang="en-US" sz="2800" dirty="0" smtClean="0"/>
          </a:p>
          <a:p>
            <a:endParaRPr lang="en-US" dirty="0"/>
          </a:p>
        </p:txBody>
      </p:sp>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1472</TotalTime>
  <Words>1403</Words>
  <Application>Microsoft Office PowerPoint</Application>
  <PresentationFormat>On-screen Show (4:3)</PresentationFormat>
  <Paragraphs>187</Paragraphs>
  <Slides>51</Slides>
  <Notes>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Flow</vt:lpstr>
      <vt:lpstr>PowerPoint Presentation</vt:lpstr>
      <vt:lpstr>مدارس  مروج سلامت </vt:lpstr>
      <vt:lpstr>تعريف  </vt:lpstr>
      <vt:lpstr>فواید مدرسه مروج سلامت </vt:lpstr>
      <vt:lpstr>هدف كلي :</vt:lpstr>
      <vt:lpstr>اهداف اختصاصي: </vt:lpstr>
      <vt:lpstr>PowerPoint Presentation</vt:lpstr>
      <vt:lpstr>مدارك و مستندات مورد نياز</vt:lpstr>
      <vt:lpstr>مدارك و مستندات مورد نياز</vt:lpstr>
      <vt:lpstr>مدارك و مستندات مورد نياز</vt:lpstr>
      <vt:lpstr>اعضاءکمیته سلامت مدرسه </vt:lpstr>
      <vt:lpstr>اعضاءکمیته سلامت مدرسه </vt:lpstr>
      <vt:lpstr>فعالیت تیم مدرسه : </vt:lpstr>
      <vt:lpstr>فعالیت تیم مدرسه </vt:lpstr>
      <vt:lpstr>PowerPoint Presentation</vt:lpstr>
      <vt:lpstr>PowerPoint Presentation</vt:lpstr>
      <vt:lpstr>PowerPoint Presentation</vt:lpstr>
      <vt:lpstr>PowerPoint Presentation</vt:lpstr>
      <vt:lpstr>انجام معاينات غربالگري دانش آموزان  </vt:lpstr>
      <vt:lpstr>انجام معاينات پزشكي دانش آموزان </vt:lpstr>
      <vt:lpstr>PowerPoint Presentation</vt:lpstr>
      <vt:lpstr>نظافت و پاكيزگي محيط مدرسه  </vt:lpstr>
      <vt:lpstr>PowerPoint Presentation</vt:lpstr>
      <vt:lpstr>تغذيه سالم جهت دانش آموزان و پرسنل مدرسه </vt:lpstr>
      <vt:lpstr>PowerPoint Presentation</vt:lpstr>
      <vt:lpstr>PowerPoint Presentation</vt:lpstr>
      <vt:lpstr>مسابقات ورزشي مدرسه </vt:lpstr>
      <vt:lpstr>PowerPoint Presentation</vt:lpstr>
      <vt:lpstr>معاينه كاركنان مدرسه  </vt:lpstr>
      <vt:lpstr>آموزش پرسنل و معلمين مدرسه  </vt:lpstr>
      <vt:lpstr>PowerPoint Presentation</vt:lpstr>
      <vt:lpstr>فرآیند ارزیابی واعطای نشان به مدارس </vt:lpstr>
      <vt:lpstr>امتيازدهي مدارس مروج سلامت</vt:lpstr>
      <vt:lpstr>اختصاص فضايي بعنوان اطاق بهداشت در مدرسه و تجهيز آن  </vt:lpstr>
      <vt:lpstr>ايجاد فضاي سبز در مدرسه با مشاركت شهرداري </vt:lpstr>
      <vt:lpstr>تهيه و نصب بورد بهداشت مدارس</vt:lpstr>
      <vt:lpstr>برگزاري مناسبتهاي بهداشتي در مدرسه</vt:lpstr>
      <vt:lpstr>نظارت وبازديد از بو فه مدرسه و رفع مشكلات موجود </vt:lpstr>
      <vt:lpstr>نظارت بربرنامه صبحانه دانش آموزان  مدرسه </vt:lpstr>
      <vt:lpstr>برپايي نمايشگاه هاي سلامت </vt:lpstr>
      <vt:lpstr>جشنواره غذاي سالم </vt:lpstr>
      <vt:lpstr>گراميداشت هفته ها و مناسبتهاي بهداشتي </vt:lpstr>
      <vt:lpstr>تهيه دوچرخه جهت دانش آموزان و كاركنان مدرسه با مشاركت شهر داري </vt:lpstr>
      <vt:lpstr>جشنواره تغذيه با مشاركت والدين مدرسه </vt:lpstr>
      <vt:lpstr>تهيه وسايل ورزشي جهت پرسنل مدرسه  </vt:lpstr>
      <vt:lpstr>ايجاد فضاي سبز با مشاركت شهرداري در مدرسه  </vt:lpstr>
      <vt:lpstr>نشان مدرسه مروج سلامت </vt:lpstr>
      <vt:lpstr>جعبه كمكهاي اوليه  </vt:lpstr>
      <vt:lpstr>  ايجاد فضاي سبز با مشاركت دانش آموزان مدرسه  </vt:lpstr>
      <vt:lpstr>ايجاد فضاي سبز در مدرسه با مشاركت دانش آموزان مدرسه</vt:lpstr>
      <vt:lpstr>شادو خرم باشید</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MRT</dc:creator>
  <cp:lastModifiedBy>hp</cp:lastModifiedBy>
  <cp:revision>245</cp:revision>
  <dcterms:created xsi:type="dcterms:W3CDTF">2009-12-05T06:57:30Z</dcterms:created>
  <dcterms:modified xsi:type="dcterms:W3CDTF">2017-04-30T14:04:23Z</dcterms:modified>
</cp:coreProperties>
</file>