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39"/>
  </p:handoutMasterIdLst>
  <p:sldIdLst>
    <p:sldId id="282" r:id="rId2"/>
    <p:sldId id="280" r:id="rId3"/>
    <p:sldId id="256" r:id="rId4"/>
    <p:sldId id="288" r:id="rId5"/>
    <p:sldId id="294" r:id="rId6"/>
    <p:sldId id="257" r:id="rId7"/>
    <p:sldId id="258" r:id="rId8"/>
    <p:sldId id="259" r:id="rId9"/>
    <p:sldId id="260" r:id="rId10"/>
    <p:sldId id="261" r:id="rId11"/>
    <p:sldId id="262" r:id="rId12"/>
    <p:sldId id="263" r:id="rId13"/>
    <p:sldId id="264" r:id="rId14"/>
    <p:sldId id="265" r:id="rId15"/>
    <p:sldId id="266" r:id="rId16"/>
    <p:sldId id="268" r:id="rId17"/>
    <p:sldId id="283" r:id="rId18"/>
    <p:sldId id="287" r:id="rId19"/>
    <p:sldId id="269" r:id="rId20"/>
    <p:sldId id="270" r:id="rId21"/>
    <p:sldId id="272" r:id="rId22"/>
    <p:sldId id="284" r:id="rId23"/>
    <p:sldId id="271" r:id="rId24"/>
    <p:sldId id="274" r:id="rId25"/>
    <p:sldId id="277" r:id="rId26"/>
    <p:sldId id="275" r:id="rId27"/>
    <p:sldId id="296" r:id="rId28"/>
    <p:sldId id="276" r:id="rId29"/>
    <p:sldId id="278" r:id="rId30"/>
    <p:sldId id="279" r:id="rId31"/>
    <p:sldId id="285" r:id="rId32"/>
    <p:sldId id="291" r:id="rId33"/>
    <p:sldId id="292" r:id="rId34"/>
    <p:sldId id="293" r:id="rId35"/>
    <p:sldId id="289" r:id="rId36"/>
    <p:sldId id="290" r:id="rId37"/>
    <p:sldId id="286"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p:scale>
          <a:sx n="100" d="100"/>
          <a:sy n="100" d="100"/>
        </p:scale>
        <p:origin x="-294" y="-162"/>
      </p:cViewPr>
      <p:guideLst>
        <p:guide orient="horz" pos="2160"/>
        <p:guide pos="2880"/>
      </p:guideLst>
    </p:cSldViewPr>
  </p:slideViewPr>
  <p:notesTextViewPr>
    <p:cViewPr>
      <p:scale>
        <a:sx n="1" d="1"/>
        <a:sy n="1" d="1"/>
      </p:scale>
      <p:origin x="0" y="0"/>
    </p:cViewPr>
  </p:notesTextViewPr>
  <p:sorterViewPr>
    <p:cViewPr>
      <p:scale>
        <a:sx n="100" d="100"/>
        <a:sy n="100" d="100"/>
      </p:scale>
      <p:origin x="0" y="68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0BFA4-25F0-4764-B490-4E2D8A2F893B}"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985FB1EA-5A3C-4AA0-9DCC-BFAD40E4453D}">
      <dgm:prSet phldrT="[Text]"/>
      <dgm:spPr/>
      <dgm:t>
        <a:bodyPr/>
        <a:lstStyle/>
        <a:p>
          <a:r>
            <a:rPr lang="fa-IR" dirty="0">
              <a:solidFill>
                <a:srgbClr val="C00000"/>
              </a:solidFill>
              <a:cs typeface="B Titr" pitchFamily="2" charset="-78"/>
            </a:rPr>
            <a:t>نمایندگان مردمی </a:t>
          </a:r>
          <a:r>
            <a:rPr lang="fa-IR" dirty="0">
              <a:cs typeface="B Titr" pitchFamily="2" charset="-78"/>
            </a:rPr>
            <a:t>( دبیر کانون سلامت محله و مسئولان گروه‌های  موضوعی مردمی کانون، رئیس هیئت ها ،سمن ها وکانونهای اختصاصی و موضوعی  محلی نظیر: کانون ورزش، کانون کشاورزی ، سمن ها، </a:t>
          </a:r>
          <a:r>
            <a:rPr lang="fa-IR" dirty="0" err="1">
              <a:cs typeface="B Titr" pitchFamily="2" charset="-78"/>
            </a:rPr>
            <a:t>خیرین</a:t>
          </a:r>
          <a:r>
            <a:rPr lang="fa-IR" dirty="0">
              <a:cs typeface="B Titr" pitchFamily="2" charset="-78"/>
            </a:rPr>
            <a:t> ، بسیج و ...)</a:t>
          </a:r>
          <a:endParaRPr lang="en-US" dirty="0">
            <a:cs typeface="B Titr" pitchFamily="2" charset="-78"/>
          </a:endParaRPr>
        </a:p>
      </dgm:t>
    </dgm:pt>
    <dgm:pt modelId="{8A5F4B96-403A-489B-B5F7-5C45E3B70C60}" type="parTrans" cxnId="{1CD59E61-A8E2-420F-BCDB-E95754C97340}">
      <dgm:prSet/>
      <dgm:spPr/>
      <dgm:t>
        <a:bodyPr/>
        <a:lstStyle/>
        <a:p>
          <a:endParaRPr lang="en-US"/>
        </a:p>
      </dgm:t>
    </dgm:pt>
    <dgm:pt modelId="{0B31C554-A1A8-4C86-99AB-955EB5113321}" type="sibTrans" cxnId="{1CD59E61-A8E2-420F-BCDB-E95754C97340}">
      <dgm:prSet/>
      <dgm:spPr/>
      <dgm:t>
        <a:bodyPr/>
        <a:lstStyle/>
        <a:p>
          <a:endParaRPr lang="en-US"/>
        </a:p>
      </dgm:t>
    </dgm:pt>
    <dgm:pt modelId="{46657484-6CCF-4498-8420-EDE1AB29C095}">
      <dgm:prSet phldrT="[Text]"/>
      <dgm:spPr/>
      <dgm:t>
        <a:bodyPr/>
        <a:lstStyle/>
        <a:p>
          <a:r>
            <a:rPr lang="fa-IR" dirty="0">
              <a:solidFill>
                <a:srgbClr val="C00000"/>
              </a:solidFill>
              <a:cs typeface="B Titr" pitchFamily="2" charset="-78"/>
            </a:rPr>
            <a:t>نمایندگان دستگاه های دولتی </a:t>
          </a:r>
          <a:r>
            <a:rPr lang="fa-IR" dirty="0">
              <a:cs typeface="B Titr" pitchFamily="2" charset="-78"/>
            </a:rPr>
            <a:t>(</a:t>
          </a:r>
          <a:r>
            <a:rPr lang="fa-IR" dirty="0">
              <a:solidFill>
                <a:sysClr val="windowText" lastClr="000000"/>
              </a:solidFill>
              <a:cs typeface="B Titr" pitchFamily="2" charset="-78"/>
            </a:rPr>
            <a:t>نماینده شورای اسلامی شهر و </a:t>
          </a:r>
          <a:r>
            <a:rPr lang="fa-IR" dirty="0">
              <a:cs typeface="B Titr" pitchFamily="2" charset="-78"/>
            </a:rPr>
            <a:t>روستا، نماینده آموزش و پرورش، بهزیستی، رفاه و کار، بهداشت و درمان،نیروی انتظامی ،محیط زیست،شهرداری/دهیاری و ...)</a:t>
          </a:r>
          <a:endParaRPr lang="en-US" dirty="0">
            <a:cs typeface="B Titr" pitchFamily="2" charset="-78"/>
          </a:endParaRPr>
        </a:p>
      </dgm:t>
    </dgm:pt>
    <dgm:pt modelId="{B7A55A59-8C18-49BC-9BB6-BB9F0CBE2B18}" type="parTrans" cxnId="{D4116734-C48F-4B6E-BBB2-46F472311FF6}">
      <dgm:prSet/>
      <dgm:spPr/>
      <dgm:t>
        <a:bodyPr/>
        <a:lstStyle/>
        <a:p>
          <a:endParaRPr lang="en-US"/>
        </a:p>
      </dgm:t>
    </dgm:pt>
    <dgm:pt modelId="{7FEF4D3B-ADB0-4205-BE3A-1446370E4ACF}" type="sibTrans" cxnId="{D4116734-C48F-4B6E-BBB2-46F472311FF6}">
      <dgm:prSet/>
      <dgm:spPr/>
      <dgm:t>
        <a:bodyPr/>
        <a:lstStyle/>
        <a:p>
          <a:endParaRPr lang="en-US"/>
        </a:p>
      </dgm:t>
    </dgm:pt>
    <dgm:pt modelId="{365B42FF-421C-46F4-9F4F-7D2344EDDFD9}">
      <dgm:prSet phldrT="[Text]"/>
      <dgm:spPr/>
      <dgm:t>
        <a:bodyPr/>
        <a:lstStyle/>
        <a:p>
          <a:r>
            <a:rPr lang="fa-IR" dirty="0">
              <a:solidFill>
                <a:srgbClr val="C00000"/>
              </a:solidFill>
              <a:cs typeface="B Titr" pitchFamily="2" charset="-78"/>
            </a:rPr>
            <a:t>نمایندگان معتمدین و مراکز علمی</a:t>
          </a:r>
          <a:r>
            <a:rPr lang="fa-IR" dirty="0">
              <a:cs typeface="B Titr" pitchFamily="2" charset="-78"/>
            </a:rPr>
            <a:t>(روحانیون، معتمدین محلی و اساتید دانشگاه...)</a:t>
          </a:r>
          <a:endParaRPr lang="en-US" dirty="0">
            <a:cs typeface="B Titr" pitchFamily="2" charset="-78"/>
          </a:endParaRPr>
        </a:p>
      </dgm:t>
    </dgm:pt>
    <dgm:pt modelId="{7C24047D-4715-4A5C-9FEA-1500AC4B50B9}" type="parTrans" cxnId="{9AF53626-7AB8-420A-BCA3-607A432AD68E}">
      <dgm:prSet/>
      <dgm:spPr/>
      <dgm:t>
        <a:bodyPr/>
        <a:lstStyle/>
        <a:p>
          <a:endParaRPr lang="en-US"/>
        </a:p>
      </dgm:t>
    </dgm:pt>
    <dgm:pt modelId="{6C53E2FC-4F78-42BF-8834-0176CBDCC222}" type="sibTrans" cxnId="{9AF53626-7AB8-420A-BCA3-607A432AD68E}">
      <dgm:prSet/>
      <dgm:spPr/>
      <dgm:t>
        <a:bodyPr/>
        <a:lstStyle/>
        <a:p>
          <a:endParaRPr lang="en-US"/>
        </a:p>
      </dgm:t>
    </dgm:pt>
    <dgm:pt modelId="{DEB01230-63B6-492A-990F-62BD39DA1C8D}" type="pres">
      <dgm:prSet presAssocID="{F8C0BFA4-25F0-4764-B490-4E2D8A2F893B}" presName="compositeShape" presStyleCnt="0">
        <dgm:presLayoutVars>
          <dgm:dir/>
          <dgm:resizeHandles/>
        </dgm:presLayoutVars>
      </dgm:prSet>
      <dgm:spPr/>
      <dgm:t>
        <a:bodyPr/>
        <a:lstStyle/>
        <a:p>
          <a:pPr rtl="1"/>
          <a:endParaRPr lang="fa-IR"/>
        </a:p>
      </dgm:t>
    </dgm:pt>
    <dgm:pt modelId="{3838EBA5-7F75-46F9-BF07-974E5803E927}" type="pres">
      <dgm:prSet presAssocID="{F8C0BFA4-25F0-4764-B490-4E2D8A2F893B}" presName="pyramid" presStyleLbl="node1" presStyleIdx="0" presStyleCnt="1" custScaleY="68233" custLinFactNeighborX="1310" custLinFactNeighborY="327"/>
      <dgm:spPr/>
    </dgm:pt>
    <dgm:pt modelId="{CD6B0CC9-D462-4BFE-951D-EE58BB8E61F9}" type="pres">
      <dgm:prSet presAssocID="{F8C0BFA4-25F0-4764-B490-4E2D8A2F893B}" presName="theList" presStyleCnt="0"/>
      <dgm:spPr/>
    </dgm:pt>
    <dgm:pt modelId="{279F9553-251F-4676-A71D-5262B5D77119}" type="pres">
      <dgm:prSet presAssocID="{985FB1EA-5A3C-4AA0-9DCC-BFAD40E4453D}" presName="aNode" presStyleLbl="fgAcc1" presStyleIdx="0" presStyleCnt="3" custScaleY="75375" custLinFactY="9517" custLinFactNeighborX="-90718" custLinFactNeighborY="100000">
        <dgm:presLayoutVars>
          <dgm:bulletEnabled val="1"/>
        </dgm:presLayoutVars>
      </dgm:prSet>
      <dgm:spPr/>
      <dgm:t>
        <a:bodyPr/>
        <a:lstStyle/>
        <a:p>
          <a:pPr rtl="1"/>
          <a:endParaRPr lang="fa-IR"/>
        </a:p>
      </dgm:t>
    </dgm:pt>
    <dgm:pt modelId="{5274CB15-1978-46E6-BC51-DB857B164CF5}" type="pres">
      <dgm:prSet presAssocID="{985FB1EA-5A3C-4AA0-9DCC-BFAD40E4453D}" presName="aSpace" presStyleCnt="0"/>
      <dgm:spPr/>
    </dgm:pt>
    <dgm:pt modelId="{FA113303-7E8D-46E5-8EB3-DBCEC4EAB0EF}" type="pres">
      <dgm:prSet presAssocID="{46657484-6CCF-4498-8420-EDE1AB29C095}" presName="aNode" presStyleLbl="fgAcc1" presStyleIdx="1" presStyleCnt="3" custScaleY="61307" custLinFactY="6360" custLinFactNeighborX="1406" custLinFactNeighborY="100000">
        <dgm:presLayoutVars>
          <dgm:bulletEnabled val="1"/>
        </dgm:presLayoutVars>
      </dgm:prSet>
      <dgm:spPr/>
      <dgm:t>
        <a:bodyPr/>
        <a:lstStyle/>
        <a:p>
          <a:pPr rtl="1"/>
          <a:endParaRPr lang="fa-IR"/>
        </a:p>
      </dgm:t>
    </dgm:pt>
    <dgm:pt modelId="{F473B412-3F13-4BE7-8044-B9755FEE8D24}" type="pres">
      <dgm:prSet presAssocID="{46657484-6CCF-4498-8420-EDE1AB29C095}" presName="aSpace" presStyleCnt="0"/>
      <dgm:spPr/>
    </dgm:pt>
    <dgm:pt modelId="{0827D75D-11CE-4FA7-980B-DDB184614DF5}" type="pres">
      <dgm:prSet presAssocID="{365B42FF-421C-46F4-9F4F-7D2344EDDFD9}" presName="aNode" presStyleLbl="fgAcc1" presStyleIdx="2" presStyleCnt="3" custScaleY="57553" custLinFactNeighborX="-94469" custLinFactNeighborY="27433">
        <dgm:presLayoutVars>
          <dgm:bulletEnabled val="1"/>
        </dgm:presLayoutVars>
      </dgm:prSet>
      <dgm:spPr/>
      <dgm:t>
        <a:bodyPr/>
        <a:lstStyle/>
        <a:p>
          <a:pPr rtl="1"/>
          <a:endParaRPr lang="fa-IR"/>
        </a:p>
      </dgm:t>
    </dgm:pt>
    <dgm:pt modelId="{0E1E18D3-274D-43F9-835A-6AB7CD324883}" type="pres">
      <dgm:prSet presAssocID="{365B42FF-421C-46F4-9F4F-7D2344EDDFD9}" presName="aSpace" presStyleCnt="0"/>
      <dgm:spPr/>
    </dgm:pt>
  </dgm:ptLst>
  <dgm:cxnLst>
    <dgm:cxn modelId="{1CD59E61-A8E2-420F-BCDB-E95754C97340}" srcId="{F8C0BFA4-25F0-4764-B490-4E2D8A2F893B}" destId="{985FB1EA-5A3C-4AA0-9DCC-BFAD40E4453D}" srcOrd="0" destOrd="0" parTransId="{8A5F4B96-403A-489B-B5F7-5C45E3B70C60}" sibTransId="{0B31C554-A1A8-4C86-99AB-955EB5113321}"/>
    <dgm:cxn modelId="{A61D12FD-BF75-41AD-B568-A5418BC0E4B6}" type="presOf" srcId="{985FB1EA-5A3C-4AA0-9DCC-BFAD40E4453D}" destId="{279F9553-251F-4676-A71D-5262B5D77119}" srcOrd="0" destOrd="0" presId="urn:microsoft.com/office/officeart/2005/8/layout/pyramid2"/>
    <dgm:cxn modelId="{9AF53626-7AB8-420A-BCA3-607A432AD68E}" srcId="{F8C0BFA4-25F0-4764-B490-4E2D8A2F893B}" destId="{365B42FF-421C-46F4-9F4F-7D2344EDDFD9}" srcOrd="2" destOrd="0" parTransId="{7C24047D-4715-4A5C-9FEA-1500AC4B50B9}" sibTransId="{6C53E2FC-4F78-42BF-8834-0176CBDCC222}"/>
    <dgm:cxn modelId="{CA618291-1F19-4FFE-87EC-2C8093EB3D53}" type="presOf" srcId="{46657484-6CCF-4498-8420-EDE1AB29C095}" destId="{FA113303-7E8D-46E5-8EB3-DBCEC4EAB0EF}" srcOrd="0" destOrd="0" presId="urn:microsoft.com/office/officeart/2005/8/layout/pyramid2"/>
    <dgm:cxn modelId="{F416DE33-7591-4651-9F9C-7CEE6231072A}" type="presOf" srcId="{365B42FF-421C-46F4-9F4F-7D2344EDDFD9}" destId="{0827D75D-11CE-4FA7-980B-DDB184614DF5}" srcOrd="0" destOrd="0" presId="urn:microsoft.com/office/officeart/2005/8/layout/pyramid2"/>
    <dgm:cxn modelId="{9AE6C98E-7B93-43E1-A081-4BEA29BEACBF}" type="presOf" srcId="{F8C0BFA4-25F0-4764-B490-4E2D8A2F893B}" destId="{DEB01230-63B6-492A-990F-62BD39DA1C8D}" srcOrd="0" destOrd="0" presId="urn:microsoft.com/office/officeart/2005/8/layout/pyramid2"/>
    <dgm:cxn modelId="{D4116734-C48F-4B6E-BBB2-46F472311FF6}" srcId="{F8C0BFA4-25F0-4764-B490-4E2D8A2F893B}" destId="{46657484-6CCF-4498-8420-EDE1AB29C095}" srcOrd="1" destOrd="0" parTransId="{B7A55A59-8C18-49BC-9BB6-BB9F0CBE2B18}" sibTransId="{7FEF4D3B-ADB0-4205-BE3A-1446370E4ACF}"/>
    <dgm:cxn modelId="{5559784C-257F-4B7A-80EC-C46E17CEA000}" type="presParOf" srcId="{DEB01230-63B6-492A-990F-62BD39DA1C8D}" destId="{3838EBA5-7F75-46F9-BF07-974E5803E927}" srcOrd="0" destOrd="0" presId="urn:microsoft.com/office/officeart/2005/8/layout/pyramid2"/>
    <dgm:cxn modelId="{5C6C3518-253A-43F0-97D3-694DC6744C0F}" type="presParOf" srcId="{DEB01230-63B6-492A-990F-62BD39DA1C8D}" destId="{CD6B0CC9-D462-4BFE-951D-EE58BB8E61F9}" srcOrd="1" destOrd="0" presId="urn:microsoft.com/office/officeart/2005/8/layout/pyramid2"/>
    <dgm:cxn modelId="{0F8E6402-EB05-4641-9762-4A1E440188CD}" type="presParOf" srcId="{CD6B0CC9-D462-4BFE-951D-EE58BB8E61F9}" destId="{279F9553-251F-4676-A71D-5262B5D77119}" srcOrd="0" destOrd="0" presId="urn:microsoft.com/office/officeart/2005/8/layout/pyramid2"/>
    <dgm:cxn modelId="{6646C1E4-E4F5-462E-852F-70D0F9F92818}" type="presParOf" srcId="{CD6B0CC9-D462-4BFE-951D-EE58BB8E61F9}" destId="{5274CB15-1978-46E6-BC51-DB857B164CF5}" srcOrd="1" destOrd="0" presId="urn:microsoft.com/office/officeart/2005/8/layout/pyramid2"/>
    <dgm:cxn modelId="{9CEA2352-8000-49BE-8A63-DFF54C2432C8}" type="presParOf" srcId="{CD6B0CC9-D462-4BFE-951D-EE58BB8E61F9}" destId="{FA113303-7E8D-46E5-8EB3-DBCEC4EAB0EF}" srcOrd="2" destOrd="0" presId="urn:microsoft.com/office/officeart/2005/8/layout/pyramid2"/>
    <dgm:cxn modelId="{F45457BF-3BB7-4C07-A5BA-2E4D9C349A40}" type="presParOf" srcId="{CD6B0CC9-D462-4BFE-951D-EE58BB8E61F9}" destId="{F473B412-3F13-4BE7-8044-B9755FEE8D24}" srcOrd="3" destOrd="0" presId="urn:microsoft.com/office/officeart/2005/8/layout/pyramid2"/>
    <dgm:cxn modelId="{38BBE6F9-BDDF-46AE-A557-CC610ED5E81A}" type="presParOf" srcId="{CD6B0CC9-D462-4BFE-951D-EE58BB8E61F9}" destId="{0827D75D-11CE-4FA7-980B-DDB184614DF5}" srcOrd="4" destOrd="0" presId="urn:microsoft.com/office/officeart/2005/8/layout/pyramid2"/>
    <dgm:cxn modelId="{E5445414-DD3B-47A2-A74B-3885391DE48F}" type="presParOf" srcId="{CD6B0CC9-D462-4BFE-951D-EE58BB8E61F9}" destId="{0E1E18D3-274D-43F9-835A-6AB7CD32488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8EBA5-7F75-46F9-BF07-974E5803E927}">
      <dsp:nvSpPr>
        <dsp:cNvPr id="0" name=""/>
        <dsp:cNvSpPr/>
      </dsp:nvSpPr>
      <dsp:spPr>
        <a:xfrm>
          <a:off x="849377" y="887137"/>
          <a:ext cx="5472608" cy="373412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9F9553-251F-4676-A71D-5262B5D77119}">
      <dsp:nvSpPr>
        <dsp:cNvPr id="0" name=""/>
        <dsp:cNvSpPr/>
      </dsp:nvSpPr>
      <dsp:spPr>
        <a:xfrm>
          <a:off x="286974" y="964761"/>
          <a:ext cx="3557195" cy="14227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a-IR" sz="1100" kern="1200" dirty="0">
              <a:solidFill>
                <a:srgbClr val="C00000"/>
              </a:solidFill>
              <a:cs typeface="B Titr" pitchFamily="2" charset="-78"/>
            </a:rPr>
            <a:t>نمایندگان مردمی </a:t>
          </a:r>
          <a:r>
            <a:rPr lang="fa-IR" sz="1100" kern="1200" dirty="0">
              <a:cs typeface="B Titr" pitchFamily="2" charset="-78"/>
            </a:rPr>
            <a:t>( دبیر کانون سلامت محله و مسئولان گروه‌های  موضوعی مردمی کانون، رئیس هیئت ها ،سمن ها وکانونهای اختصاصی و موضوعی  محلی نظیر: کانون ورزش، کانون کشاورزی ، سمن ها، </a:t>
          </a:r>
          <a:r>
            <a:rPr lang="fa-IR" sz="1100" kern="1200" dirty="0" err="1">
              <a:cs typeface="B Titr" pitchFamily="2" charset="-78"/>
            </a:rPr>
            <a:t>خیرین</a:t>
          </a:r>
          <a:r>
            <a:rPr lang="fa-IR" sz="1100" kern="1200" dirty="0">
              <a:cs typeface="B Titr" pitchFamily="2" charset="-78"/>
            </a:rPr>
            <a:t> ، بسیج و ...)</a:t>
          </a:r>
          <a:endParaRPr lang="en-US" sz="1100" kern="1200" dirty="0">
            <a:cs typeface="B Titr" pitchFamily="2" charset="-78"/>
          </a:endParaRPr>
        </a:p>
      </dsp:txBody>
      <dsp:txXfrm>
        <a:off x="356429" y="1034216"/>
        <a:ext cx="3418285" cy="1283885"/>
      </dsp:txXfrm>
    </dsp:sp>
    <dsp:sp modelId="{FA113303-7E8D-46E5-8EB3-DBCEC4EAB0EF}">
      <dsp:nvSpPr>
        <dsp:cNvPr id="0" name=""/>
        <dsp:cNvSpPr/>
      </dsp:nvSpPr>
      <dsp:spPr>
        <a:xfrm>
          <a:off x="3564004" y="2563916"/>
          <a:ext cx="3557195" cy="115724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a-IR" sz="1100" kern="1200" dirty="0">
              <a:solidFill>
                <a:srgbClr val="C00000"/>
              </a:solidFill>
              <a:cs typeface="B Titr" pitchFamily="2" charset="-78"/>
            </a:rPr>
            <a:t>نمایندگان دستگاه های دولتی </a:t>
          </a:r>
          <a:r>
            <a:rPr lang="fa-IR" sz="1100" kern="1200" dirty="0">
              <a:cs typeface="B Titr" pitchFamily="2" charset="-78"/>
            </a:rPr>
            <a:t>(</a:t>
          </a:r>
          <a:r>
            <a:rPr lang="fa-IR" sz="1100" kern="1200" dirty="0">
              <a:solidFill>
                <a:sysClr val="windowText" lastClr="000000"/>
              </a:solidFill>
              <a:cs typeface="B Titr" pitchFamily="2" charset="-78"/>
            </a:rPr>
            <a:t>نماینده شورای اسلامی شهر و </a:t>
          </a:r>
          <a:r>
            <a:rPr lang="fa-IR" sz="1100" kern="1200" dirty="0">
              <a:cs typeface="B Titr" pitchFamily="2" charset="-78"/>
            </a:rPr>
            <a:t>روستا، نماینده آموزش و پرورش، بهزیستی، رفاه و کار، بهداشت و درمان،نیروی انتظامی ،محیط زیست،شهرداری/دهیاری و ...)</a:t>
          </a:r>
          <a:endParaRPr lang="en-US" sz="1100" kern="1200" dirty="0">
            <a:cs typeface="B Titr" pitchFamily="2" charset="-78"/>
          </a:endParaRPr>
        </a:p>
      </dsp:txBody>
      <dsp:txXfrm>
        <a:off x="3620496" y="2620408"/>
        <a:ext cx="3444211" cy="1044260"/>
      </dsp:txXfrm>
    </dsp:sp>
    <dsp:sp modelId="{0827D75D-11CE-4FA7-980B-DDB184614DF5}">
      <dsp:nvSpPr>
        <dsp:cNvPr id="0" name=""/>
        <dsp:cNvSpPr/>
      </dsp:nvSpPr>
      <dsp:spPr>
        <a:xfrm>
          <a:off x="153543" y="3665837"/>
          <a:ext cx="3557195" cy="108638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a-IR" sz="1100" kern="1200" dirty="0">
              <a:solidFill>
                <a:srgbClr val="C00000"/>
              </a:solidFill>
              <a:cs typeface="B Titr" pitchFamily="2" charset="-78"/>
            </a:rPr>
            <a:t>نمایندگان معتمدین و مراکز علمی</a:t>
          </a:r>
          <a:r>
            <a:rPr lang="fa-IR" sz="1100" kern="1200" dirty="0">
              <a:cs typeface="B Titr" pitchFamily="2" charset="-78"/>
            </a:rPr>
            <a:t>(روحانیون، معتمدین محلی و اساتید دانشگاه...)</a:t>
          </a:r>
          <a:endParaRPr lang="en-US" sz="1100" kern="1200" dirty="0">
            <a:cs typeface="B Titr" pitchFamily="2" charset="-78"/>
          </a:endParaRPr>
        </a:p>
      </dsp:txBody>
      <dsp:txXfrm>
        <a:off x="206576" y="3718870"/>
        <a:ext cx="3451129" cy="98031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D20CA8C-86F1-418C-9692-CD091C394DAD}" type="datetimeFigureOut">
              <a:rPr lang="en-US" smtClean="0"/>
              <a:t>1/2/2019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D746C90-4E7F-43BE-90A8-47DD491D4564}" type="slidenum">
              <a:rPr lang="en-US" smtClean="0"/>
              <a:t>‹#›</a:t>
            </a:fld>
            <a:endParaRPr lang="en-US"/>
          </a:p>
        </p:txBody>
      </p:sp>
    </p:spTree>
    <p:extLst>
      <p:ext uri="{BB962C8B-B14F-4D97-AF65-F5344CB8AC3E}">
        <p14:creationId xmlns:p14="http://schemas.microsoft.com/office/powerpoint/2010/main" val="16857016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sz="2400"/>
            </a:lvl1pPr>
          </a:lstStyle>
          <a:p>
            <a:pPr lvl="0"/>
            <a:r>
              <a:rPr lang="en-US" noProof="0" smtClean="0"/>
              <a:t>Click to edit Master subtitle style</a:t>
            </a:r>
          </a:p>
        </p:txBody>
      </p:sp>
      <p:sp>
        <p:nvSpPr>
          <p:cNvPr id="3076" name="Rectangle 4"/>
          <p:cNvSpPr>
            <a:spLocks noGrp="1" noChangeArrowheads="1"/>
          </p:cNvSpPr>
          <p:nvPr>
            <p:ph type="dt" sz="half" idx="2"/>
          </p:nvPr>
        </p:nvSpPr>
        <p:spPr>
          <a:xfrm>
            <a:off x="0" y="6629400"/>
            <a:ext cx="1905000" cy="228600"/>
          </a:xfrm>
        </p:spPr>
        <p:txBody>
          <a:bodyPr/>
          <a:lstStyle>
            <a:lvl1pPr>
              <a:defRPr b="1">
                <a:latin typeface="Arial" charset="0"/>
              </a:defRPr>
            </a:lvl1pPr>
          </a:lstStyle>
          <a:p>
            <a:endParaRPr lang="en-US">
              <a:solidFill>
                <a:srgbClr val="000000"/>
              </a:solidFill>
            </a:endParaRPr>
          </a:p>
        </p:txBody>
      </p:sp>
      <p:sp>
        <p:nvSpPr>
          <p:cNvPr id="3077" name="Rectangle 5"/>
          <p:cNvSpPr>
            <a:spLocks noGrp="1" noChangeArrowheads="1"/>
          </p:cNvSpPr>
          <p:nvPr>
            <p:ph type="ftr" sz="quarter" idx="3"/>
          </p:nvPr>
        </p:nvSpPr>
        <p:spPr>
          <a:xfrm>
            <a:off x="3124200" y="6629400"/>
            <a:ext cx="2895600" cy="228600"/>
          </a:xfrm>
        </p:spPr>
        <p:txBody>
          <a:bodyPr/>
          <a:lstStyle>
            <a:lvl1pPr>
              <a:defRPr b="1">
                <a:latin typeface="Arial" charset="0"/>
              </a:defRPr>
            </a:lvl1pPr>
          </a:lstStyle>
          <a:p>
            <a:endParaRPr lang="en-US">
              <a:solidFill>
                <a:srgbClr val="000000"/>
              </a:solidFill>
            </a:endParaRPr>
          </a:p>
        </p:txBody>
      </p:sp>
      <p:sp>
        <p:nvSpPr>
          <p:cNvPr id="3078" name="Rectangle 6"/>
          <p:cNvSpPr>
            <a:spLocks noGrp="1" noChangeArrowheads="1"/>
          </p:cNvSpPr>
          <p:nvPr>
            <p:ph type="sldNum" sz="quarter" idx="4"/>
          </p:nvPr>
        </p:nvSpPr>
        <p:spPr>
          <a:xfrm>
            <a:off x="7239000" y="6629400"/>
            <a:ext cx="1905000" cy="228600"/>
          </a:xfrm>
        </p:spPr>
        <p:txBody>
          <a:bodyPr/>
          <a:lstStyle>
            <a:lvl1pPr>
              <a:defRPr b="1">
                <a:latin typeface="Arial" charset="0"/>
              </a:defRPr>
            </a:lvl1pPr>
          </a:lstStyle>
          <a:p>
            <a:fld id="{A824896F-7755-466F-8C35-EAFD8CA435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1570226"/>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C56374-977E-4424-935F-A12D278A28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3291068"/>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21907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04800"/>
            <a:ext cx="64198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03A2306-EA26-4CD1-AF4E-2B0594819D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0033603"/>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45CE18-FEDB-42B8-B312-8B3BA77B22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5876542"/>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6F8B2E-FEF9-4C06-A6EA-B5CD37F657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9467530"/>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219200"/>
            <a:ext cx="3695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19200"/>
            <a:ext cx="3695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9E9954-B703-4A44-A9C2-064BB611DF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7914294"/>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208AB69-F4F1-4209-9B61-7037FCEB2A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2851877"/>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DEAAFB4-FDB7-4E54-B52B-447C3A7007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080229"/>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220D672-B12B-4FAA-A631-9CA5B5C581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4752803"/>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F5E704-AC6B-47FB-BDE9-3FAF54BE9D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4689565"/>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060965-0726-4D60-93AC-F14691D533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4171854"/>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371600" y="1219200"/>
            <a:ext cx="7543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6" name="Rectangle 2"/>
          <p:cNvSpPr>
            <a:spLocks noGrp="1" noChangeArrowheads="1"/>
          </p:cNvSpPr>
          <p:nvPr>
            <p:ph type="title"/>
          </p:nvPr>
        </p:nvSpPr>
        <p:spPr bwMode="auto">
          <a:xfrm>
            <a:off x="152400" y="304800"/>
            <a:ext cx="876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2133600" y="6477000"/>
            <a:ext cx="487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fontAlgn="base">
              <a:spcBef>
                <a:spcPct val="0"/>
              </a:spcBef>
              <a:spcAft>
                <a:spcPct val="0"/>
              </a:spcAft>
            </a:pPr>
            <a:fld id="{BEE4D5E0-1087-42AD-AF1E-CF6E852B75E5}"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16537817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pull/>
  </p:transition>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Arial Narrow" pitchFamily="34" charset="0"/>
        </a:defRPr>
      </a:lvl2pPr>
      <a:lvl3pPr algn="ctr" rtl="0" eaLnBrk="1" fontAlgn="base" hangingPunct="1">
        <a:spcBef>
          <a:spcPct val="0"/>
        </a:spcBef>
        <a:spcAft>
          <a:spcPct val="0"/>
        </a:spcAft>
        <a:defRPr sz="3600" b="1">
          <a:solidFill>
            <a:schemeClr val="tx2"/>
          </a:solidFill>
          <a:latin typeface="Arial Narrow" pitchFamily="34" charset="0"/>
        </a:defRPr>
      </a:lvl3pPr>
      <a:lvl4pPr algn="ctr" rtl="0" eaLnBrk="1" fontAlgn="base" hangingPunct="1">
        <a:spcBef>
          <a:spcPct val="0"/>
        </a:spcBef>
        <a:spcAft>
          <a:spcPct val="0"/>
        </a:spcAft>
        <a:defRPr sz="3600" b="1">
          <a:solidFill>
            <a:schemeClr val="tx2"/>
          </a:solidFill>
          <a:latin typeface="Arial Narrow" pitchFamily="34" charset="0"/>
        </a:defRPr>
      </a:lvl4pPr>
      <a:lvl5pPr algn="ctr" rtl="0" eaLnBrk="1" fontAlgn="base" hangingPunct="1">
        <a:spcBef>
          <a:spcPct val="0"/>
        </a:spcBef>
        <a:spcAft>
          <a:spcPct val="0"/>
        </a:spcAft>
        <a:defRPr sz="3600" b="1">
          <a:solidFill>
            <a:schemeClr val="tx2"/>
          </a:solidFill>
          <a:latin typeface="Arial Narrow" pitchFamily="34" charset="0"/>
        </a:defRPr>
      </a:lvl5pPr>
      <a:lvl6pPr marL="457200" algn="ctr" rtl="0" eaLnBrk="1" fontAlgn="base" hangingPunct="1">
        <a:spcBef>
          <a:spcPct val="0"/>
        </a:spcBef>
        <a:spcAft>
          <a:spcPct val="0"/>
        </a:spcAft>
        <a:defRPr sz="3600" b="1">
          <a:solidFill>
            <a:schemeClr val="tx2"/>
          </a:solidFill>
          <a:latin typeface="Arial Narrow" pitchFamily="34" charset="0"/>
        </a:defRPr>
      </a:lvl6pPr>
      <a:lvl7pPr marL="914400" algn="ctr" rtl="0" eaLnBrk="1" fontAlgn="base" hangingPunct="1">
        <a:spcBef>
          <a:spcPct val="0"/>
        </a:spcBef>
        <a:spcAft>
          <a:spcPct val="0"/>
        </a:spcAft>
        <a:defRPr sz="3600" b="1">
          <a:solidFill>
            <a:schemeClr val="tx2"/>
          </a:solidFill>
          <a:latin typeface="Arial Narrow" pitchFamily="34" charset="0"/>
        </a:defRPr>
      </a:lvl7pPr>
      <a:lvl8pPr marL="1371600" algn="ctr" rtl="0" eaLnBrk="1" fontAlgn="base" hangingPunct="1">
        <a:spcBef>
          <a:spcPct val="0"/>
        </a:spcBef>
        <a:spcAft>
          <a:spcPct val="0"/>
        </a:spcAft>
        <a:defRPr sz="3600" b="1">
          <a:solidFill>
            <a:schemeClr val="tx2"/>
          </a:solidFill>
          <a:latin typeface="Arial Narrow" pitchFamily="34" charset="0"/>
        </a:defRPr>
      </a:lvl8pPr>
      <a:lvl9pPr marL="1828800" algn="ctr" rtl="0" eaLnBrk="1" fontAlgn="base" hangingPunct="1">
        <a:spcBef>
          <a:spcPct val="0"/>
        </a:spcBef>
        <a:spcAft>
          <a:spcPct val="0"/>
        </a:spcAft>
        <a:defRPr sz="36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2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C:\Users\DVD2017\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607494"/>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2800" dirty="0">
                <a:cs typeface="B Titr" panose="00000700000000000000" pitchFamily="2" charset="-78"/>
              </a:rPr>
              <a:t> کارگروه های کانون سلامت محله</a:t>
            </a:r>
            <a:endParaRPr lang="en-US" sz="2800"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lvl="0" algn="r" rtl="1"/>
            <a:r>
              <a:rPr lang="ar-SA" dirty="0" smtClean="0">
                <a:cs typeface="B Lotus" panose="00000400000000000000" pitchFamily="2" charset="-78"/>
              </a:rPr>
              <a:t>کارگروه </a:t>
            </a:r>
            <a:r>
              <a:rPr lang="ar-SA" dirty="0">
                <a:cs typeface="B Lotus" panose="00000400000000000000" pitchFamily="2" charset="-78"/>
              </a:rPr>
              <a:t>مادر و کودک</a:t>
            </a:r>
            <a:endParaRPr lang="en-US" dirty="0">
              <a:cs typeface="B Lotus" panose="00000400000000000000" pitchFamily="2" charset="-78"/>
            </a:endParaRPr>
          </a:p>
          <a:p>
            <a:pPr lvl="0" algn="r" rtl="1"/>
            <a:r>
              <a:rPr lang="ar-SA" dirty="0">
                <a:cs typeface="B Lotus" panose="00000400000000000000" pitchFamily="2" charset="-78"/>
              </a:rPr>
              <a:t>کارگروه </a:t>
            </a:r>
            <a:r>
              <a:rPr lang="fa-IR" dirty="0" smtClean="0">
                <a:cs typeface="B Lotus" panose="00000400000000000000" pitchFamily="2" charset="-78"/>
              </a:rPr>
              <a:t>سالمندان</a:t>
            </a:r>
            <a:endParaRPr lang="en-US" dirty="0">
              <a:cs typeface="B Lotus" panose="00000400000000000000" pitchFamily="2" charset="-78"/>
            </a:endParaRPr>
          </a:p>
          <a:p>
            <a:pPr lvl="0" algn="r" rtl="1"/>
            <a:r>
              <a:rPr lang="ar-SA" dirty="0">
                <a:cs typeface="B Lotus" panose="00000400000000000000" pitchFamily="2" charset="-78"/>
              </a:rPr>
              <a:t>کارگروه </a:t>
            </a:r>
            <a:r>
              <a:rPr lang="fa-IR" dirty="0">
                <a:cs typeface="B Lotus" panose="00000400000000000000" pitchFamily="2" charset="-78"/>
              </a:rPr>
              <a:t>معلولان</a:t>
            </a:r>
            <a:endParaRPr lang="en-US" dirty="0">
              <a:cs typeface="B Lotus" panose="00000400000000000000" pitchFamily="2" charset="-78"/>
            </a:endParaRPr>
          </a:p>
          <a:p>
            <a:pPr lvl="0" algn="r" rtl="1"/>
            <a:r>
              <a:rPr lang="ar-SA" dirty="0">
                <a:cs typeface="B Lotus" panose="00000400000000000000" pitchFamily="2" charset="-78"/>
              </a:rPr>
              <a:t>کارگروه </a:t>
            </a:r>
            <a:r>
              <a:rPr lang="fa-IR" dirty="0" smtClean="0">
                <a:cs typeface="B Lotus" panose="00000400000000000000" pitchFamily="2" charset="-78"/>
              </a:rPr>
              <a:t>ایمنی</a:t>
            </a:r>
            <a:endParaRPr lang="en-US" dirty="0">
              <a:cs typeface="B Lotus" panose="00000400000000000000" pitchFamily="2" charset="-78"/>
            </a:endParaRPr>
          </a:p>
          <a:p>
            <a:pPr lvl="0" algn="r" rtl="1"/>
            <a:r>
              <a:rPr lang="ar-SA" dirty="0">
                <a:cs typeface="B Lotus" panose="00000400000000000000" pitchFamily="2" charset="-78"/>
              </a:rPr>
              <a:t>کارگروه اهدای خون</a:t>
            </a:r>
            <a:endParaRPr lang="en-US" dirty="0">
              <a:cs typeface="B Lotus" panose="00000400000000000000" pitchFamily="2" charset="-78"/>
            </a:endParaRPr>
          </a:p>
          <a:p>
            <a:pPr lvl="0" algn="r" rtl="1"/>
            <a:r>
              <a:rPr lang="ar-SA" dirty="0">
                <a:cs typeface="B Lotus" panose="00000400000000000000" pitchFamily="2" charset="-78"/>
              </a:rPr>
              <a:t>کارگروه بهداشت محیط</a:t>
            </a:r>
            <a:endParaRPr lang="en-US" dirty="0">
              <a:cs typeface="B Lotus" panose="00000400000000000000" pitchFamily="2" charset="-78"/>
            </a:endParaRPr>
          </a:p>
          <a:p>
            <a:pPr lvl="0" algn="r" rtl="1"/>
            <a:r>
              <a:rPr lang="ar-SA" dirty="0">
                <a:cs typeface="B Lotus" panose="00000400000000000000" pitchFamily="2" charset="-78"/>
              </a:rPr>
              <a:t>کارگروه پیشگیری از دیابت</a:t>
            </a:r>
            <a:endParaRPr lang="en-US" dirty="0">
              <a:cs typeface="B Lotus" panose="00000400000000000000" pitchFamily="2" charset="-78"/>
            </a:endParaRPr>
          </a:p>
          <a:p>
            <a:pPr lvl="0" algn="r" rtl="1"/>
            <a:r>
              <a:rPr lang="ar-SA" dirty="0">
                <a:cs typeface="B Lotus" panose="00000400000000000000" pitchFamily="2" charset="-78"/>
              </a:rPr>
              <a:t>کارگروه پیشگیری از چاقی</a:t>
            </a:r>
            <a:endParaRPr lang="en-US" dirty="0">
              <a:cs typeface="B Lotus" panose="00000400000000000000" pitchFamily="2" charset="-78"/>
            </a:endParaRPr>
          </a:p>
          <a:p>
            <a:pPr lvl="0" algn="r" rtl="1"/>
            <a:r>
              <a:rPr lang="ar-SA" dirty="0">
                <a:cs typeface="B Lotus" panose="00000400000000000000" pitchFamily="2" charset="-78"/>
              </a:rPr>
              <a:t>کارگروه پیشگیری از استعمال دخانیات</a:t>
            </a:r>
            <a:endParaRPr lang="en-US" dirty="0">
              <a:cs typeface="B Lotus" panose="00000400000000000000" pitchFamily="2" charset="-78"/>
            </a:endParaRPr>
          </a:p>
          <a:p>
            <a:pPr lvl="0" algn="r" rtl="1"/>
            <a:r>
              <a:rPr lang="ar-SA" dirty="0">
                <a:cs typeface="B Lotus" panose="00000400000000000000" pitchFamily="2" charset="-78"/>
              </a:rPr>
              <a:t>کارگروه کارشناسان امور سلامت (پزشکان، پیراپزشکان، پرستاران، کارشناسان بهداشت و ...)</a:t>
            </a:r>
            <a:endParaRPr lang="en-US" dirty="0">
              <a:cs typeface="B Lotus" panose="00000400000000000000" pitchFamily="2" charset="-78"/>
            </a:endParaRPr>
          </a:p>
          <a:p>
            <a:pPr algn="r" rtl="1"/>
            <a:endParaRPr lang="en-US" dirty="0">
              <a:cs typeface="B Lotus" panose="00000400000000000000" pitchFamily="2" charset="-78"/>
            </a:endParaRPr>
          </a:p>
        </p:txBody>
      </p:sp>
    </p:spTree>
    <p:extLst>
      <p:ext uri="{BB962C8B-B14F-4D97-AF65-F5344CB8AC3E}">
        <p14:creationId xmlns:p14="http://schemas.microsoft.com/office/powerpoint/2010/main" val="15012635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2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grpId="0" nodeType="afterEffect">
                                  <p:stCondLst>
                                    <p:cond delay="25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grpId="0" nodeType="afterEffect">
                                  <p:stCondLst>
                                    <p:cond delay="25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6250"/>
                            </p:stCondLst>
                            <p:childTnLst>
                              <p:par>
                                <p:cTn id="35" presetID="42" presetClass="entr" presetSubtype="0" fill="hold" grpId="0" nodeType="afterEffect">
                                  <p:stCondLst>
                                    <p:cond delay="25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7500"/>
                            </p:stCondLst>
                            <p:childTnLst>
                              <p:par>
                                <p:cTn id="41" presetID="42" presetClass="entr" presetSubtype="0" fill="hold" grpId="0" nodeType="afterEffect">
                                  <p:stCondLst>
                                    <p:cond delay="25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8750"/>
                            </p:stCondLst>
                            <p:childTnLst>
                              <p:par>
                                <p:cTn id="47" presetID="42" presetClass="entr" presetSubtype="0" fill="hold" grpId="0" nodeType="afterEffect">
                                  <p:stCondLst>
                                    <p:cond delay="25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10000"/>
                            </p:stCondLst>
                            <p:childTnLst>
                              <p:par>
                                <p:cTn id="53" presetID="42" presetClass="entr" presetSubtype="0" fill="hold" grpId="0" nodeType="afterEffect">
                                  <p:stCondLst>
                                    <p:cond delay="25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11250"/>
                            </p:stCondLst>
                            <p:childTnLst>
                              <p:par>
                                <p:cTn id="59" presetID="42" presetClass="entr" presetSubtype="0" fill="hold" grpId="0" nodeType="afterEffect">
                                  <p:stCondLst>
                                    <p:cond delay="25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cs typeface="B Titr" panose="00000700000000000000" pitchFamily="2" charset="-78"/>
              </a:rPr>
              <a:t>سطح بندی کانون</a:t>
            </a:r>
            <a:endParaRPr lang="en-US" sz="3600"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just" rtl="1">
              <a:lnSpc>
                <a:spcPct val="160000"/>
              </a:lnSpc>
              <a:buNone/>
            </a:pPr>
            <a:r>
              <a:rPr lang="ar-SA" b="1" dirty="0">
                <a:cs typeface="B Lotus" panose="00000400000000000000" pitchFamily="2" charset="-78"/>
              </a:rPr>
              <a:t>کانون سلامت روستا:</a:t>
            </a:r>
            <a:r>
              <a:rPr lang="ar-SA" dirty="0">
                <a:cs typeface="B Lotus" panose="00000400000000000000" pitchFamily="2" charset="-78"/>
              </a:rPr>
              <a:t> همه اعضای جمعیتی یک روستا می توانند عضو کانون سلامت شوند. (هر روستا یک کانون)</a:t>
            </a:r>
            <a:endParaRPr lang="en-US" dirty="0">
              <a:cs typeface="B Lotus" panose="00000400000000000000" pitchFamily="2" charset="-78"/>
            </a:endParaRPr>
          </a:p>
          <a:p>
            <a:pPr marL="0" indent="0" algn="just" rtl="1">
              <a:lnSpc>
                <a:spcPct val="160000"/>
              </a:lnSpc>
              <a:buNone/>
            </a:pPr>
            <a:r>
              <a:rPr lang="ar-SA" b="1" dirty="0">
                <a:cs typeface="B Lotus" panose="00000400000000000000" pitchFamily="2" charset="-78"/>
              </a:rPr>
              <a:t>کانون سلامت محله:</a:t>
            </a:r>
            <a:r>
              <a:rPr lang="ar-SA" dirty="0">
                <a:cs typeface="B Lotus" panose="00000400000000000000" pitchFamily="2" charset="-78"/>
              </a:rPr>
              <a:t> در شهرهای کوچک دارای جمعیت کمتر از 50 هزار نفر، و در شهرهای بزرگ در هر محله  به ازای </a:t>
            </a:r>
            <a:r>
              <a:rPr lang="ar-SA" dirty="0" smtClean="0">
                <a:cs typeface="B Lotus" panose="00000400000000000000" pitchFamily="2" charset="-78"/>
              </a:rPr>
              <a:t>هر</a:t>
            </a:r>
            <a:r>
              <a:rPr lang="fa-IR" dirty="0" smtClean="0">
                <a:cs typeface="B Lotus" panose="00000400000000000000" pitchFamily="2" charset="-78"/>
              </a:rPr>
              <a:t>10</a:t>
            </a:r>
            <a:r>
              <a:rPr lang="ar-SA" dirty="0" smtClean="0">
                <a:cs typeface="B Lotus" panose="00000400000000000000" pitchFamily="2" charset="-78"/>
              </a:rPr>
              <a:t> </a:t>
            </a:r>
            <a:r>
              <a:rPr lang="fa-IR" dirty="0" smtClean="0">
                <a:cs typeface="B Lotus" panose="00000400000000000000" pitchFamily="2" charset="-78"/>
              </a:rPr>
              <a:t>تا 15</a:t>
            </a:r>
            <a:r>
              <a:rPr lang="ar-SA" dirty="0" smtClean="0">
                <a:cs typeface="B Lotus" panose="00000400000000000000" pitchFamily="2" charset="-78"/>
              </a:rPr>
              <a:t>هزار </a:t>
            </a:r>
            <a:r>
              <a:rPr lang="ar-SA" dirty="0">
                <a:cs typeface="B Lotus" panose="00000400000000000000" pitchFamily="2" charset="-78"/>
              </a:rPr>
              <a:t>نفر یک کانون سلامت محله تشکیل می شود</a:t>
            </a:r>
            <a:r>
              <a:rPr lang="ar-SA" dirty="0" smtClean="0">
                <a:cs typeface="B Lotus" panose="00000400000000000000" pitchFamily="2" charset="-78"/>
              </a:rPr>
              <a:t>.</a:t>
            </a:r>
            <a:endParaRPr lang="en-US" dirty="0">
              <a:cs typeface="B Lotus" panose="00000400000000000000" pitchFamily="2" charset="-78"/>
            </a:endParaRPr>
          </a:p>
        </p:txBody>
      </p:sp>
    </p:spTree>
    <p:extLst>
      <p:ext uri="{BB962C8B-B14F-4D97-AF65-F5344CB8AC3E}">
        <p14:creationId xmlns:p14="http://schemas.microsoft.com/office/powerpoint/2010/main" val="5300656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4000" b="1" dirty="0">
                <a:cs typeface="B Titr" panose="00000700000000000000" pitchFamily="2" charset="-78"/>
              </a:rPr>
              <a:t>ساختار کانون</a:t>
            </a:r>
            <a:endParaRPr lang="en-US" sz="4000"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ar-SA" sz="2400" dirty="0">
                <a:cs typeface="B Lotus" panose="00000400000000000000" pitchFamily="2" charset="-78"/>
              </a:rPr>
              <a:t>ساختار کانون </a:t>
            </a:r>
            <a:r>
              <a:rPr lang="ar-SA" sz="2400" dirty="0" smtClean="0">
                <a:cs typeface="B Lotus" panose="00000400000000000000" pitchFamily="2" charset="-78"/>
              </a:rPr>
              <a:t>شامل </a:t>
            </a:r>
            <a:r>
              <a:rPr lang="ar-SA" sz="2400" dirty="0">
                <a:cs typeface="B Lotus" panose="00000400000000000000" pitchFamily="2" charset="-78"/>
              </a:rPr>
              <a:t>این عناوین می باشد</a:t>
            </a:r>
            <a:r>
              <a:rPr lang="en-US" sz="2400" dirty="0">
                <a:cs typeface="B Lotus" panose="00000400000000000000" pitchFamily="2" charset="-78"/>
              </a:rPr>
              <a:t>:</a:t>
            </a:r>
          </a:p>
          <a:p>
            <a:pPr lvl="0" algn="r" rtl="1">
              <a:lnSpc>
                <a:spcPct val="150000"/>
              </a:lnSpc>
            </a:pPr>
            <a:r>
              <a:rPr lang="ar-SA" sz="2400" dirty="0">
                <a:cs typeface="B Lotus" panose="00000400000000000000" pitchFamily="2" charset="-78"/>
              </a:rPr>
              <a:t>عضو کانون</a:t>
            </a:r>
            <a:endParaRPr lang="en-US" sz="2400" dirty="0">
              <a:cs typeface="B Lotus" panose="00000400000000000000" pitchFamily="2" charset="-78"/>
            </a:endParaRPr>
          </a:p>
          <a:p>
            <a:pPr lvl="0" algn="r" rtl="1">
              <a:lnSpc>
                <a:spcPct val="150000"/>
              </a:lnSpc>
            </a:pPr>
            <a:r>
              <a:rPr lang="ar-SA" sz="2400" dirty="0">
                <a:cs typeface="B Lotus" panose="00000400000000000000" pitchFamily="2" charset="-78"/>
              </a:rPr>
              <a:t>مسئول کارگروه</a:t>
            </a:r>
            <a:endParaRPr lang="en-US" sz="2400" dirty="0">
              <a:cs typeface="B Lotus" panose="00000400000000000000" pitchFamily="2" charset="-78"/>
            </a:endParaRPr>
          </a:p>
          <a:p>
            <a:pPr lvl="0" algn="r" rtl="1">
              <a:lnSpc>
                <a:spcPct val="150000"/>
              </a:lnSpc>
            </a:pPr>
            <a:r>
              <a:rPr lang="ar-SA" sz="2400" dirty="0">
                <a:cs typeface="B Lotus" panose="00000400000000000000" pitchFamily="2" charset="-78"/>
              </a:rPr>
              <a:t>دبیر محله یا </a:t>
            </a:r>
            <a:r>
              <a:rPr lang="ar-SA" sz="2400" dirty="0" smtClean="0">
                <a:cs typeface="B Lotus" panose="00000400000000000000" pitchFamily="2" charset="-78"/>
              </a:rPr>
              <a:t>روستا</a:t>
            </a:r>
            <a:endParaRPr lang="en-US" sz="2400" dirty="0">
              <a:cs typeface="B Lotus" panose="00000400000000000000" pitchFamily="2" charset="-78"/>
            </a:endParaRPr>
          </a:p>
          <a:p>
            <a:pPr lvl="0" algn="r" rtl="1">
              <a:lnSpc>
                <a:spcPct val="150000"/>
              </a:lnSpc>
            </a:pPr>
            <a:r>
              <a:rPr lang="fa-IR" sz="2400" dirty="0" smtClean="0">
                <a:cs typeface="B Lotus" panose="00000400000000000000" pitchFamily="2" charset="-78"/>
              </a:rPr>
              <a:t>جانشین دبیر </a:t>
            </a:r>
            <a:endParaRPr lang="en-US" sz="2400" dirty="0">
              <a:cs typeface="B Lotus" panose="00000400000000000000" pitchFamily="2" charset="-78"/>
            </a:endParaRPr>
          </a:p>
          <a:p>
            <a:pPr algn="r" rtl="1">
              <a:lnSpc>
                <a:spcPct val="150000"/>
              </a:lnSpc>
            </a:pPr>
            <a:endParaRPr lang="en-US" sz="2400" dirty="0">
              <a:cs typeface="B Lotus" panose="00000400000000000000" pitchFamily="2" charset="-78"/>
            </a:endParaRPr>
          </a:p>
        </p:txBody>
      </p:sp>
    </p:spTree>
    <p:extLst>
      <p:ext uri="{BB962C8B-B14F-4D97-AF65-F5344CB8AC3E}">
        <p14:creationId xmlns:p14="http://schemas.microsoft.com/office/powerpoint/2010/main" val="35242423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3000"/>
                            </p:stCondLst>
                            <p:childTnLst>
                              <p:par>
                                <p:cTn id="21" presetID="10" presetClass="entr" presetSubtype="0" fill="hold" grpId="0" nodeType="afterEffect">
                                  <p:stCondLst>
                                    <p:cond delay="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850106"/>
          </a:xfrm>
        </p:spPr>
        <p:txBody>
          <a:bodyPr>
            <a:normAutofit fontScale="90000"/>
          </a:bodyPr>
          <a:lstStyle/>
          <a:p>
            <a:pPr rtl="1"/>
            <a:r>
              <a:rPr lang="ar-SA" dirty="0">
                <a:cs typeface="B Titr" panose="00000700000000000000" pitchFamily="2" charset="-78"/>
              </a:rPr>
              <a:t>عضو کانون</a:t>
            </a:r>
            <a:r>
              <a:rPr lang="en-US" dirty="0">
                <a:cs typeface="B Titr" panose="00000700000000000000" pitchFamily="2" charset="-78"/>
              </a:rPr>
              <a:t/>
            </a:r>
            <a:br>
              <a:rPr lang="en-US" dirty="0">
                <a:cs typeface="B Titr" panose="00000700000000000000" pitchFamily="2" charset="-78"/>
              </a:rPr>
            </a:b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62500" lnSpcReduction="20000"/>
          </a:bodyPr>
          <a:lstStyle/>
          <a:p>
            <a:pPr marL="0" indent="0" algn="r" rtl="1">
              <a:lnSpc>
                <a:spcPct val="170000"/>
              </a:lnSpc>
              <a:buNone/>
            </a:pPr>
            <a:r>
              <a:rPr lang="ar-SA" dirty="0" smtClean="0">
                <a:cs typeface="B Lotus" panose="00000400000000000000" pitchFamily="2" charset="-78"/>
              </a:rPr>
              <a:t>عضو </a:t>
            </a:r>
            <a:r>
              <a:rPr lang="ar-SA" dirty="0">
                <a:cs typeface="B Lotus" panose="00000400000000000000" pitchFamily="2" charset="-78"/>
              </a:rPr>
              <a:t>کانون فردی </a:t>
            </a:r>
            <a:r>
              <a:rPr lang="fa-IR" dirty="0" smtClean="0">
                <a:cs typeface="B Lotus" panose="00000400000000000000" pitchFamily="2" charset="-78"/>
              </a:rPr>
              <a:t>از افراد ساکن در محله یا روستا</a:t>
            </a:r>
            <a:r>
              <a:rPr lang="ar-SA" dirty="0" smtClean="0">
                <a:cs typeface="B Lotus" panose="00000400000000000000" pitchFamily="2" charset="-78"/>
              </a:rPr>
              <a:t> </a:t>
            </a:r>
            <a:r>
              <a:rPr lang="ar-SA" dirty="0">
                <a:cs typeface="B Lotus" panose="00000400000000000000" pitchFamily="2" charset="-78"/>
              </a:rPr>
              <a:t>است که تمایل به فعالیت مشارکتی و داوطلبانه داشته و بر اساس علاقمندي شخصی پس </a:t>
            </a:r>
            <a:r>
              <a:rPr lang="ar-SA" dirty="0" smtClean="0">
                <a:cs typeface="B Lotus" panose="00000400000000000000" pitchFamily="2" charset="-78"/>
              </a:rPr>
              <a:t>از</a:t>
            </a:r>
            <a:r>
              <a:rPr lang="fa-IR" dirty="0" smtClean="0">
                <a:cs typeface="B Lotus" panose="00000400000000000000" pitchFamily="2" charset="-78"/>
              </a:rPr>
              <a:t>خواندن منشوراخلاقی و</a:t>
            </a:r>
            <a:r>
              <a:rPr lang="ar-SA" dirty="0" smtClean="0">
                <a:cs typeface="B Lotus" panose="00000400000000000000" pitchFamily="2" charset="-78"/>
              </a:rPr>
              <a:t> </a:t>
            </a:r>
            <a:r>
              <a:rPr lang="ar-SA" dirty="0">
                <a:cs typeface="B Lotus" panose="00000400000000000000" pitchFamily="2" charset="-78"/>
              </a:rPr>
              <a:t>تکمیل فرم ثبت </a:t>
            </a:r>
            <a:r>
              <a:rPr lang="ar-SA" dirty="0" smtClean="0">
                <a:cs typeface="B Lotus" panose="00000400000000000000" pitchFamily="2" charset="-78"/>
              </a:rPr>
              <a:t>نام،عضو </a:t>
            </a:r>
            <a:r>
              <a:rPr lang="ar-SA" dirty="0">
                <a:cs typeface="B Lotus" panose="00000400000000000000" pitchFamily="2" charset="-78"/>
              </a:rPr>
              <a:t>کانون</a:t>
            </a:r>
            <a:r>
              <a:rPr lang="en-US" dirty="0">
                <a:cs typeface="B Lotus" panose="00000400000000000000" pitchFamily="2" charset="-78"/>
              </a:rPr>
              <a:t>  </a:t>
            </a:r>
            <a:r>
              <a:rPr lang="ar-SA" dirty="0">
                <a:cs typeface="B Lotus" panose="00000400000000000000" pitchFamily="2" charset="-78"/>
              </a:rPr>
              <a:t>می شود</a:t>
            </a:r>
            <a:r>
              <a:rPr lang="en-US" dirty="0">
                <a:cs typeface="B Lotus" panose="00000400000000000000" pitchFamily="2" charset="-78"/>
              </a:rPr>
              <a:t>.</a:t>
            </a:r>
            <a:r>
              <a:rPr lang="ar-SA" dirty="0">
                <a:cs typeface="B Lotus" panose="00000400000000000000" pitchFamily="2" charset="-78"/>
              </a:rPr>
              <a:t> </a:t>
            </a:r>
            <a:endParaRPr lang="fa-IR" dirty="0" smtClean="0">
              <a:cs typeface="B Lotus" panose="00000400000000000000" pitchFamily="2" charset="-78"/>
            </a:endParaRPr>
          </a:p>
          <a:p>
            <a:pPr marL="0" indent="0" algn="r" rtl="1">
              <a:lnSpc>
                <a:spcPct val="170000"/>
              </a:lnSpc>
              <a:buNone/>
            </a:pPr>
            <a:r>
              <a:rPr lang="ar-SA" b="1" dirty="0">
                <a:cs typeface="B Lotus" panose="00000400000000000000" pitchFamily="2" charset="-78"/>
              </a:rPr>
              <a:t>شرایط عمومی عضویت در کانون :</a:t>
            </a:r>
            <a:endParaRPr lang="en-US" dirty="0">
              <a:cs typeface="B Lotus" panose="00000400000000000000" pitchFamily="2" charset="-78"/>
            </a:endParaRPr>
          </a:p>
          <a:p>
            <a:pPr lvl="0" algn="r" rtl="1">
              <a:lnSpc>
                <a:spcPct val="170000"/>
              </a:lnSpc>
            </a:pPr>
            <a:r>
              <a:rPr lang="ar-SA" dirty="0" smtClean="0">
                <a:cs typeface="B Lotus" panose="00000400000000000000" pitchFamily="2" charset="-78"/>
              </a:rPr>
              <a:t>دارابودن </a:t>
            </a:r>
            <a:r>
              <a:rPr lang="ar-SA" dirty="0">
                <a:cs typeface="B Lotus" panose="00000400000000000000" pitchFamily="2" charset="-78"/>
              </a:rPr>
              <a:t>صلاحیت اخلاقی، سیاسی و فرهنگی (حسن شهرت)</a:t>
            </a:r>
            <a:endParaRPr lang="en-US" dirty="0">
              <a:cs typeface="B Lotus" panose="00000400000000000000" pitchFamily="2" charset="-78"/>
            </a:endParaRPr>
          </a:p>
          <a:p>
            <a:pPr lvl="0" algn="r" rtl="1">
              <a:lnSpc>
                <a:spcPct val="170000"/>
              </a:lnSpc>
            </a:pPr>
            <a:r>
              <a:rPr lang="ar-SA" dirty="0">
                <a:cs typeface="B Lotus" panose="00000400000000000000" pitchFamily="2" charset="-78"/>
              </a:rPr>
              <a:t>تمایل به انجام فعالیتهای داوطلبانه</a:t>
            </a:r>
            <a:endParaRPr lang="en-US" dirty="0">
              <a:cs typeface="B Lotus" panose="00000400000000000000" pitchFamily="2" charset="-78"/>
            </a:endParaRPr>
          </a:p>
          <a:p>
            <a:pPr lvl="0" algn="r" rtl="1">
              <a:lnSpc>
                <a:spcPct val="170000"/>
              </a:lnSpc>
            </a:pPr>
            <a:r>
              <a:rPr lang="ar-SA" dirty="0">
                <a:cs typeface="B Lotus" panose="00000400000000000000" pitchFamily="2" charset="-78"/>
              </a:rPr>
              <a:t>اختصاص زمان مورد نیاز جهت فعالیت در کانون</a:t>
            </a:r>
            <a:endParaRPr lang="en-US" dirty="0">
              <a:cs typeface="B Lotus" panose="00000400000000000000" pitchFamily="2" charset="-78"/>
            </a:endParaRPr>
          </a:p>
          <a:p>
            <a:pPr lvl="0" algn="r" rtl="1">
              <a:lnSpc>
                <a:spcPct val="170000"/>
              </a:lnSpc>
            </a:pPr>
            <a:r>
              <a:rPr lang="ar-SA" dirty="0">
                <a:cs typeface="B Lotus" panose="00000400000000000000" pitchFamily="2" charset="-78"/>
              </a:rPr>
              <a:t>بومی محله یا منطقه ( محل زندگی و یا محل </a:t>
            </a:r>
            <a:r>
              <a:rPr lang="ar-SA" dirty="0" smtClean="0">
                <a:cs typeface="B Lotus" panose="00000400000000000000" pitchFamily="2" charset="-78"/>
              </a:rPr>
              <a:t>کار</a:t>
            </a:r>
            <a:r>
              <a:rPr lang="fa-IR" dirty="0">
                <a:cs typeface="B Lotus" panose="00000400000000000000" pitchFamily="2" charset="-78"/>
              </a:rPr>
              <a:t> </a:t>
            </a:r>
            <a:r>
              <a:rPr lang="fa-IR" dirty="0" smtClean="0">
                <a:cs typeface="B Lotus" panose="00000400000000000000" pitchFamily="2" charset="-78"/>
              </a:rPr>
              <a:t>ایشان</a:t>
            </a:r>
            <a:r>
              <a:rPr lang="ar-SA" dirty="0" smtClean="0">
                <a:cs typeface="B Lotus" panose="00000400000000000000" pitchFamily="2" charset="-78"/>
              </a:rPr>
              <a:t> </a:t>
            </a:r>
            <a:r>
              <a:rPr lang="ar-SA" dirty="0">
                <a:cs typeface="B Lotus" panose="00000400000000000000" pitchFamily="2" charset="-78"/>
              </a:rPr>
              <a:t>در آن محله یا منطقه باشد)</a:t>
            </a:r>
            <a:endParaRPr lang="en-US" dirty="0">
              <a:cs typeface="B Lotus" panose="00000400000000000000" pitchFamily="2" charset="-78"/>
            </a:endParaRPr>
          </a:p>
          <a:p>
            <a:pPr lvl="0" algn="r" rtl="1">
              <a:lnSpc>
                <a:spcPct val="170000"/>
              </a:lnSpc>
            </a:pPr>
            <a:r>
              <a:rPr lang="ar-SA" dirty="0">
                <a:cs typeface="B Lotus" panose="00000400000000000000" pitchFamily="2" charset="-78"/>
              </a:rPr>
              <a:t>آگاه به شیوه‌نامۀ فعالیت کانونها</a:t>
            </a:r>
            <a:endParaRPr lang="en-US" dirty="0">
              <a:cs typeface="B Lotus" panose="00000400000000000000" pitchFamily="2" charset="-78"/>
            </a:endParaRPr>
          </a:p>
          <a:p>
            <a:pPr algn="r" rtl="1">
              <a:lnSpc>
                <a:spcPct val="170000"/>
              </a:lnSpc>
            </a:pPr>
            <a:r>
              <a:rPr lang="ar-SA" dirty="0">
                <a:cs typeface="B Lotus" panose="00000400000000000000" pitchFamily="2" charset="-78"/>
              </a:rPr>
              <a:t>تکمیل فرم عضویت   </a:t>
            </a:r>
            <a:endParaRPr lang="en-US" dirty="0">
              <a:cs typeface="B Lotus" panose="00000400000000000000" pitchFamily="2" charset="-78"/>
            </a:endParaRPr>
          </a:p>
          <a:p>
            <a:pPr algn="r">
              <a:lnSpc>
                <a:spcPct val="170000"/>
              </a:lnSpc>
            </a:pPr>
            <a:endParaRPr lang="en-US" dirty="0">
              <a:cs typeface="B Lotus" panose="00000400000000000000" pitchFamily="2" charset="-78"/>
            </a:endParaRPr>
          </a:p>
        </p:txBody>
      </p:sp>
    </p:spTree>
    <p:extLst>
      <p:ext uri="{BB962C8B-B14F-4D97-AF65-F5344CB8AC3E}">
        <p14:creationId xmlns:p14="http://schemas.microsoft.com/office/powerpoint/2010/main" val="16867327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250"/>
                                        <p:tgtEl>
                                          <p:spTgt spid="3">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250"/>
                                        <p:tgtEl>
                                          <p:spTgt spid="3">
                                            <p:txEl>
                                              <p:pRg st="2" end="2"/>
                                            </p:txEl>
                                          </p:spTgt>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250"/>
                                        <p:tgtEl>
                                          <p:spTgt spid="3">
                                            <p:txEl>
                                              <p:pRg st="3" end="3"/>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250"/>
                                        <p:tgtEl>
                                          <p:spTgt spid="3">
                                            <p:txEl>
                                              <p:pRg st="4" end="4"/>
                                            </p:txEl>
                                          </p:spTgt>
                                        </p:tgtEl>
                                      </p:cBhvr>
                                    </p:animEffect>
                                  </p:childTnLst>
                                </p:cTn>
                              </p:par>
                            </p:childTnLst>
                          </p:cTn>
                        </p:par>
                        <p:par>
                          <p:cTn id="24" fill="hold">
                            <p:stCondLst>
                              <p:cond delay="625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250"/>
                                        <p:tgtEl>
                                          <p:spTgt spid="3">
                                            <p:txEl>
                                              <p:pRg st="5" end="5"/>
                                            </p:txEl>
                                          </p:spTgt>
                                        </p:tgtEl>
                                      </p:cBhvr>
                                    </p:animEffect>
                                  </p:childTnLst>
                                </p:cTn>
                              </p:par>
                            </p:childTnLst>
                          </p:cTn>
                        </p:par>
                        <p:par>
                          <p:cTn id="28" fill="hold">
                            <p:stCondLst>
                              <p:cond delay="75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250"/>
                                        <p:tgtEl>
                                          <p:spTgt spid="3">
                                            <p:txEl>
                                              <p:pRg st="6" end="6"/>
                                            </p:txEl>
                                          </p:spTgt>
                                        </p:tgtEl>
                                      </p:cBhvr>
                                    </p:animEffect>
                                  </p:childTnLst>
                                </p:cTn>
                              </p:par>
                            </p:childTnLst>
                          </p:cTn>
                        </p:par>
                        <p:par>
                          <p:cTn id="32" fill="hold">
                            <p:stCondLst>
                              <p:cond delay="875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ar-SA" b="1" dirty="0">
                <a:cs typeface="B Titr" panose="00000700000000000000" pitchFamily="2" charset="-78"/>
              </a:rPr>
              <a:t>مسئول کارگروه</a:t>
            </a:r>
            <a:r>
              <a:rPr lang="en-US" dirty="0">
                <a:cs typeface="B Titr" panose="00000700000000000000" pitchFamily="2" charset="-78"/>
              </a:rPr>
              <a:t/>
            </a:r>
            <a:br>
              <a:rPr lang="en-US" dirty="0">
                <a:cs typeface="B Titr" panose="00000700000000000000" pitchFamily="2" charset="-78"/>
              </a:rPr>
            </a:br>
            <a:endParaRPr lang="en-US" dirty="0">
              <a:cs typeface="B Titr" panose="00000700000000000000" pitchFamily="2" charset="-78"/>
            </a:endParaRPr>
          </a:p>
        </p:txBody>
      </p:sp>
      <p:sp>
        <p:nvSpPr>
          <p:cNvPr id="3" name="Content Placeholder 2"/>
          <p:cNvSpPr>
            <a:spLocks noGrp="1"/>
          </p:cNvSpPr>
          <p:nvPr>
            <p:ph idx="1"/>
          </p:nvPr>
        </p:nvSpPr>
        <p:spPr>
          <a:xfrm>
            <a:off x="1187624" y="1939280"/>
            <a:ext cx="7543800" cy="2785864"/>
          </a:xfrm>
        </p:spPr>
        <p:txBody>
          <a:bodyPr/>
          <a:lstStyle/>
          <a:p>
            <a:pPr algn="just" rtl="1">
              <a:lnSpc>
                <a:spcPct val="150000"/>
              </a:lnSpc>
            </a:pPr>
            <a:r>
              <a:rPr lang="ar-SA" dirty="0" smtClean="0">
                <a:cs typeface="B Lotus" panose="00000400000000000000" pitchFamily="2" charset="-78"/>
              </a:rPr>
              <a:t>عضوی است</a:t>
            </a:r>
            <a:r>
              <a:rPr lang="fa-IR" dirty="0" smtClean="0">
                <a:cs typeface="B Lotus" panose="00000400000000000000" pitchFamily="2" charset="-78"/>
              </a:rPr>
              <a:t> از مردم محله یا روستا</a:t>
            </a:r>
            <a:r>
              <a:rPr lang="ar-SA" dirty="0" smtClean="0">
                <a:cs typeface="B Lotus" panose="00000400000000000000" pitchFamily="2" charset="-78"/>
              </a:rPr>
              <a:t> </a:t>
            </a:r>
            <a:r>
              <a:rPr lang="ar-SA" dirty="0">
                <a:cs typeface="B Lotus" panose="00000400000000000000" pitchFamily="2" charset="-78"/>
              </a:rPr>
              <a:t>که </a:t>
            </a:r>
            <a:r>
              <a:rPr lang="fa-IR" dirty="0" smtClean="0">
                <a:cs typeface="B Lotus" panose="00000400000000000000" pitchFamily="2" charset="-78"/>
              </a:rPr>
              <a:t>بنا برعلایق و شرایط </a:t>
            </a:r>
            <a:r>
              <a:rPr lang="fa-IR" b="1" dirty="0" smtClean="0">
                <a:cs typeface="B Lotus" panose="00000400000000000000" pitchFamily="2" charset="-78"/>
              </a:rPr>
              <a:t>فردی و خانوادگی </a:t>
            </a:r>
            <a:r>
              <a:rPr lang="ar-SA" dirty="0" smtClean="0">
                <a:cs typeface="B Lotus" panose="00000400000000000000" pitchFamily="2" charset="-78"/>
              </a:rPr>
              <a:t>در </a:t>
            </a:r>
            <a:r>
              <a:rPr lang="ar-SA" dirty="0">
                <a:cs typeface="B Lotus" panose="00000400000000000000" pitchFamily="2" charset="-78"/>
              </a:rPr>
              <a:t>هر یک از کارگروه ها عضو می </a:t>
            </a:r>
            <a:r>
              <a:rPr lang="ar-SA" dirty="0" smtClean="0">
                <a:cs typeface="B Lotus" panose="00000400000000000000" pitchFamily="2" charset="-78"/>
              </a:rPr>
              <a:t>شود</a:t>
            </a:r>
            <a:r>
              <a:rPr lang="fa-IR" dirty="0" smtClean="0">
                <a:cs typeface="B Lotus" panose="00000400000000000000" pitchFamily="2" charset="-78"/>
              </a:rPr>
              <a:t>.</a:t>
            </a:r>
          </a:p>
          <a:p>
            <a:pPr algn="just" rtl="1">
              <a:lnSpc>
                <a:spcPct val="150000"/>
              </a:lnSpc>
            </a:pPr>
            <a:r>
              <a:rPr lang="fa-IR" dirty="0" smtClean="0">
                <a:cs typeface="B Lotus" panose="00000400000000000000" pitchFamily="2" charset="-78"/>
              </a:rPr>
              <a:t> هر عضو</a:t>
            </a:r>
            <a:r>
              <a:rPr lang="ar-SA" dirty="0" smtClean="0">
                <a:cs typeface="B Lotus" panose="00000400000000000000" pitchFamily="2" charset="-78"/>
              </a:rPr>
              <a:t> </a:t>
            </a:r>
            <a:r>
              <a:rPr lang="ar-SA" dirty="0">
                <a:cs typeface="B Lotus" panose="00000400000000000000" pitchFamily="2" charset="-78"/>
              </a:rPr>
              <a:t>میتواند همزمان در 2 یا 3 کارگروه عضو باشد</a:t>
            </a:r>
            <a:r>
              <a:rPr lang="ar-SA" dirty="0" smtClean="0">
                <a:cs typeface="B Lotus" panose="00000400000000000000" pitchFamily="2" charset="-78"/>
              </a:rPr>
              <a:t>.</a:t>
            </a:r>
            <a:endParaRPr lang="fa-IR" dirty="0" smtClean="0">
              <a:cs typeface="B Lotus" panose="00000400000000000000" pitchFamily="2" charset="-78"/>
            </a:endParaRPr>
          </a:p>
          <a:p>
            <a:pPr algn="just" rtl="1">
              <a:lnSpc>
                <a:spcPct val="150000"/>
              </a:lnSpc>
            </a:pPr>
            <a:r>
              <a:rPr lang="ar-SA" dirty="0" smtClean="0">
                <a:cs typeface="B Lotus" panose="00000400000000000000" pitchFamily="2" charset="-78"/>
              </a:rPr>
              <a:t> </a:t>
            </a:r>
            <a:r>
              <a:rPr lang="ar-SA" dirty="0">
                <a:cs typeface="B Lotus" panose="00000400000000000000" pitchFamily="2" charset="-78"/>
              </a:rPr>
              <a:t>مسئول کارگروه حتماً باید عضو همان کارگروه باشد. </a:t>
            </a:r>
            <a:endParaRPr lang="en-US" dirty="0">
              <a:cs typeface="B Lotus" panose="00000400000000000000" pitchFamily="2" charset="-78"/>
            </a:endParaRPr>
          </a:p>
        </p:txBody>
      </p:sp>
    </p:spTree>
    <p:extLst>
      <p:ext uri="{BB962C8B-B14F-4D97-AF65-F5344CB8AC3E}">
        <p14:creationId xmlns:p14="http://schemas.microsoft.com/office/powerpoint/2010/main" val="374255413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cs typeface="B Titr" panose="00000700000000000000" pitchFamily="2" charset="-78"/>
              </a:rPr>
              <a:t>دبیر </a:t>
            </a:r>
            <a:r>
              <a:rPr lang="fa-IR" sz="3600" dirty="0" smtClean="0">
                <a:cs typeface="B Titr" panose="00000700000000000000" pitchFamily="2" charset="-78"/>
              </a:rPr>
              <a:t>و جانشین </a:t>
            </a:r>
            <a:r>
              <a:rPr lang="ar-SA" sz="3600" dirty="0" smtClean="0">
                <a:cs typeface="B Titr" panose="00000700000000000000" pitchFamily="2" charset="-78"/>
              </a:rPr>
              <a:t>کانون </a:t>
            </a:r>
            <a:r>
              <a:rPr lang="ar-SA" sz="3600" dirty="0">
                <a:cs typeface="B Titr" panose="00000700000000000000" pitchFamily="2" charset="-78"/>
              </a:rPr>
              <a:t>سلامت </a:t>
            </a:r>
            <a:endParaRPr lang="en-US" sz="3600" dirty="0">
              <a:cs typeface="B Titr" panose="00000700000000000000" pitchFamily="2" charset="-78"/>
            </a:endParaRPr>
          </a:p>
        </p:txBody>
      </p:sp>
      <p:sp>
        <p:nvSpPr>
          <p:cNvPr id="3" name="Content Placeholder 2"/>
          <p:cNvSpPr>
            <a:spLocks noGrp="1"/>
          </p:cNvSpPr>
          <p:nvPr>
            <p:ph idx="1"/>
          </p:nvPr>
        </p:nvSpPr>
        <p:spPr>
          <a:xfrm>
            <a:off x="844624" y="1219200"/>
            <a:ext cx="7543800" cy="5029200"/>
          </a:xfrm>
        </p:spPr>
        <p:txBody>
          <a:bodyPr>
            <a:normAutofit fontScale="62500" lnSpcReduction="20000"/>
          </a:bodyPr>
          <a:lstStyle/>
          <a:p>
            <a:pPr marL="0" indent="0" algn="r" rtl="1">
              <a:lnSpc>
                <a:spcPct val="170000"/>
              </a:lnSpc>
              <a:buNone/>
            </a:pPr>
            <a:r>
              <a:rPr lang="ar-SA" dirty="0" smtClean="0">
                <a:cs typeface="B Lotus" panose="00000400000000000000" pitchFamily="2" charset="-78"/>
              </a:rPr>
              <a:t>بمنظور </a:t>
            </a:r>
            <a:r>
              <a:rPr lang="ar-SA" dirty="0">
                <a:cs typeface="B Lotus" panose="00000400000000000000" pitchFamily="2" charset="-78"/>
              </a:rPr>
              <a:t>مدیریت و ساماندهی کانون، یکی از اعضاي کانون به انتخاب اعضاء و با کسب حداکثر آراء به عنوان دبیر </a:t>
            </a:r>
            <a:r>
              <a:rPr lang="ar-SA" dirty="0" smtClean="0">
                <a:cs typeface="B Lotus" panose="00000400000000000000" pitchFamily="2" charset="-78"/>
              </a:rPr>
              <a:t>کانون</a:t>
            </a:r>
            <a:r>
              <a:rPr lang="fa-IR" dirty="0" smtClean="0">
                <a:cs typeface="B Lotus" panose="00000400000000000000" pitchFamily="2" charset="-78"/>
              </a:rPr>
              <a:t> وهمچنین یکی به عنوان جانشین دبیر</a:t>
            </a:r>
            <a:r>
              <a:rPr lang="ar-SA" dirty="0" smtClean="0">
                <a:cs typeface="B Lotus" panose="00000400000000000000" pitchFamily="2" charset="-78"/>
              </a:rPr>
              <a:t> </a:t>
            </a:r>
            <a:r>
              <a:rPr lang="ar-SA" dirty="0">
                <a:cs typeface="B Lotus" panose="00000400000000000000" pitchFamily="2" charset="-78"/>
              </a:rPr>
              <a:t>در مقیاس روستا، محله، شهرستان و استان انتخاب می شود</a:t>
            </a:r>
            <a:r>
              <a:rPr lang="en-US" dirty="0">
                <a:cs typeface="B Lotus" panose="00000400000000000000" pitchFamily="2" charset="-78"/>
              </a:rPr>
              <a:t>. </a:t>
            </a:r>
            <a:r>
              <a:rPr lang="ar-SA" dirty="0" smtClean="0">
                <a:cs typeface="B Lotus" panose="00000400000000000000" pitchFamily="2" charset="-78"/>
              </a:rPr>
              <a:t>دبیر</a:t>
            </a:r>
            <a:r>
              <a:rPr lang="fa-IR" dirty="0" smtClean="0">
                <a:cs typeface="B Lotus" panose="00000400000000000000" pitchFamily="2" charset="-78"/>
              </a:rPr>
              <a:t>و جانشین</a:t>
            </a:r>
            <a:r>
              <a:rPr lang="ar-SA" dirty="0" smtClean="0">
                <a:cs typeface="B Lotus" panose="00000400000000000000" pitchFamily="2" charset="-78"/>
              </a:rPr>
              <a:t> </a:t>
            </a:r>
            <a:r>
              <a:rPr lang="ar-SA" dirty="0">
                <a:cs typeface="B Lotus" panose="00000400000000000000" pitchFamily="2" charset="-78"/>
              </a:rPr>
              <a:t>کانون با برگزاری انتخابات و نظارت نماینده معاونت اجتماعی دانشگاه ها به مدت </a:t>
            </a:r>
            <a:r>
              <a:rPr lang="fa-IR" dirty="0" smtClean="0">
                <a:cs typeface="B Lotus" panose="00000400000000000000" pitchFamily="2" charset="-78"/>
              </a:rPr>
              <a:t>یک</a:t>
            </a:r>
            <a:r>
              <a:rPr lang="ar-SA" dirty="0" smtClean="0">
                <a:cs typeface="B Lotus" panose="00000400000000000000" pitchFamily="2" charset="-78"/>
              </a:rPr>
              <a:t> </a:t>
            </a:r>
            <a:r>
              <a:rPr lang="ar-SA" dirty="0">
                <a:cs typeface="B Lotus" panose="00000400000000000000" pitchFamily="2" charset="-78"/>
              </a:rPr>
              <a:t>سال به این سمت انتخاب می </a:t>
            </a:r>
            <a:r>
              <a:rPr lang="ar-SA" dirty="0" smtClean="0">
                <a:cs typeface="B Lotus" panose="00000400000000000000" pitchFamily="2" charset="-78"/>
              </a:rPr>
              <a:t>شو</a:t>
            </a:r>
            <a:r>
              <a:rPr lang="fa-IR" dirty="0" smtClean="0">
                <a:cs typeface="B Lotus" panose="00000400000000000000" pitchFamily="2" charset="-78"/>
              </a:rPr>
              <a:t>ن</a:t>
            </a:r>
            <a:r>
              <a:rPr lang="ar-SA" dirty="0" smtClean="0">
                <a:cs typeface="B Lotus" panose="00000400000000000000" pitchFamily="2" charset="-78"/>
              </a:rPr>
              <a:t>د</a:t>
            </a:r>
            <a:r>
              <a:rPr lang="ar-SA" dirty="0">
                <a:cs typeface="B Lotus" panose="00000400000000000000" pitchFamily="2" charset="-78"/>
              </a:rPr>
              <a:t>. </a:t>
            </a:r>
            <a:endParaRPr lang="en-US" dirty="0">
              <a:cs typeface="B Lotus" panose="00000400000000000000" pitchFamily="2" charset="-78"/>
            </a:endParaRPr>
          </a:p>
          <a:p>
            <a:pPr algn="r" rtl="1">
              <a:lnSpc>
                <a:spcPct val="170000"/>
              </a:lnSpc>
              <a:buFont typeface="Wingdings" panose="05000000000000000000" pitchFamily="2" charset="2"/>
              <a:buChar char="Ø"/>
            </a:pPr>
            <a:r>
              <a:rPr lang="ar-SA" b="1" dirty="0">
                <a:cs typeface="B Lotus" panose="00000400000000000000" pitchFamily="2" charset="-78"/>
              </a:rPr>
              <a:t>دبیر </a:t>
            </a:r>
            <a:r>
              <a:rPr lang="fa-IR" b="1" dirty="0" smtClean="0">
                <a:cs typeface="B Lotus" panose="00000400000000000000" pitchFamily="2" charset="-78"/>
              </a:rPr>
              <a:t>کانون سلامت </a:t>
            </a:r>
            <a:r>
              <a:rPr lang="ar-SA" b="1" dirty="0" smtClean="0">
                <a:cs typeface="B Lotus" panose="00000400000000000000" pitchFamily="2" charset="-78"/>
              </a:rPr>
              <a:t>محله </a:t>
            </a:r>
            <a:r>
              <a:rPr lang="ar-SA" b="1" dirty="0">
                <a:cs typeface="B Lotus" panose="00000400000000000000" pitchFamily="2" charset="-78"/>
              </a:rPr>
              <a:t>یا روستا</a:t>
            </a:r>
            <a:endParaRPr lang="en-US" dirty="0">
              <a:cs typeface="B Lotus" panose="00000400000000000000" pitchFamily="2" charset="-78"/>
            </a:endParaRPr>
          </a:p>
          <a:p>
            <a:pPr marL="0" indent="0" algn="r" rtl="1">
              <a:lnSpc>
                <a:spcPct val="170000"/>
              </a:lnSpc>
              <a:buNone/>
            </a:pPr>
            <a:r>
              <a:rPr lang="ar-SA" dirty="0">
                <a:cs typeface="B Lotus" panose="00000400000000000000" pitchFamily="2" charset="-78"/>
              </a:rPr>
              <a:t>از میان اعضاي </a:t>
            </a:r>
            <a:r>
              <a:rPr lang="ar-SA" dirty="0" smtClean="0">
                <a:cs typeface="B Lotus" panose="00000400000000000000" pitchFamily="2" charset="-78"/>
              </a:rPr>
              <a:t>کانون </a:t>
            </a:r>
            <a:r>
              <a:rPr lang="ar-SA" dirty="0">
                <a:cs typeface="B Lotus" panose="00000400000000000000" pitchFamily="2" charset="-78"/>
              </a:rPr>
              <a:t>درسطح محله یا روستا </a:t>
            </a:r>
            <a:r>
              <a:rPr lang="fa-IR" dirty="0" smtClean="0">
                <a:cs typeface="B Lotus" panose="00000400000000000000" pitchFamily="2" charset="-78"/>
              </a:rPr>
              <a:t>و با برگزاری انتخابات یک نفر به عنوان دبیر کانون </a:t>
            </a:r>
            <a:r>
              <a:rPr lang="ar-SA" dirty="0" smtClean="0">
                <a:cs typeface="B Lotus" panose="00000400000000000000" pitchFamily="2" charset="-78"/>
              </a:rPr>
              <a:t> </a:t>
            </a:r>
            <a:r>
              <a:rPr lang="ar-SA" dirty="0">
                <a:cs typeface="B Lotus" panose="00000400000000000000" pitchFamily="2" charset="-78"/>
              </a:rPr>
              <a:t>می گردد</a:t>
            </a:r>
            <a:r>
              <a:rPr lang="en-US" dirty="0">
                <a:cs typeface="B Lotus" panose="00000400000000000000" pitchFamily="2" charset="-78"/>
              </a:rPr>
              <a:t>.</a:t>
            </a:r>
          </a:p>
          <a:p>
            <a:pPr algn="r" rtl="1">
              <a:lnSpc>
                <a:spcPct val="170000"/>
              </a:lnSpc>
              <a:buFont typeface="Wingdings" panose="05000000000000000000" pitchFamily="2" charset="2"/>
              <a:buChar char="Ø"/>
            </a:pPr>
            <a:r>
              <a:rPr lang="fa-IR" b="1" dirty="0" smtClean="0">
                <a:cs typeface="B Lotus" panose="00000400000000000000" pitchFamily="2" charset="-78"/>
              </a:rPr>
              <a:t>جانشین دبیرکانون سلامت محله یا روستا</a:t>
            </a:r>
            <a:endParaRPr lang="en-US" dirty="0">
              <a:cs typeface="B Lotus" panose="00000400000000000000" pitchFamily="2" charset="-78"/>
            </a:endParaRPr>
          </a:p>
          <a:p>
            <a:pPr marL="0" indent="0" algn="r" rtl="1">
              <a:lnSpc>
                <a:spcPct val="170000"/>
              </a:lnSpc>
              <a:buNone/>
            </a:pPr>
            <a:r>
              <a:rPr lang="fa-IR" dirty="0" smtClean="0">
                <a:cs typeface="B Lotus" panose="00000400000000000000" pitchFamily="2" charset="-78"/>
              </a:rPr>
              <a:t>از میان اعضای کانون در سطح محله یا روستا وپس ازتعیین دبیر با برگزاری انتخابات یک نفر به عنوان جانشین تعیین میشود.جانشین به جهت رعایت عدالت جنسیتی میبایست متفاوت از دبیر باشد.(اگر دبیر خانم یا آقا باشد جانشین برعکس آقا و یا خانم میباشد) </a:t>
            </a:r>
            <a:endParaRPr lang="en-US" dirty="0">
              <a:cs typeface="B Lotus" panose="00000400000000000000" pitchFamily="2" charset="-78"/>
            </a:endParaRPr>
          </a:p>
        </p:txBody>
      </p:sp>
    </p:spTree>
    <p:extLst>
      <p:ext uri="{BB962C8B-B14F-4D97-AF65-F5344CB8AC3E}">
        <p14:creationId xmlns:p14="http://schemas.microsoft.com/office/powerpoint/2010/main" val="305783055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grpId="0" nodeType="after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grpId="0"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200" b="1" dirty="0">
                <a:cs typeface="B Titr" panose="00000700000000000000" pitchFamily="2" charset="-78"/>
              </a:rPr>
              <a:t>وظایف دبیرکانون سلامت</a:t>
            </a:r>
            <a:endParaRPr lang="en-US" sz="3200" dirty="0">
              <a:cs typeface="B Titr" panose="00000700000000000000" pitchFamily="2" charset="-78"/>
            </a:endParaRPr>
          </a:p>
        </p:txBody>
      </p:sp>
      <p:sp>
        <p:nvSpPr>
          <p:cNvPr id="3" name="Content Placeholder 2"/>
          <p:cNvSpPr>
            <a:spLocks noGrp="1"/>
          </p:cNvSpPr>
          <p:nvPr>
            <p:ph idx="1"/>
          </p:nvPr>
        </p:nvSpPr>
        <p:spPr>
          <a:xfrm>
            <a:off x="395536" y="1124744"/>
            <a:ext cx="7920880" cy="5472608"/>
          </a:xfrm>
        </p:spPr>
        <p:txBody>
          <a:bodyPr>
            <a:normAutofit fontScale="62500" lnSpcReduction="20000"/>
          </a:bodyPr>
          <a:lstStyle/>
          <a:p>
            <a:pPr algn="r" rtl="1">
              <a:lnSpc>
                <a:spcPct val="170000"/>
              </a:lnSpc>
            </a:pPr>
            <a:r>
              <a:rPr lang="ar-SA" sz="2700" dirty="0" smtClean="0">
                <a:solidFill>
                  <a:srgbClr val="000000"/>
                </a:solidFill>
                <a:cs typeface="B Lotus" panose="00000400000000000000" pitchFamily="2" charset="-78"/>
              </a:rPr>
              <a:t>عضوگیری </a:t>
            </a:r>
            <a:r>
              <a:rPr lang="ar-SA" sz="2700" dirty="0">
                <a:solidFill>
                  <a:srgbClr val="000000"/>
                </a:solidFill>
                <a:cs typeface="B Lotus" panose="00000400000000000000" pitchFamily="2" charset="-78"/>
              </a:rPr>
              <a:t>برای کانون و ساماندهی اعضا بر اساس توانایی و علاقمندی آنان </a:t>
            </a:r>
            <a:endParaRPr lang="en-US" dirty="0">
              <a:cs typeface="B Lotus" panose="00000400000000000000" pitchFamily="2" charset="-78"/>
            </a:endParaRPr>
          </a:p>
          <a:p>
            <a:pPr algn="r" rtl="1">
              <a:lnSpc>
                <a:spcPct val="170000"/>
              </a:lnSpc>
            </a:pPr>
            <a:r>
              <a:rPr lang="ar-SA" dirty="0">
                <a:cs typeface="B Lotus" panose="00000400000000000000" pitchFamily="2" charset="-78"/>
              </a:rPr>
              <a:t>برگزاری و اداره جلسات مربوط به </a:t>
            </a:r>
            <a:r>
              <a:rPr lang="ar-SA" dirty="0" smtClean="0">
                <a:cs typeface="B Lotus" panose="00000400000000000000" pitchFamily="2" charset="-78"/>
              </a:rPr>
              <a:t>کانون </a:t>
            </a:r>
            <a:endParaRPr lang="en-US" dirty="0">
              <a:cs typeface="B Lotus" panose="00000400000000000000" pitchFamily="2" charset="-78"/>
            </a:endParaRPr>
          </a:p>
          <a:p>
            <a:pPr algn="r" rtl="1">
              <a:lnSpc>
                <a:spcPct val="170000"/>
              </a:lnSpc>
            </a:pPr>
            <a:r>
              <a:rPr lang="ar-SA" dirty="0">
                <a:cs typeface="B Lotus" panose="00000400000000000000" pitchFamily="2" charset="-78"/>
              </a:rPr>
              <a:t>تهیه بانک اطلاعاتی از امکانات و منابع محدوده جغرافیایی کانون و تجارب، استعدادها وتوانمندیهای اعضای فعال</a:t>
            </a:r>
            <a:endParaRPr lang="en-US" dirty="0">
              <a:cs typeface="B Lotus" panose="00000400000000000000" pitchFamily="2" charset="-78"/>
            </a:endParaRPr>
          </a:p>
          <a:p>
            <a:pPr algn="r" rtl="1">
              <a:lnSpc>
                <a:spcPct val="170000"/>
              </a:lnSpc>
            </a:pPr>
            <a:r>
              <a:rPr lang="ar-SA" dirty="0">
                <a:cs typeface="B Lotus" panose="00000400000000000000" pitchFamily="2" charset="-78"/>
              </a:rPr>
              <a:t>شناسایی افراد خبره وکارآمد و استفاده از پتانسیل آنها در پیشبرد اهداف کانون</a:t>
            </a:r>
            <a:endParaRPr lang="en-US" dirty="0">
              <a:cs typeface="B Lotus" panose="00000400000000000000" pitchFamily="2" charset="-78"/>
            </a:endParaRPr>
          </a:p>
          <a:p>
            <a:pPr algn="r" rtl="1">
              <a:lnSpc>
                <a:spcPct val="170000"/>
              </a:lnSpc>
            </a:pPr>
            <a:r>
              <a:rPr lang="ar-SA" dirty="0">
                <a:cs typeface="B Lotus" panose="00000400000000000000" pitchFamily="2" charset="-78"/>
              </a:rPr>
              <a:t>انجام مکاتبات، تهیه وتنظیم گزارش فعالیتهای کانون و ارسال به </a:t>
            </a:r>
            <a:r>
              <a:rPr lang="fa-IR" dirty="0" smtClean="0">
                <a:cs typeface="B Lotus" panose="00000400000000000000" pitchFamily="2" charset="-78"/>
              </a:rPr>
              <a:t>واحد </a:t>
            </a:r>
            <a:r>
              <a:rPr lang="ar-SA" dirty="0" smtClean="0">
                <a:cs typeface="B Lotus" panose="00000400000000000000" pitchFamily="2" charset="-78"/>
              </a:rPr>
              <a:t>اجتماعی </a:t>
            </a:r>
            <a:r>
              <a:rPr lang="ar-SA" dirty="0">
                <a:cs typeface="B Lotus" panose="00000400000000000000" pitchFamily="2" charset="-78"/>
              </a:rPr>
              <a:t>دانشگاه علوم پزشکی </a:t>
            </a:r>
            <a:endParaRPr lang="en-US" dirty="0">
              <a:cs typeface="B Lotus" panose="00000400000000000000" pitchFamily="2" charset="-78"/>
            </a:endParaRPr>
          </a:p>
          <a:p>
            <a:pPr algn="r" rtl="1">
              <a:lnSpc>
                <a:spcPct val="170000"/>
              </a:lnSpc>
            </a:pPr>
            <a:r>
              <a:rPr lang="ar-SA" dirty="0">
                <a:cs typeface="B Lotus" panose="00000400000000000000" pitchFamily="2" charset="-78"/>
              </a:rPr>
              <a:t>جمع‌آوری صورتجلسات، پیگیری وپاسخگویی به </a:t>
            </a:r>
            <a:r>
              <a:rPr lang="ar-SA" dirty="0" smtClean="0">
                <a:cs typeface="B Lotus" panose="00000400000000000000" pitchFamily="2" charset="-78"/>
              </a:rPr>
              <a:t>برنامه‌های</a:t>
            </a:r>
            <a:r>
              <a:rPr lang="fa-IR" dirty="0">
                <a:cs typeface="B Lotus" panose="00000400000000000000" pitchFamily="2" charset="-78"/>
              </a:rPr>
              <a:t> </a:t>
            </a:r>
            <a:r>
              <a:rPr lang="fa-IR" dirty="0" smtClean="0">
                <a:cs typeface="B Lotus" panose="00000400000000000000" pitchFamily="2" charset="-78"/>
              </a:rPr>
              <a:t>مصوب کانون</a:t>
            </a:r>
            <a:endParaRPr lang="en-US" dirty="0">
              <a:cs typeface="B Lotus" panose="00000400000000000000" pitchFamily="2" charset="-78"/>
            </a:endParaRPr>
          </a:p>
          <a:p>
            <a:pPr algn="r" rtl="1">
              <a:lnSpc>
                <a:spcPct val="170000"/>
              </a:lnSpc>
            </a:pPr>
            <a:r>
              <a:rPr lang="ar-SA" dirty="0">
                <a:cs typeface="B Lotus" panose="00000400000000000000" pitchFamily="2" charset="-78"/>
              </a:rPr>
              <a:t>برنامه‌ریزی و مدیریت اجرایی برنامه‌ها و طرحهای مصوب وایجاد هماهنگی بین اعضاء در راستای تحقق طرحها و </a:t>
            </a:r>
            <a:r>
              <a:rPr lang="ar-SA" dirty="0" smtClean="0">
                <a:cs typeface="B Lotus" panose="00000400000000000000" pitchFamily="2" charset="-78"/>
              </a:rPr>
              <a:t>برنامه‌ها</a:t>
            </a:r>
            <a:endParaRPr lang="fa-IR" dirty="0" smtClean="0">
              <a:cs typeface="B Lotus" panose="00000400000000000000" pitchFamily="2" charset="-78"/>
            </a:endParaRPr>
          </a:p>
          <a:p>
            <a:pPr algn="r" rtl="1">
              <a:lnSpc>
                <a:spcPct val="170000"/>
              </a:lnSpc>
            </a:pPr>
            <a:r>
              <a:rPr lang="ar-SA" sz="2700" dirty="0">
                <a:solidFill>
                  <a:srgbClr val="000000"/>
                </a:solidFill>
                <a:cs typeface="B Lotus" panose="00000400000000000000" pitchFamily="2" charset="-78"/>
              </a:rPr>
              <a:t>جمع‌بندی نظرات </a:t>
            </a:r>
            <a:r>
              <a:rPr lang="fa-IR" sz="2700" dirty="0" smtClean="0">
                <a:solidFill>
                  <a:srgbClr val="000000"/>
                </a:solidFill>
                <a:cs typeface="B Lotus" panose="00000400000000000000" pitchFamily="2" charset="-78"/>
              </a:rPr>
              <a:t>کارگروه ها</a:t>
            </a:r>
            <a:r>
              <a:rPr lang="ar-SA" sz="2700" dirty="0" smtClean="0">
                <a:solidFill>
                  <a:srgbClr val="000000"/>
                </a:solidFill>
                <a:cs typeface="B Lotus" panose="00000400000000000000" pitchFamily="2" charset="-78"/>
              </a:rPr>
              <a:t> </a:t>
            </a:r>
            <a:r>
              <a:rPr lang="ar-SA" sz="2700" dirty="0">
                <a:solidFill>
                  <a:srgbClr val="000000"/>
                </a:solidFill>
                <a:cs typeface="B Lotus" panose="00000400000000000000" pitchFamily="2" charset="-78"/>
              </a:rPr>
              <a:t>در مورد طرحها، برنامه‌ها و مسایل جاری حوزه </a:t>
            </a:r>
            <a:r>
              <a:rPr lang="ar-SA" sz="2700" dirty="0" smtClean="0">
                <a:solidFill>
                  <a:srgbClr val="000000"/>
                </a:solidFill>
                <a:cs typeface="B Lotus" panose="00000400000000000000" pitchFamily="2" charset="-78"/>
              </a:rPr>
              <a:t>سلامت</a:t>
            </a:r>
            <a:endParaRPr lang="fa-IR" sz="2700" dirty="0" smtClean="0">
              <a:solidFill>
                <a:srgbClr val="000000"/>
              </a:solidFill>
              <a:cs typeface="B Lotus" panose="00000400000000000000" pitchFamily="2" charset="-78"/>
            </a:endParaRPr>
          </a:p>
          <a:p>
            <a:pPr algn="r" rtl="1">
              <a:lnSpc>
                <a:spcPct val="170000"/>
              </a:lnSpc>
            </a:pPr>
            <a:r>
              <a:rPr lang="ar-SA" sz="2500" dirty="0">
                <a:solidFill>
                  <a:srgbClr val="000000"/>
                </a:solidFill>
                <a:cs typeface="B Lotus" panose="00000400000000000000" pitchFamily="2" charset="-78"/>
              </a:rPr>
              <a:t>تعامل با رسانه‌های دیداری و شنیداری </a:t>
            </a:r>
            <a:r>
              <a:rPr lang="fa-IR" sz="2500" dirty="0" smtClean="0">
                <a:solidFill>
                  <a:srgbClr val="000000"/>
                </a:solidFill>
                <a:cs typeface="B Lotus" panose="00000400000000000000" pitchFamily="2" charset="-78"/>
              </a:rPr>
              <a:t>محلی </a:t>
            </a:r>
            <a:r>
              <a:rPr lang="ar-SA" sz="2500" dirty="0" smtClean="0">
                <a:solidFill>
                  <a:srgbClr val="000000"/>
                </a:solidFill>
                <a:cs typeface="B Lotus" panose="00000400000000000000" pitchFamily="2" charset="-78"/>
              </a:rPr>
              <a:t>در </a:t>
            </a:r>
            <a:r>
              <a:rPr lang="ar-SA" sz="2500" dirty="0">
                <a:solidFill>
                  <a:srgbClr val="000000"/>
                </a:solidFill>
                <a:cs typeface="B Lotus" panose="00000400000000000000" pitchFamily="2" charset="-78"/>
              </a:rPr>
              <a:t>کلیه سطوح </a:t>
            </a:r>
            <a:r>
              <a:rPr lang="fa-IR" sz="2500" dirty="0">
                <a:solidFill>
                  <a:srgbClr val="000000"/>
                </a:solidFill>
                <a:cs typeface="B Lotus" panose="00000400000000000000" pitchFamily="2" charset="-78"/>
              </a:rPr>
              <a:t>و</a:t>
            </a:r>
            <a:r>
              <a:rPr lang="ar-SA" sz="2500" dirty="0">
                <a:solidFill>
                  <a:srgbClr val="000000"/>
                </a:solidFill>
                <a:cs typeface="B Lotus" panose="00000400000000000000" pitchFamily="2" charset="-78"/>
              </a:rPr>
              <a:t> معرفی فعالیت های کانون </a:t>
            </a:r>
            <a:r>
              <a:rPr lang="fa-IR" sz="2500" dirty="0">
                <a:solidFill>
                  <a:srgbClr val="000000"/>
                </a:solidFill>
                <a:cs typeface="B Lotus" panose="00000400000000000000" pitchFamily="2" charset="-78"/>
              </a:rPr>
              <a:t>با هدف </a:t>
            </a:r>
            <a:r>
              <a:rPr lang="ar-SA" sz="2500" dirty="0">
                <a:solidFill>
                  <a:srgbClr val="000000"/>
                </a:solidFill>
                <a:cs typeface="B Lotus" panose="00000400000000000000" pitchFamily="2" charset="-78"/>
              </a:rPr>
              <a:t>ارتقای فرهنگ </a:t>
            </a:r>
            <a:r>
              <a:rPr lang="ar-SA" sz="2500" dirty="0" smtClean="0">
                <a:solidFill>
                  <a:srgbClr val="000000"/>
                </a:solidFill>
                <a:cs typeface="B Lotus" panose="00000400000000000000" pitchFamily="2" charset="-78"/>
              </a:rPr>
              <a:t>سلامت</a:t>
            </a:r>
            <a:endParaRPr lang="en-US" sz="2500" dirty="0">
              <a:cs typeface="B Lotus" panose="00000400000000000000" pitchFamily="2" charset="-78"/>
            </a:endParaRPr>
          </a:p>
          <a:p>
            <a:pPr algn="r" rtl="1">
              <a:lnSpc>
                <a:spcPct val="170000"/>
              </a:lnSpc>
            </a:pPr>
            <a:r>
              <a:rPr lang="ar-SA" dirty="0">
                <a:cs typeface="B Lotus" panose="00000400000000000000" pitchFamily="2" charset="-78"/>
              </a:rPr>
              <a:t>حضور فعال و مؤثر در </a:t>
            </a:r>
            <a:r>
              <a:rPr lang="ar-SA" dirty="0" smtClean="0">
                <a:cs typeface="B Lotus" panose="00000400000000000000" pitchFamily="2" charset="-78"/>
              </a:rPr>
              <a:t> </a:t>
            </a:r>
            <a:r>
              <a:rPr lang="ar-SA" dirty="0">
                <a:cs typeface="B Lotus" panose="00000400000000000000" pitchFamily="2" charset="-78"/>
              </a:rPr>
              <a:t>جلسات </a:t>
            </a:r>
            <a:r>
              <a:rPr lang="fa-IR" dirty="0" smtClean="0">
                <a:cs typeface="B Lotus" panose="00000400000000000000" pitchFamily="2" charset="-78"/>
              </a:rPr>
              <a:t>مجمع سلامت محله </a:t>
            </a:r>
            <a:r>
              <a:rPr lang="ar-SA" dirty="0" smtClean="0">
                <a:cs typeface="B Lotus" panose="00000400000000000000" pitchFamily="2" charset="-78"/>
              </a:rPr>
              <a:t>و </a:t>
            </a:r>
            <a:r>
              <a:rPr lang="fa-IR" dirty="0" smtClean="0">
                <a:cs typeface="B Lotus" panose="00000400000000000000" pitchFamily="2" charset="-78"/>
              </a:rPr>
              <a:t>تهبه و</a:t>
            </a:r>
            <a:r>
              <a:rPr lang="ar-SA" dirty="0" smtClean="0">
                <a:cs typeface="B Lotus" panose="00000400000000000000" pitchFamily="2" charset="-78"/>
              </a:rPr>
              <a:t>ارائه </a:t>
            </a:r>
            <a:r>
              <a:rPr lang="ar-SA" dirty="0">
                <a:cs typeface="B Lotus" panose="00000400000000000000" pitchFamily="2" charset="-78"/>
              </a:rPr>
              <a:t>گزارشهای مستمر </a:t>
            </a:r>
            <a:endParaRPr lang="en-US" dirty="0">
              <a:cs typeface="B Lotus" panose="00000400000000000000" pitchFamily="2" charset="-78"/>
            </a:endParaRPr>
          </a:p>
          <a:p>
            <a:pPr algn="r" rtl="1">
              <a:lnSpc>
                <a:spcPct val="170000"/>
              </a:lnSpc>
            </a:pPr>
            <a:endParaRPr lang="en-US" dirty="0">
              <a:cs typeface="B Lotus" panose="00000400000000000000" pitchFamily="2" charset="-78"/>
            </a:endParaRPr>
          </a:p>
        </p:txBody>
      </p:sp>
    </p:spTree>
    <p:extLst>
      <p:ext uri="{BB962C8B-B14F-4D97-AF65-F5344CB8AC3E}">
        <p14:creationId xmlns:p14="http://schemas.microsoft.com/office/powerpoint/2010/main" val="28306087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3">
                                            <p:txEl>
                                              <p:pRg st="2" end="2"/>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3">
                                            <p:txEl>
                                              <p:pRg st="3" end="3"/>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3">
                                            <p:txEl>
                                              <p:pRg st="4" end="4"/>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3">
                                            <p:txEl>
                                              <p:pRg st="5" end="5"/>
                                            </p:txEl>
                                          </p:spTgt>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3">
                                            <p:txEl>
                                              <p:pRg st="6" end="6"/>
                                            </p:txEl>
                                          </p:spTgt>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3">
                                            <p:txEl>
                                              <p:pRg st="7" end="7"/>
                                            </p:txEl>
                                          </p:spTgt>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grpId="0" nodeType="clickEffect">
                                  <p:stCondLst>
                                    <p:cond delay="0"/>
                                  </p:stCondLst>
                                  <p:childTnLst>
                                    <p:animScale>
                                      <p:cBhvr>
                                        <p:cTn id="38" dur="2000" fill="hold"/>
                                        <p:tgtEl>
                                          <p:spTgt spid="3">
                                            <p:txEl>
                                              <p:pRg st="8" end="8"/>
                                            </p:txEl>
                                          </p:spTgt>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0" nodeType="clickEffect">
                                  <p:stCondLst>
                                    <p:cond delay="0"/>
                                  </p:stCondLst>
                                  <p:childTnLst>
                                    <p:animScale>
                                      <p:cBhvr>
                                        <p:cTn id="42" dur="2000" fill="hold"/>
                                        <p:tgtEl>
                                          <p:spTgt spid="3">
                                            <p:txEl>
                                              <p:pRg st="9" end="9"/>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b="1" dirty="0">
                <a:cs typeface="B Titr" panose="00000700000000000000" pitchFamily="2" charset="-78"/>
              </a:rPr>
              <a:t>وظایف </a:t>
            </a:r>
            <a:r>
              <a:rPr lang="fa-IR" sz="3600" b="1" dirty="0" smtClean="0">
                <a:cs typeface="B Titr" panose="00000700000000000000" pitchFamily="2" charset="-78"/>
              </a:rPr>
              <a:t>مسئولین کارگروه های </a:t>
            </a:r>
            <a:r>
              <a:rPr lang="ar-SA" sz="3600" b="1" dirty="0" smtClean="0">
                <a:cs typeface="B Titr" panose="00000700000000000000" pitchFamily="2" charset="-78"/>
              </a:rPr>
              <a:t>کانون </a:t>
            </a:r>
            <a:r>
              <a:rPr lang="ar-SA" sz="3600" b="1" dirty="0">
                <a:cs typeface="B Titr" panose="00000700000000000000" pitchFamily="2" charset="-78"/>
              </a:rPr>
              <a:t>سلامت</a:t>
            </a:r>
            <a:endParaRPr lang="en-US" sz="3600" dirty="0">
              <a:cs typeface="B Titr" panose="00000700000000000000" pitchFamily="2" charset="-78"/>
            </a:endParaRPr>
          </a:p>
        </p:txBody>
      </p:sp>
      <p:sp>
        <p:nvSpPr>
          <p:cNvPr id="3" name="Content Placeholder 2"/>
          <p:cNvSpPr>
            <a:spLocks noGrp="1"/>
          </p:cNvSpPr>
          <p:nvPr>
            <p:ph idx="1"/>
          </p:nvPr>
        </p:nvSpPr>
        <p:spPr>
          <a:xfrm>
            <a:off x="827584" y="1568152"/>
            <a:ext cx="7543800" cy="5029200"/>
          </a:xfrm>
        </p:spPr>
        <p:txBody>
          <a:bodyPr>
            <a:normAutofit fontScale="62500" lnSpcReduction="20000"/>
          </a:bodyPr>
          <a:lstStyle/>
          <a:p>
            <a:pPr lvl="0" algn="r" rtl="1">
              <a:lnSpc>
                <a:spcPct val="170000"/>
              </a:lnSpc>
              <a:buFont typeface="Wingdings" panose="05000000000000000000" pitchFamily="2" charset="2"/>
              <a:buChar char="v"/>
            </a:pPr>
            <a:r>
              <a:rPr lang="fa-IR" dirty="0" smtClean="0">
                <a:cs typeface="B Lotus" panose="00000400000000000000" pitchFamily="2" charset="-78"/>
              </a:rPr>
              <a:t>بسترسازی </a:t>
            </a:r>
            <a:r>
              <a:rPr lang="ar-SA" dirty="0" smtClean="0">
                <a:cs typeface="B Lotus" panose="00000400000000000000" pitchFamily="2" charset="-78"/>
              </a:rPr>
              <a:t>برای </a:t>
            </a:r>
            <a:r>
              <a:rPr lang="ar-SA" dirty="0">
                <a:cs typeface="B Lotus" panose="00000400000000000000" pitchFamily="2" charset="-78"/>
              </a:rPr>
              <a:t>جلب مشارکت داوطلبانه </a:t>
            </a:r>
            <a:r>
              <a:rPr lang="ar-SA" dirty="0" smtClean="0">
                <a:cs typeface="B Lotus" panose="00000400000000000000" pitchFamily="2" charset="-78"/>
              </a:rPr>
              <a:t>مردم</a:t>
            </a:r>
            <a:r>
              <a:rPr lang="fa-IR" dirty="0" smtClean="0">
                <a:cs typeface="B Lotus" panose="00000400000000000000" pitchFamily="2" charset="-78"/>
              </a:rPr>
              <a:t> محله</a:t>
            </a:r>
            <a:r>
              <a:rPr lang="ar-SA" dirty="0" smtClean="0">
                <a:cs typeface="B Lotus" panose="00000400000000000000" pitchFamily="2" charset="-78"/>
              </a:rPr>
              <a:t> </a:t>
            </a:r>
            <a:r>
              <a:rPr lang="ar-SA" dirty="0">
                <a:cs typeface="B Lotus" panose="00000400000000000000" pitchFamily="2" charset="-78"/>
              </a:rPr>
              <a:t>در </a:t>
            </a:r>
            <a:r>
              <a:rPr lang="ar-SA" dirty="0" smtClean="0">
                <a:cs typeface="B Lotus" panose="00000400000000000000" pitchFamily="2" charset="-78"/>
              </a:rPr>
              <a:t>موضوعات</a:t>
            </a:r>
            <a:r>
              <a:rPr lang="fa-IR" dirty="0" smtClean="0">
                <a:cs typeface="B Lotus" panose="00000400000000000000" pitchFamily="2" charset="-78"/>
              </a:rPr>
              <a:t> مرتبط با کارگروه های</a:t>
            </a:r>
            <a:r>
              <a:rPr lang="ar-SA" dirty="0" smtClean="0">
                <a:cs typeface="B Lotus" panose="00000400000000000000" pitchFamily="2" charset="-78"/>
              </a:rPr>
              <a:t> </a:t>
            </a:r>
            <a:r>
              <a:rPr lang="ar-SA" dirty="0">
                <a:cs typeface="B Lotus" panose="00000400000000000000" pitchFamily="2" charset="-78"/>
              </a:rPr>
              <a:t>سلامت </a:t>
            </a:r>
            <a:endParaRPr lang="en-US" dirty="0">
              <a:cs typeface="B Lotus" panose="00000400000000000000" pitchFamily="2" charset="-78"/>
            </a:endParaRPr>
          </a:p>
          <a:p>
            <a:pPr lvl="0" algn="r" rtl="1">
              <a:lnSpc>
                <a:spcPct val="170000"/>
              </a:lnSpc>
              <a:buFont typeface="Wingdings" panose="05000000000000000000" pitchFamily="2" charset="2"/>
              <a:buChar char="v"/>
            </a:pPr>
            <a:r>
              <a:rPr lang="ar-SA" dirty="0">
                <a:cs typeface="B Lotus" panose="00000400000000000000" pitchFamily="2" charset="-78"/>
              </a:rPr>
              <a:t>برقراری ارتباط با ذینفعان و خدمت‌دهندگان حوزه‌های مرتبط با فعالیت </a:t>
            </a:r>
            <a:r>
              <a:rPr lang="fa-IR" dirty="0" smtClean="0">
                <a:cs typeface="B Lotus" panose="00000400000000000000" pitchFamily="2" charset="-78"/>
              </a:rPr>
              <a:t>کارگروه ها</a:t>
            </a:r>
            <a:r>
              <a:rPr lang="ar-SA" dirty="0" smtClean="0">
                <a:cs typeface="B Lotus" panose="00000400000000000000" pitchFamily="2" charset="-78"/>
              </a:rPr>
              <a:t> </a:t>
            </a:r>
            <a:r>
              <a:rPr lang="ar-SA" dirty="0">
                <a:cs typeface="B Lotus" panose="00000400000000000000" pitchFamily="2" charset="-78"/>
              </a:rPr>
              <a:t>و توسعه همکاریهای بین بخشی </a:t>
            </a:r>
            <a:endParaRPr lang="en-US" dirty="0">
              <a:cs typeface="B Lotus" panose="00000400000000000000" pitchFamily="2" charset="-78"/>
            </a:endParaRPr>
          </a:p>
          <a:p>
            <a:pPr lvl="0" algn="r" rtl="1">
              <a:lnSpc>
                <a:spcPct val="170000"/>
              </a:lnSpc>
              <a:buFont typeface="Wingdings" panose="05000000000000000000" pitchFamily="2" charset="2"/>
              <a:buChar char="v"/>
            </a:pPr>
            <a:r>
              <a:rPr lang="ar-SA" dirty="0">
                <a:cs typeface="B Lotus" panose="00000400000000000000" pitchFamily="2" charset="-78"/>
              </a:rPr>
              <a:t>همکاری در تهیه و توزیع اقلام </a:t>
            </a:r>
            <a:r>
              <a:rPr lang="ar-SA" dirty="0" smtClean="0">
                <a:cs typeface="B Lotus" panose="00000400000000000000" pitchFamily="2" charset="-78"/>
              </a:rPr>
              <a:t>آموزشی</a:t>
            </a:r>
            <a:r>
              <a:rPr lang="fa-IR" dirty="0" smtClean="0">
                <a:cs typeface="B Lotus" panose="00000400000000000000" pitchFamily="2" charset="-78"/>
              </a:rPr>
              <a:t> مرتبط</a:t>
            </a:r>
            <a:endParaRPr lang="en-US" dirty="0">
              <a:cs typeface="B Lotus" panose="00000400000000000000" pitchFamily="2" charset="-78"/>
            </a:endParaRPr>
          </a:p>
          <a:p>
            <a:pPr lvl="0" algn="r" rtl="1">
              <a:lnSpc>
                <a:spcPct val="170000"/>
              </a:lnSpc>
              <a:buFont typeface="Wingdings" panose="05000000000000000000" pitchFamily="2" charset="2"/>
              <a:buChar char="v"/>
            </a:pPr>
            <a:r>
              <a:rPr lang="ar-SA" dirty="0">
                <a:cs typeface="B Lotus" panose="00000400000000000000" pitchFamily="2" charset="-78"/>
              </a:rPr>
              <a:t>استفاده از توان علمی، تخصصی و آموزشی </a:t>
            </a:r>
            <a:r>
              <a:rPr lang="fa-IR" dirty="0" smtClean="0">
                <a:cs typeface="B Lotus" panose="00000400000000000000" pitchFamily="2" charset="-78"/>
              </a:rPr>
              <a:t>نخبگان وکارشناسان محلی</a:t>
            </a:r>
            <a:r>
              <a:rPr lang="ar-SA" dirty="0" smtClean="0">
                <a:cs typeface="B Lotus" panose="00000400000000000000" pitchFamily="2" charset="-78"/>
              </a:rPr>
              <a:t> </a:t>
            </a:r>
            <a:r>
              <a:rPr lang="ar-SA" dirty="0">
                <a:cs typeface="B Lotus" panose="00000400000000000000" pitchFamily="2" charset="-78"/>
              </a:rPr>
              <a:t>در ارتقای سلامت جامعه</a:t>
            </a:r>
            <a:endParaRPr lang="en-US" dirty="0">
              <a:cs typeface="B Lotus" panose="00000400000000000000" pitchFamily="2" charset="-78"/>
            </a:endParaRPr>
          </a:p>
          <a:p>
            <a:pPr lvl="0" algn="r" rtl="1">
              <a:lnSpc>
                <a:spcPct val="170000"/>
              </a:lnSpc>
              <a:buFont typeface="Wingdings" panose="05000000000000000000" pitchFamily="2" charset="2"/>
              <a:buChar char="v"/>
            </a:pPr>
            <a:r>
              <a:rPr lang="ar-SA" dirty="0">
                <a:cs typeface="B Lotus" panose="00000400000000000000" pitchFamily="2" charset="-78"/>
              </a:rPr>
              <a:t>برنامه‌ریزی برای ارائه خدمات آموزشی، فرهنگی، اجتماعی و </a:t>
            </a:r>
            <a:r>
              <a:rPr lang="ar-SA" dirty="0" smtClean="0">
                <a:cs typeface="B Lotus" panose="00000400000000000000" pitchFamily="2" charset="-78"/>
              </a:rPr>
              <a:t>تفریحی</a:t>
            </a:r>
            <a:r>
              <a:rPr lang="fa-IR" dirty="0" smtClean="0">
                <a:cs typeface="B Lotus" panose="00000400000000000000" pitchFamily="2" charset="-78"/>
              </a:rPr>
              <a:t> مرتبط با سلامت</a:t>
            </a:r>
            <a:r>
              <a:rPr lang="ar-SA" dirty="0" smtClean="0">
                <a:cs typeface="B Lotus" panose="00000400000000000000" pitchFamily="2" charset="-78"/>
              </a:rPr>
              <a:t> </a:t>
            </a:r>
            <a:r>
              <a:rPr lang="ar-SA" dirty="0">
                <a:cs typeface="B Lotus" panose="00000400000000000000" pitchFamily="2" charset="-78"/>
              </a:rPr>
              <a:t>به اعضاء و سایر مردم</a:t>
            </a:r>
            <a:endParaRPr lang="en-US" dirty="0">
              <a:cs typeface="B Lotus" panose="00000400000000000000" pitchFamily="2" charset="-78"/>
            </a:endParaRPr>
          </a:p>
          <a:p>
            <a:pPr lvl="0" algn="r" rtl="1">
              <a:lnSpc>
                <a:spcPct val="170000"/>
              </a:lnSpc>
              <a:buFont typeface="Wingdings" panose="05000000000000000000" pitchFamily="2" charset="2"/>
              <a:buChar char="v"/>
            </a:pPr>
            <a:r>
              <a:rPr lang="ar-SA" dirty="0" smtClean="0">
                <a:cs typeface="B Lotus" panose="00000400000000000000" pitchFamily="2" charset="-78"/>
              </a:rPr>
              <a:t>ایجاد </a:t>
            </a:r>
            <a:r>
              <a:rPr lang="ar-SA" dirty="0">
                <a:cs typeface="B Lotus" panose="00000400000000000000" pitchFamily="2" charset="-78"/>
              </a:rPr>
              <a:t>کارگروههای </a:t>
            </a:r>
            <a:r>
              <a:rPr lang="ar-SA" dirty="0" smtClean="0">
                <a:cs typeface="B Lotus" panose="00000400000000000000" pitchFamily="2" charset="-78"/>
              </a:rPr>
              <a:t>تخصصی</a:t>
            </a:r>
            <a:r>
              <a:rPr lang="fa-IR" dirty="0" smtClean="0">
                <a:cs typeface="B Lotus" panose="00000400000000000000" pitchFamily="2" charset="-78"/>
              </a:rPr>
              <a:t> بر اساس ظرفیت  ها و نیازهای محلی</a:t>
            </a:r>
            <a:r>
              <a:rPr lang="ar-SA" dirty="0" smtClean="0">
                <a:cs typeface="B Lotus" panose="00000400000000000000" pitchFamily="2" charset="-78"/>
              </a:rPr>
              <a:t> </a:t>
            </a:r>
            <a:r>
              <a:rPr lang="ar-SA" dirty="0">
                <a:cs typeface="B Lotus" panose="00000400000000000000" pitchFamily="2" charset="-78"/>
              </a:rPr>
              <a:t>در راستای پیشبرد اهداف کانون</a:t>
            </a:r>
            <a:endParaRPr lang="en-US" dirty="0">
              <a:cs typeface="B Lotus" panose="00000400000000000000" pitchFamily="2" charset="-78"/>
            </a:endParaRPr>
          </a:p>
          <a:p>
            <a:pPr lvl="0" algn="r" rtl="1">
              <a:lnSpc>
                <a:spcPct val="170000"/>
              </a:lnSpc>
              <a:buFont typeface="Wingdings" panose="05000000000000000000" pitchFamily="2" charset="2"/>
              <a:buChar char="v"/>
            </a:pPr>
            <a:r>
              <a:rPr lang="ar-SA" dirty="0">
                <a:cs typeface="B Lotus" panose="00000400000000000000" pitchFamily="2" charset="-78"/>
              </a:rPr>
              <a:t>مشارکت در اجرای برنامه‌های </a:t>
            </a:r>
            <a:r>
              <a:rPr lang="fa-IR" dirty="0" smtClean="0">
                <a:cs typeface="B Lotus" panose="00000400000000000000" pitchFamily="2" charset="-78"/>
              </a:rPr>
              <a:t>مختلف </a:t>
            </a:r>
            <a:r>
              <a:rPr lang="ar-SA" dirty="0" smtClean="0">
                <a:cs typeface="B Lotus" panose="00000400000000000000" pitchFamily="2" charset="-78"/>
              </a:rPr>
              <a:t>مناسبتی</a:t>
            </a:r>
            <a:r>
              <a:rPr lang="fa-IR" dirty="0" smtClean="0">
                <a:cs typeface="B Lotus" panose="00000400000000000000" pitchFamily="2" charset="-78"/>
              </a:rPr>
              <a:t> در حوزه سلامت</a:t>
            </a:r>
            <a:endParaRPr lang="en-US" dirty="0">
              <a:cs typeface="B Lotus" panose="00000400000000000000" pitchFamily="2" charset="-78"/>
            </a:endParaRPr>
          </a:p>
          <a:p>
            <a:pPr algn="r" rtl="1">
              <a:lnSpc>
                <a:spcPct val="170000"/>
              </a:lnSpc>
              <a:buFont typeface="Wingdings" panose="05000000000000000000" pitchFamily="2" charset="2"/>
              <a:buChar char="v"/>
            </a:pPr>
            <a:endParaRPr lang="en-US" dirty="0">
              <a:cs typeface="B Lotus" panose="00000400000000000000" pitchFamily="2" charset="-78"/>
            </a:endParaRPr>
          </a:p>
        </p:txBody>
      </p:sp>
    </p:spTree>
    <p:extLst>
      <p:ext uri="{BB962C8B-B14F-4D97-AF65-F5344CB8AC3E}">
        <p14:creationId xmlns:p14="http://schemas.microsoft.com/office/powerpoint/2010/main" val="28447353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1000"/>
                                  </p:stCondLst>
                                  <p:iterate type="lt">
                                    <p:tmPct val="4000"/>
                                  </p:iterate>
                                  <p:childTnLst>
                                    <p:set>
                                      <p:cBhvr override="childStyle">
                                        <p:cTn id="6" dur="500" fill="hold"/>
                                        <p:tgtEl>
                                          <p:spTgt spid="3">
                                            <p:txEl>
                                              <p:pRg st="0" end="0"/>
                                            </p:txEl>
                                          </p:spTgt>
                                        </p:tgtEl>
                                        <p:attrNameLst>
                                          <p:attrName>style.color</p:attrName>
                                        </p:attrNameLst>
                                      </p:cBhvr>
                                      <p:to>
                                        <p:clrVal>
                                          <a:srgbClr val="FF0000"/>
                                        </p:clrVal>
                                      </p:to>
                                    </p:set>
                                    <p:set>
                                      <p:cBhvr>
                                        <p:cTn id="7" dur="500" fill="hold"/>
                                        <p:tgtEl>
                                          <p:spTgt spid="3">
                                            <p:txEl>
                                              <p:pRg st="0" end="0"/>
                                            </p:txEl>
                                          </p:spTgt>
                                        </p:tgtEl>
                                        <p:attrNameLst>
                                          <p:attrName>fillcolor</p:attrName>
                                        </p:attrNameLst>
                                      </p:cBhvr>
                                      <p:to>
                                        <p:clrVal>
                                          <a:srgbClr val="FF0000"/>
                                        </p:clrVal>
                                      </p:to>
                                    </p:set>
                                    <p:set>
                                      <p:cBhvr>
                                        <p:cTn id="8" dur="500" fill="hold"/>
                                        <p:tgtEl>
                                          <p:spTgt spid="3">
                                            <p:txEl>
                                              <p:pRg st="0" end="0"/>
                                            </p:txEl>
                                          </p:spTgt>
                                        </p:tgtEl>
                                        <p:attrNameLst>
                                          <p:attrName>fill.type</p:attrName>
                                        </p:attrNameLst>
                                      </p:cBhvr>
                                      <p:to>
                                        <p:strVal val="solid"/>
                                      </p:to>
                                    </p:set>
                                  </p:childTnLst>
                                </p:cTn>
                              </p:par>
                            </p:childTnLst>
                          </p:cTn>
                        </p:par>
                        <p:par>
                          <p:cTn id="9" fill="hold">
                            <p:stCondLst>
                              <p:cond delay="2860"/>
                            </p:stCondLst>
                            <p:childTnLst>
                              <p:par>
                                <p:cTn id="10" presetID="16" presetClass="emph" presetSubtype="0" fill="hold" grpId="0" nodeType="afterEffect">
                                  <p:stCondLst>
                                    <p:cond delay="1000"/>
                                  </p:stCondLst>
                                  <p:iterate type="lt">
                                    <p:tmPct val="4000"/>
                                  </p:iterate>
                                  <p:childTnLst>
                                    <p:set>
                                      <p:cBhvr override="childStyle">
                                        <p:cTn id="11" dur="500" fill="hold"/>
                                        <p:tgtEl>
                                          <p:spTgt spid="3">
                                            <p:txEl>
                                              <p:pRg st="1" end="1"/>
                                            </p:txEl>
                                          </p:spTgt>
                                        </p:tgtEl>
                                        <p:attrNameLst>
                                          <p:attrName>style.color</p:attrName>
                                        </p:attrNameLst>
                                      </p:cBhvr>
                                      <p:to>
                                        <p:clrVal>
                                          <a:srgbClr val="FF0000"/>
                                        </p:clrVal>
                                      </p:to>
                                    </p:set>
                                    <p:set>
                                      <p:cBhvr>
                                        <p:cTn id="12" dur="500" fill="hold"/>
                                        <p:tgtEl>
                                          <p:spTgt spid="3">
                                            <p:txEl>
                                              <p:pRg st="1" end="1"/>
                                            </p:txEl>
                                          </p:spTgt>
                                        </p:tgtEl>
                                        <p:attrNameLst>
                                          <p:attrName>fillcolor</p:attrName>
                                        </p:attrNameLst>
                                      </p:cBhvr>
                                      <p:to>
                                        <p:clrVal>
                                          <a:srgbClr val="FF0000"/>
                                        </p:clrVal>
                                      </p:to>
                                    </p:set>
                                    <p:set>
                                      <p:cBhvr>
                                        <p:cTn id="13" dur="500" fill="hold"/>
                                        <p:tgtEl>
                                          <p:spTgt spid="3">
                                            <p:txEl>
                                              <p:pRg st="1" end="1"/>
                                            </p:txEl>
                                          </p:spTgt>
                                        </p:tgtEl>
                                        <p:attrNameLst>
                                          <p:attrName>fill.type</p:attrName>
                                        </p:attrNameLst>
                                      </p:cBhvr>
                                      <p:to>
                                        <p:strVal val="solid"/>
                                      </p:to>
                                    </p:set>
                                  </p:childTnLst>
                                </p:cTn>
                              </p:par>
                            </p:childTnLst>
                          </p:cTn>
                        </p:par>
                        <p:par>
                          <p:cTn id="14" fill="hold">
                            <p:stCondLst>
                              <p:cond delay="6080"/>
                            </p:stCondLst>
                            <p:childTnLst>
                              <p:par>
                                <p:cTn id="15" presetID="16" presetClass="emph" presetSubtype="0" fill="hold" grpId="0" nodeType="afterEffect">
                                  <p:stCondLst>
                                    <p:cond delay="1000"/>
                                  </p:stCondLst>
                                  <p:iterate type="lt">
                                    <p:tmPct val="4000"/>
                                  </p:iterate>
                                  <p:childTnLst>
                                    <p:set>
                                      <p:cBhvr override="childStyle">
                                        <p:cTn id="16" dur="500" fill="hold"/>
                                        <p:tgtEl>
                                          <p:spTgt spid="3">
                                            <p:txEl>
                                              <p:pRg st="2" end="2"/>
                                            </p:txEl>
                                          </p:spTgt>
                                        </p:tgtEl>
                                        <p:attrNameLst>
                                          <p:attrName>style.color</p:attrName>
                                        </p:attrNameLst>
                                      </p:cBhvr>
                                      <p:to>
                                        <p:clrVal>
                                          <a:srgbClr val="FF0000"/>
                                        </p:clrVal>
                                      </p:to>
                                    </p:set>
                                    <p:set>
                                      <p:cBhvr>
                                        <p:cTn id="17" dur="500" fill="hold"/>
                                        <p:tgtEl>
                                          <p:spTgt spid="3">
                                            <p:txEl>
                                              <p:pRg st="2" end="2"/>
                                            </p:txEl>
                                          </p:spTgt>
                                        </p:tgtEl>
                                        <p:attrNameLst>
                                          <p:attrName>fillcolor</p:attrName>
                                        </p:attrNameLst>
                                      </p:cBhvr>
                                      <p:to>
                                        <p:clrVal>
                                          <a:srgbClr val="FF0000"/>
                                        </p:clrVal>
                                      </p:to>
                                    </p:set>
                                    <p:set>
                                      <p:cBhvr>
                                        <p:cTn id="18" dur="500" fill="hold"/>
                                        <p:tgtEl>
                                          <p:spTgt spid="3">
                                            <p:txEl>
                                              <p:pRg st="2" end="2"/>
                                            </p:txEl>
                                          </p:spTgt>
                                        </p:tgtEl>
                                        <p:attrNameLst>
                                          <p:attrName>fill.type</p:attrName>
                                        </p:attrNameLst>
                                      </p:cBhvr>
                                      <p:to>
                                        <p:strVal val="solid"/>
                                      </p:to>
                                    </p:set>
                                  </p:childTnLst>
                                </p:cTn>
                              </p:par>
                            </p:childTnLst>
                          </p:cTn>
                        </p:par>
                        <p:par>
                          <p:cTn id="19" fill="hold">
                            <p:stCondLst>
                              <p:cond delay="8240"/>
                            </p:stCondLst>
                            <p:childTnLst>
                              <p:par>
                                <p:cTn id="20" presetID="16" presetClass="emph" presetSubtype="0" fill="hold" grpId="0" nodeType="afterEffect">
                                  <p:stCondLst>
                                    <p:cond delay="1000"/>
                                  </p:stCondLst>
                                  <p:iterate type="lt">
                                    <p:tmPct val="4000"/>
                                  </p:iterate>
                                  <p:childTnLst>
                                    <p:set>
                                      <p:cBhvr override="childStyle">
                                        <p:cTn id="21" dur="500" fill="hold"/>
                                        <p:tgtEl>
                                          <p:spTgt spid="3">
                                            <p:txEl>
                                              <p:pRg st="3" end="3"/>
                                            </p:txEl>
                                          </p:spTgt>
                                        </p:tgtEl>
                                        <p:attrNameLst>
                                          <p:attrName>style.color</p:attrName>
                                        </p:attrNameLst>
                                      </p:cBhvr>
                                      <p:to>
                                        <p:clrVal>
                                          <a:srgbClr val="FF0000"/>
                                        </p:clrVal>
                                      </p:to>
                                    </p:set>
                                    <p:set>
                                      <p:cBhvr>
                                        <p:cTn id="22" dur="500" fill="hold"/>
                                        <p:tgtEl>
                                          <p:spTgt spid="3">
                                            <p:txEl>
                                              <p:pRg st="3" end="3"/>
                                            </p:txEl>
                                          </p:spTgt>
                                        </p:tgtEl>
                                        <p:attrNameLst>
                                          <p:attrName>fillcolor</p:attrName>
                                        </p:attrNameLst>
                                      </p:cBhvr>
                                      <p:to>
                                        <p:clrVal>
                                          <a:srgbClr val="FF0000"/>
                                        </p:clrVal>
                                      </p:to>
                                    </p:set>
                                    <p:set>
                                      <p:cBhvr>
                                        <p:cTn id="23" dur="500" fill="hold"/>
                                        <p:tgtEl>
                                          <p:spTgt spid="3">
                                            <p:txEl>
                                              <p:pRg st="3" end="3"/>
                                            </p:txEl>
                                          </p:spTgt>
                                        </p:tgtEl>
                                        <p:attrNameLst>
                                          <p:attrName>fill.type</p:attrName>
                                        </p:attrNameLst>
                                      </p:cBhvr>
                                      <p:to>
                                        <p:strVal val="solid"/>
                                      </p:to>
                                    </p:set>
                                  </p:childTnLst>
                                </p:cTn>
                              </p:par>
                            </p:childTnLst>
                          </p:cTn>
                        </p:par>
                        <p:par>
                          <p:cTn id="24" fill="hold">
                            <p:stCondLst>
                              <p:cond delay="11080"/>
                            </p:stCondLst>
                            <p:childTnLst>
                              <p:par>
                                <p:cTn id="25" presetID="16" presetClass="emph" presetSubtype="0" fill="hold" grpId="0" nodeType="afterEffect">
                                  <p:stCondLst>
                                    <p:cond delay="1000"/>
                                  </p:stCondLst>
                                  <p:iterate type="lt">
                                    <p:tmPct val="4000"/>
                                  </p:iterate>
                                  <p:childTnLst>
                                    <p:set>
                                      <p:cBhvr override="childStyle">
                                        <p:cTn id="26" dur="500" fill="hold"/>
                                        <p:tgtEl>
                                          <p:spTgt spid="3">
                                            <p:txEl>
                                              <p:pRg st="4" end="4"/>
                                            </p:txEl>
                                          </p:spTgt>
                                        </p:tgtEl>
                                        <p:attrNameLst>
                                          <p:attrName>style.color</p:attrName>
                                        </p:attrNameLst>
                                      </p:cBhvr>
                                      <p:to>
                                        <p:clrVal>
                                          <a:srgbClr val="FF0000"/>
                                        </p:clrVal>
                                      </p:to>
                                    </p:set>
                                    <p:set>
                                      <p:cBhvr>
                                        <p:cTn id="27" dur="500" fill="hold"/>
                                        <p:tgtEl>
                                          <p:spTgt spid="3">
                                            <p:txEl>
                                              <p:pRg st="4" end="4"/>
                                            </p:txEl>
                                          </p:spTgt>
                                        </p:tgtEl>
                                        <p:attrNameLst>
                                          <p:attrName>fillcolor</p:attrName>
                                        </p:attrNameLst>
                                      </p:cBhvr>
                                      <p:to>
                                        <p:clrVal>
                                          <a:srgbClr val="FF0000"/>
                                        </p:clrVal>
                                      </p:to>
                                    </p:set>
                                    <p:set>
                                      <p:cBhvr>
                                        <p:cTn id="28" dur="500" fill="hold"/>
                                        <p:tgtEl>
                                          <p:spTgt spid="3">
                                            <p:txEl>
                                              <p:pRg st="4" end="4"/>
                                            </p:txEl>
                                          </p:spTgt>
                                        </p:tgtEl>
                                        <p:attrNameLst>
                                          <p:attrName>fill.type</p:attrName>
                                        </p:attrNameLst>
                                      </p:cBhvr>
                                      <p:to>
                                        <p:strVal val="solid"/>
                                      </p:to>
                                    </p:set>
                                  </p:childTnLst>
                                </p:cTn>
                              </p:par>
                            </p:childTnLst>
                          </p:cTn>
                        </p:par>
                        <p:par>
                          <p:cTn id="29" fill="hold">
                            <p:stCondLst>
                              <p:cond delay="14180"/>
                            </p:stCondLst>
                            <p:childTnLst>
                              <p:par>
                                <p:cTn id="30" presetID="16" presetClass="emph" presetSubtype="0" fill="hold" grpId="0" nodeType="afterEffect">
                                  <p:stCondLst>
                                    <p:cond delay="1000"/>
                                  </p:stCondLst>
                                  <p:iterate type="lt">
                                    <p:tmPct val="4000"/>
                                  </p:iterate>
                                  <p:childTnLst>
                                    <p:set>
                                      <p:cBhvr override="childStyle">
                                        <p:cTn id="31" dur="500" fill="hold"/>
                                        <p:tgtEl>
                                          <p:spTgt spid="3">
                                            <p:txEl>
                                              <p:pRg st="5" end="5"/>
                                            </p:txEl>
                                          </p:spTgt>
                                        </p:tgtEl>
                                        <p:attrNameLst>
                                          <p:attrName>style.color</p:attrName>
                                        </p:attrNameLst>
                                      </p:cBhvr>
                                      <p:to>
                                        <p:clrVal>
                                          <a:srgbClr val="FF0000"/>
                                        </p:clrVal>
                                      </p:to>
                                    </p:set>
                                    <p:set>
                                      <p:cBhvr>
                                        <p:cTn id="32" dur="500" fill="hold"/>
                                        <p:tgtEl>
                                          <p:spTgt spid="3">
                                            <p:txEl>
                                              <p:pRg st="5" end="5"/>
                                            </p:txEl>
                                          </p:spTgt>
                                        </p:tgtEl>
                                        <p:attrNameLst>
                                          <p:attrName>fillcolor</p:attrName>
                                        </p:attrNameLst>
                                      </p:cBhvr>
                                      <p:to>
                                        <p:clrVal>
                                          <a:srgbClr val="FF0000"/>
                                        </p:clrVal>
                                      </p:to>
                                    </p:set>
                                    <p:set>
                                      <p:cBhvr>
                                        <p:cTn id="33" dur="500" fill="hold"/>
                                        <p:tgtEl>
                                          <p:spTgt spid="3">
                                            <p:txEl>
                                              <p:pRg st="5" end="5"/>
                                            </p:txEl>
                                          </p:spTgt>
                                        </p:tgtEl>
                                        <p:attrNameLst>
                                          <p:attrName>fill.type</p:attrName>
                                        </p:attrNameLst>
                                      </p:cBhvr>
                                      <p:to>
                                        <p:strVal val="solid"/>
                                      </p:to>
                                    </p:set>
                                  </p:childTnLst>
                                </p:cTn>
                              </p:par>
                            </p:childTnLst>
                          </p:cTn>
                        </p:par>
                        <p:par>
                          <p:cTn id="34" fill="hold">
                            <p:stCondLst>
                              <p:cond delay="17040"/>
                            </p:stCondLst>
                            <p:childTnLst>
                              <p:par>
                                <p:cTn id="35" presetID="16" presetClass="emph" presetSubtype="0" fill="hold" grpId="0" nodeType="afterEffect">
                                  <p:stCondLst>
                                    <p:cond delay="1000"/>
                                  </p:stCondLst>
                                  <p:iterate type="lt">
                                    <p:tmPct val="4000"/>
                                  </p:iterate>
                                  <p:childTnLst>
                                    <p:set>
                                      <p:cBhvr override="childStyle">
                                        <p:cTn id="36" dur="500" fill="hold"/>
                                        <p:tgtEl>
                                          <p:spTgt spid="3">
                                            <p:txEl>
                                              <p:pRg st="6" end="6"/>
                                            </p:txEl>
                                          </p:spTgt>
                                        </p:tgtEl>
                                        <p:attrNameLst>
                                          <p:attrName>style.color</p:attrName>
                                        </p:attrNameLst>
                                      </p:cBhvr>
                                      <p:to>
                                        <p:clrVal>
                                          <a:srgbClr val="FF0000"/>
                                        </p:clrVal>
                                      </p:to>
                                    </p:set>
                                    <p:set>
                                      <p:cBhvr>
                                        <p:cTn id="37" dur="500" fill="hold"/>
                                        <p:tgtEl>
                                          <p:spTgt spid="3">
                                            <p:txEl>
                                              <p:pRg st="6" end="6"/>
                                            </p:txEl>
                                          </p:spTgt>
                                        </p:tgtEl>
                                        <p:attrNameLst>
                                          <p:attrName>fillcolor</p:attrName>
                                        </p:attrNameLst>
                                      </p:cBhvr>
                                      <p:to>
                                        <p:clrVal>
                                          <a:srgbClr val="FF0000"/>
                                        </p:clrVal>
                                      </p:to>
                                    </p:set>
                                    <p:set>
                                      <p:cBhvr>
                                        <p:cTn id="38"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2845241"/>
            <a:ext cx="8591550" cy="74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55576" y="620688"/>
            <a:ext cx="7920880" cy="5447645"/>
          </a:xfrm>
          <a:prstGeom prst="rect">
            <a:avLst/>
          </a:prstGeom>
        </p:spPr>
        <p:txBody>
          <a:bodyPr wrap="square">
            <a:spAutoFit/>
          </a:bodyPr>
          <a:lstStyle/>
          <a:p>
            <a:pPr algn="ctr" rtl="1"/>
            <a:r>
              <a:rPr lang="fa-IR" sz="1400" dirty="0">
                <a:cs typeface="B Titr" pitchFamily="2" charset="-78"/>
              </a:rPr>
              <a:t>منشور اخلاقی اعضای کانون سلامت </a:t>
            </a:r>
            <a:r>
              <a:rPr lang="fa-IR" sz="1400" dirty="0" smtClean="0">
                <a:cs typeface="B Titr" pitchFamily="2" charset="-78"/>
              </a:rPr>
              <a:t>محله</a:t>
            </a:r>
            <a:endParaRPr lang="en-US" sz="1400" dirty="0" smtClean="0">
              <a:cs typeface="B Titr" pitchFamily="2" charset="-78"/>
            </a:endParaRPr>
          </a:p>
          <a:p>
            <a:pPr algn="ctr" rtl="1"/>
            <a:endParaRPr lang="fa-IR" sz="1400" dirty="0">
              <a:cs typeface="B Titr" pitchFamily="2" charset="-78"/>
            </a:endParaRPr>
          </a:p>
          <a:p>
            <a:pPr algn="just" rtl="1"/>
            <a:r>
              <a:rPr lang="fa-IR" sz="1600" dirty="0">
                <a:cs typeface="B Badr" pitchFamily="2" charset="-78"/>
              </a:rPr>
              <a:t>ما اعضای کانون سلامت محله با ایمان به اراده حضرت حق تعالی و پایبندی به ارزشهای اخلاقی و اسلامی، درجهت حفظ منافع عموم و در راستای توسعه پایدار سلامت جامعه منشور اخلاقی زیر را پذیرفته و متعهد </a:t>
            </a:r>
            <a:r>
              <a:rPr lang="fa-IR" sz="1600" dirty="0" smtClean="0">
                <a:cs typeface="B Badr" pitchFamily="2" charset="-78"/>
              </a:rPr>
              <a:t>میشویم</a:t>
            </a:r>
            <a:endParaRPr lang="en-US" sz="1600" dirty="0" smtClean="0">
              <a:cs typeface="B Badr" pitchFamily="2" charset="-78"/>
            </a:endParaRPr>
          </a:p>
          <a:p>
            <a:pPr marL="285750" indent="-285750" algn="just" rtl="1">
              <a:buFont typeface="Arial" pitchFamily="34" charset="0"/>
              <a:buChar char="•"/>
            </a:pPr>
            <a:r>
              <a:rPr lang="fa-IR" sz="1600" dirty="0" smtClean="0">
                <a:cs typeface="B Badr" pitchFamily="2" charset="-78"/>
              </a:rPr>
              <a:t>هدف </a:t>
            </a:r>
            <a:r>
              <a:rPr lang="fa-IR" sz="1600" dirty="0">
                <a:cs typeface="B Badr" pitchFamily="2" charset="-78"/>
              </a:rPr>
              <a:t>برتر ما نهادینه کردن مسئولیت پذیری فردی و اجتماعی در حیطه سلامت و ارزش نهادن به زیرساخت های توسعه پایدار با محوریت انسان سالم از طریق ایجاد محله ای سالم با مردمی سالم می </a:t>
            </a:r>
            <a:r>
              <a:rPr lang="fa-IR" sz="1600" dirty="0" smtClean="0">
                <a:cs typeface="B Badr" pitchFamily="2" charset="-78"/>
              </a:rPr>
              <a:t>باشد</a:t>
            </a:r>
            <a:endParaRPr lang="en-US" sz="1600" dirty="0" smtClean="0">
              <a:cs typeface="B Badr" pitchFamily="2" charset="-78"/>
            </a:endParaRPr>
          </a:p>
          <a:p>
            <a:pPr marL="285750" indent="-285750" algn="just" rtl="1">
              <a:buFont typeface="Arial" pitchFamily="34" charset="0"/>
              <a:buChar char="•"/>
            </a:pPr>
            <a:r>
              <a:rPr lang="fa-IR" sz="1600" dirty="0" smtClean="0">
                <a:cs typeface="B Badr" pitchFamily="2" charset="-78"/>
              </a:rPr>
              <a:t>تلاش </a:t>
            </a:r>
            <a:r>
              <a:rPr lang="fa-IR" sz="1600" dirty="0">
                <a:cs typeface="B Badr" pitchFamily="2" charset="-78"/>
              </a:rPr>
              <a:t>برای ارتقای الگوهای رفتاری، عملکردی و مهارتی و اخلاق برتر در حوزه سلامت در سطح محله راسرلوحه کار خود قرار </a:t>
            </a:r>
            <a:r>
              <a:rPr lang="fa-IR" sz="1600" dirty="0" smtClean="0">
                <a:cs typeface="B Badr" pitchFamily="2" charset="-78"/>
              </a:rPr>
              <a:t>میدهی</a:t>
            </a:r>
            <a:r>
              <a:rPr lang="fa-IR" sz="1600" dirty="0">
                <a:cs typeface="B Badr" pitchFamily="2" charset="-78"/>
              </a:rPr>
              <a:t>م</a:t>
            </a:r>
            <a:endParaRPr lang="en-US" sz="1600" dirty="0" smtClean="0">
              <a:cs typeface="B Badr" pitchFamily="2" charset="-78"/>
            </a:endParaRPr>
          </a:p>
          <a:p>
            <a:pPr marL="285750" indent="-285750" algn="just" rtl="1">
              <a:buFont typeface="Arial" pitchFamily="34" charset="0"/>
              <a:buChar char="•"/>
            </a:pPr>
            <a:r>
              <a:rPr lang="fa-IR" sz="1600" dirty="0" smtClean="0">
                <a:cs typeface="B Badr" pitchFamily="2" charset="-78"/>
              </a:rPr>
              <a:t>خود </a:t>
            </a:r>
            <a:r>
              <a:rPr lang="fa-IR" sz="1600" dirty="0">
                <a:cs typeface="B Badr" pitchFamily="2" charset="-78"/>
              </a:rPr>
              <a:t>را به اصول مسئولیت پذیری، شفافیت، گزارش دهی، پاسخگویی، مشارکت فعال، رعایت حقوق دیگران وحفظ منابع عمومی و ملی پایبند </a:t>
            </a:r>
            <a:r>
              <a:rPr lang="fa-IR" sz="1600" dirty="0" smtClean="0">
                <a:cs typeface="B Badr" pitchFamily="2" charset="-78"/>
              </a:rPr>
              <a:t>میدانیم.</a:t>
            </a:r>
          </a:p>
          <a:p>
            <a:pPr marL="285750" indent="-285750" algn="just" rtl="1">
              <a:buFont typeface="Arial" pitchFamily="34" charset="0"/>
              <a:buChar char="•"/>
            </a:pPr>
            <a:r>
              <a:rPr lang="fa-IR" sz="1600" dirty="0" smtClean="0">
                <a:cs typeface="B Badr" pitchFamily="2" charset="-78"/>
              </a:rPr>
              <a:t>عضویت </a:t>
            </a:r>
            <a:r>
              <a:rPr lang="fa-IR" sz="1600" dirty="0">
                <a:cs typeface="B Badr" pitchFamily="2" charset="-78"/>
              </a:rPr>
              <a:t>در این کانون را کاملا اختیاری و خداپسندانه تلقی کرده و دور از انتظارات شخصی در جهت حفظ منافع عمومی و زیستی آحاد مردم محله فعالیت </a:t>
            </a:r>
            <a:r>
              <a:rPr lang="fa-IR" sz="1600" dirty="0" smtClean="0">
                <a:cs typeface="B Badr" pitchFamily="2" charset="-78"/>
              </a:rPr>
              <a:t>مینماییم.</a:t>
            </a:r>
          </a:p>
          <a:p>
            <a:pPr marL="285750" indent="-285750" algn="just" rtl="1">
              <a:buFont typeface="Arial" pitchFamily="34" charset="0"/>
              <a:buChar char="•"/>
            </a:pPr>
            <a:r>
              <a:rPr lang="fa-IR" sz="1600" dirty="0" smtClean="0">
                <a:cs typeface="B Badr" pitchFamily="2" charset="-78"/>
              </a:rPr>
              <a:t>در </a:t>
            </a:r>
            <a:r>
              <a:rPr lang="fa-IR" sz="1600" dirty="0">
                <a:cs typeface="B Badr" pitchFamily="2" charset="-78"/>
              </a:rPr>
              <a:t>صورتی که به هر دلیلی توانایی اجرای رسالت ها و تکالیف مقرر شده در کانون سلامت محله را در خود ندیدیم، با نهایت تکریم و هماهنگی سایرین، از عضویت خود انصراف داده و تکلیف را بر عهده دیگر اعضا </a:t>
            </a:r>
            <a:r>
              <a:rPr lang="fa-IR" sz="1600" dirty="0" smtClean="0">
                <a:cs typeface="B Badr" pitchFamily="2" charset="-78"/>
              </a:rPr>
              <a:t>قراردهیم.</a:t>
            </a:r>
          </a:p>
          <a:p>
            <a:pPr marL="285750" indent="-285750" algn="just" rtl="1">
              <a:buFont typeface="Arial" pitchFamily="34" charset="0"/>
              <a:buChar char="•"/>
            </a:pPr>
            <a:r>
              <a:rPr lang="fa-IR" sz="1600" dirty="0" smtClean="0">
                <a:cs typeface="B Badr" pitchFamily="2" charset="-78"/>
              </a:rPr>
              <a:t>تلاش </a:t>
            </a:r>
            <a:r>
              <a:rPr lang="fa-IR" sz="1600" dirty="0">
                <a:cs typeface="B Badr" pitchFamily="2" charset="-78"/>
              </a:rPr>
              <a:t>خواهیم کرد که رفتاری مبتنی بر اصول حاکم بر سلامت جامعه را در زندگی شخصی، خانوادگی، در کانون ودر کل اجتماع، پیشه خود </a:t>
            </a:r>
            <a:r>
              <a:rPr lang="fa-IR" sz="1600" dirty="0" smtClean="0">
                <a:cs typeface="B Badr" pitchFamily="2" charset="-78"/>
              </a:rPr>
              <a:t>کنیم.</a:t>
            </a:r>
          </a:p>
          <a:p>
            <a:pPr marL="285750" indent="-285750" algn="just" rtl="1">
              <a:buFont typeface="Arial" pitchFamily="34" charset="0"/>
              <a:buChar char="•"/>
            </a:pPr>
            <a:r>
              <a:rPr lang="fa-IR" sz="1600" dirty="0" smtClean="0">
                <a:cs typeface="B Badr" pitchFamily="2" charset="-78"/>
              </a:rPr>
              <a:t>با </a:t>
            </a:r>
            <a:r>
              <a:rPr lang="fa-IR" sz="1600" dirty="0">
                <a:cs typeface="B Badr" pitchFamily="2" charset="-78"/>
              </a:rPr>
              <a:t>حفظ صداقت و همدلی و داشتن روحیه انتقاد پذیری، از موجودیت و پایداری کانون سلامت محله حراست </a:t>
            </a:r>
            <a:r>
              <a:rPr lang="fa-IR" sz="1600" dirty="0" smtClean="0">
                <a:cs typeface="B Badr" pitchFamily="2" charset="-78"/>
              </a:rPr>
              <a:t>نماییم.</a:t>
            </a:r>
          </a:p>
          <a:p>
            <a:pPr marL="285750" indent="-285750" algn="just" rtl="1">
              <a:buFont typeface="Arial" pitchFamily="34" charset="0"/>
              <a:buChar char="•"/>
            </a:pPr>
            <a:r>
              <a:rPr lang="fa-IR" sz="1600" dirty="0" smtClean="0">
                <a:cs typeface="B Badr" pitchFamily="2" charset="-78"/>
              </a:rPr>
              <a:t>به </a:t>
            </a:r>
            <a:r>
              <a:rPr lang="fa-IR" sz="1600" dirty="0">
                <a:cs typeface="B Badr" pitchFamily="2" charset="-78"/>
              </a:rPr>
              <a:t>صورت فعال و آگاهانه محله خود را رصد نموده و با ارائه پیشنهادات و انتقادات منطقی همواره در پی ارتقای کیفیت سلامت محله خود تلاش </a:t>
            </a:r>
            <a:r>
              <a:rPr lang="fa-IR" sz="1600" dirty="0" smtClean="0">
                <a:cs typeface="B Badr" pitchFamily="2" charset="-78"/>
              </a:rPr>
              <a:t>نماییم.</a:t>
            </a:r>
          </a:p>
          <a:p>
            <a:pPr marL="285750" indent="-285750" algn="just" rtl="1">
              <a:buFont typeface="Arial" pitchFamily="34" charset="0"/>
              <a:buChar char="•"/>
            </a:pPr>
            <a:r>
              <a:rPr lang="fa-IR" sz="1600" dirty="0" smtClean="0">
                <a:cs typeface="B Badr" pitchFamily="2" charset="-78"/>
              </a:rPr>
              <a:t>همواره </a:t>
            </a:r>
            <a:r>
              <a:rPr lang="fa-IR" sz="1600" dirty="0">
                <a:cs typeface="B Badr" pitchFamily="2" charset="-78"/>
              </a:rPr>
              <a:t>برای بهبود عملکرد کانون سلامت و مجمع سلامت محله در راستای ارتقای وضعیت سلامت محله تلاش </a:t>
            </a:r>
            <a:r>
              <a:rPr lang="fa-IR" sz="1600" dirty="0" smtClean="0">
                <a:cs typeface="B Badr" pitchFamily="2" charset="-78"/>
              </a:rPr>
              <a:t>نماییم.</a:t>
            </a:r>
          </a:p>
          <a:p>
            <a:pPr marL="285750" indent="-285750" algn="just" rtl="1">
              <a:buFont typeface="Arial" pitchFamily="34" charset="0"/>
              <a:buChar char="•"/>
            </a:pPr>
            <a:r>
              <a:rPr lang="fa-IR" sz="1600" dirty="0" smtClean="0">
                <a:cs typeface="B Badr" pitchFamily="2" charset="-78"/>
              </a:rPr>
              <a:t>با </a:t>
            </a:r>
            <a:r>
              <a:rPr lang="fa-IR" sz="1600" dirty="0">
                <a:cs typeface="B Badr" pitchFamily="2" charset="-78"/>
              </a:rPr>
              <a:t>آگاهی کامل از ابعاد اجتماعی تشکلهای اجتماع محور و فعالیت گروهی، با احترام به نظرات و عقاید دیگر اعضا و به دور از هر گونه نگاه سیاسی به مسائل، سعه صدر ، آرامش و خوش رویی را در برخورد با اعضا و ساکنان محله در پیش بگیریم.</a:t>
            </a:r>
          </a:p>
        </p:txBody>
      </p:sp>
    </p:spTree>
    <p:extLst>
      <p:ext uri="{BB962C8B-B14F-4D97-AF65-F5344CB8AC3E}">
        <p14:creationId xmlns:p14="http://schemas.microsoft.com/office/powerpoint/2010/main" val="3752747488"/>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cs typeface="B Titr" panose="00000700000000000000" pitchFamily="2" charset="-78"/>
              </a:rPr>
              <a:t>وظایف معاونت اجتماعی دانشگاه</a:t>
            </a:r>
            <a:endParaRPr lang="en-US" sz="3600" dirty="0">
              <a:cs typeface="B Titr" panose="00000700000000000000" pitchFamily="2" charset="-78"/>
            </a:endParaRPr>
          </a:p>
        </p:txBody>
      </p:sp>
      <p:sp>
        <p:nvSpPr>
          <p:cNvPr id="3" name="Content Placeholder 2"/>
          <p:cNvSpPr>
            <a:spLocks noGrp="1"/>
          </p:cNvSpPr>
          <p:nvPr>
            <p:ph idx="1"/>
          </p:nvPr>
        </p:nvSpPr>
        <p:spPr/>
        <p:txBody>
          <a:bodyPr>
            <a:normAutofit fontScale="55000" lnSpcReduction="20000"/>
          </a:bodyPr>
          <a:lstStyle/>
          <a:p>
            <a:pPr lvl="0" algn="r" rtl="1">
              <a:lnSpc>
                <a:spcPct val="160000"/>
              </a:lnSpc>
            </a:pPr>
            <a:r>
              <a:rPr lang="ar-SA" dirty="0">
                <a:cs typeface="B Lotus" panose="00000400000000000000" pitchFamily="2" charset="-78"/>
              </a:rPr>
              <a:t>نظارت بر شکل‌گیری، حسن اجرای فعالیتهای اجرایی کانونها (در تمامی سطوح) و حمایت از آنها</a:t>
            </a:r>
            <a:endParaRPr lang="en-US" dirty="0">
              <a:cs typeface="B Lotus" panose="00000400000000000000" pitchFamily="2" charset="-78"/>
            </a:endParaRPr>
          </a:p>
          <a:p>
            <a:pPr lvl="0" algn="r" rtl="1">
              <a:lnSpc>
                <a:spcPct val="160000"/>
              </a:lnSpc>
            </a:pPr>
            <a:r>
              <a:rPr lang="ar-SA" dirty="0">
                <a:cs typeface="B Lotus" panose="00000400000000000000" pitchFamily="2" charset="-78"/>
              </a:rPr>
              <a:t>اعلام فراخوان و انجام تبلیغات برای </a:t>
            </a:r>
            <a:r>
              <a:rPr lang="fa-IR" dirty="0" smtClean="0">
                <a:cs typeface="B Lotus" panose="00000400000000000000" pitchFamily="2" charset="-78"/>
              </a:rPr>
              <a:t>تشکیل کانون و</a:t>
            </a:r>
            <a:r>
              <a:rPr lang="ar-SA" dirty="0" smtClean="0">
                <a:cs typeface="B Lotus" panose="00000400000000000000" pitchFamily="2" charset="-78"/>
              </a:rPr>
              <a:t>جذب </a:t>
            </a:r>
            <a:r>
              <a:rPr lang="fa-IR" dirty="0" smtClean="0">
                <a:cs typeface="B Lotus" panose="00000400000000000000" pitchFamily="2" charset="-78"/>
              </a:rPr>
              <a:t>مردم</a:t>
            </a:r>
            <a:endParaRPr lang="en-US" dirty="0">
              <a:cs typeface="B Lotus" panose="00000400000000000000" pitchFamily="2" charset="-78"/>
            </a:endParaRPr>
          </a:p>
          <a:p>
            <a:pPr lvl="0" algn="r" rtl="1">
              <a:lnSpc>
                <a:spcPct val="160000"/>
              </a:lnSpc>
            </a:pPr>
            <a:r>
              <a:rPr lang="ar-SA" dirty="0">
                <a:cs typeface="B Lotus" panose="00000400000000000000" pitchFamily="2" charset="-78"/>
              </a:rPr>
              <a:t>برگزاری جلسات فصلی با دبیران </a:t>
            </a:r>
            <a:r>
              <a:rPr lang="fa-IR" dirty="0" smtClean="0">
                <a:cs typeface="B Lotus" panose="00000400000000000000" pitchFamily="2" charset="-78"/>
              </a:rPr>
              <a:t>کانون </a:t>
            </a:r>
            <a:r>
              <a:rPr lang="ar-SA" dirty="0" smtClean="0">
                <a:cs typeface="B Lotus" panose="00000400000000000000" pitchFamily="2" charset="-78"/>
              </a:rPr>
              <a:t>محلات </a:t>
            </a:r>
            <a:r>
              <a:rPr lang="ar-SA" dirty="0">
                <a:cs typeface="B Lotus" panose="00000400000000000000" pitchFamily="2" charset="-78"/>
              </a:rPr>
              <a:t>و ...</a:t>
            </a:r>
            <a:endParaRPr lang="en-US" dirty="0">
              <a:cs typeface="B Lotus" panose="00000400000000000000" pitchFamily="2" charset="-78"/>
            </a:endParaRPr>
          </a:p>
          <a:p>
            <a:pPr lvl="0" algn="r" rtl="1">
              <a:lnSpc>
                <a:spcPct val="160000"/>
              </a:lnSpc>
            </a:pPr>
            <a:r>
              <a:rPr lang="ar-SA" dirty="0">
                <a:cs typeface="B Lotus" panose="00000400000000000000" pitchFamily="2" charset="-78"/>
              </a:rPr>
              <a:t>کمک به شناسایی ظرفیتها، امکانات و منابع مورد نیاز کانونها برای اجرای برنامه‌های مختلف مرتبط با </a:t>
            </a:r>
            <a:r>
              <a:rPr lang="ar-SA" dirty="0" smtClean="0">
                <a:cs typeface="B Lotus" panose="00000400000000000000" pitchFamily="2" charset="-78"/>
              </a:rPr>
              <a:t>سلامت</a:t>
            </a:r>
            <a:endParaRPr lang="fa-IR" dirty="0" smtClean="0">
              <a:cs typeface="B Lotus" panose="00000400000000000000" pitchFamily="2" charset="-78"/>
            </a:endParaRPr>
          </a:p>
          <a:p>
            <a:pPr lvl="0" algn="r" rtl="1">
              <a:lnSpc>
                <a:spcPct val="160000"/>
              </a:lnSpc>
            </a:pPr>
            <a:r>
              <a:rPr lang="fa-IR" dirty="0" smtClean="0">
                <a:cs typeface="B Lotus" panose="00000400000000000000" pitchFamily="2" charset="-78"/>
              </a:rPr>
              <a:t>برگزاری و یا حمایت از برگزاری کارگاه های اموزشی توجیهی دبیران و مسئولان کارگروهای کانون های سلامت</a:t>
            </a:r>
            <a:endParaRPr lang="en-US" dirty="0">
              <a:cs typeface="B Lotus" panose="00000400000000000000" pitchFamily="2" charset="-78"/>
            </a:endParaRPr>
          </a:p>
          <a:p>
            <a:pPr lvl="0" algn="r" rtl="1">
              <a:lnSpc>
                <a:spcPct val="160000"/>
              </a:lnSpc>
            </a:pPr>
            <a:r>
              <a:rPr lang="fa-IR" dirty="0" smtClean="0">
                <a:cs typeface="B Lotus" panose="00000400000000000000" pitchFamily="2" charset="-78"/>
              </a:rPr>
              <a:t>برگزاری کارگاهها و کلاس های اموزشی توجیهی</a:t>
            </a:r>
            <a:r>
              <a:rPr lang="ar-SA" dirty="0" smtClean="0">
                <a:cs typeface="B Lotus" panose="00000400000000000000" pitchFamily="2" charset="-78"/>
              </a:rPr>
              <a:t> </a:t>
            </a:r>
            <a:r>
              <a:rPr lang="ar-SA" dirty="0">
                <a:cs typeface="B Lotus" panose="00000400000000000000" pitchFamily="2" charset="-78"/>
              </a:rPr>
              <a:t>دبیران </a:t>
            </a:r>
            <a:r>
              <a:rPr lang="fa-IR" dirty="0" smtClean="0">
                <a:cs typeface="B Lotus" panose="00000400000000000000" pitchFamily="2" charset="-78"/>
              </a:rPr>
              <a:t>و مسئولین کارگروه های</a:t>
            </a:r>
            <a:r>
              <a:rPr lang="ar-SA" dirty="0" smtClean="0">
                <a:cs typeface="B Lotus" panose="00000400000000000000" pitchFamily="2" charset="-78"/>
              </a:rPr>
              <a:t> کانونها</a:t>
            </a:r>
            <a:r>
              <a:rPr lang="fa-IR" dirty="0" smtClean="0">
                <a:cs typeface="B Lotus" panose="00000400000000000000" pitchFamily="2" charset="-78"/>
              </a:rPr>
              <a:t>ی سلامت </a:t>
            </a:r>
          </a:p>
          <a:p>
            <a:pPr lvl="0" algn="r" rtl="1">
              <a:lnSpc>
                <a:spcPct val="160000"/>
              </a:lnSpc>
            </a:pPr>
            <a:r>
              <a:rPr lang="ar-SA" dirty="0" smtClean="0">
                <a:cs typeface="B Lotus" panose="00000400000000000000" pitchFamily="2" charset="-78"/>
              </a:rPr>
              <a:t>پشتیبانی </a:t>
            </a:r>
            <a:r>
              <a:rPr lang="ar-SA" dirty="0">
                <a:cs typeface="B Lotus" panose="00000400000000000000" pitchFamily="2" charset="-78"/>
              </a:rPr>
              <a:t>از اجرای برنامه‌ها و هماهنگی برای انجام فعالیتهای کانونها </a:t>
            </a:r>
            <a:endParaRPr lang="fa-IR" dirty="0" smtClean="0">
              <a:cs typeface="B Lotus" panose="00000400000000000000" pitchFamily="2" charset="-78"/>
            </a:endParaRPr>
          </a:p>
          <a:p>
            <a:pPr lvl="0" algn="r" rtl="1">
              <a:lnSpc>
                <a:spcPct val="160000"/>
              </a:lnSpc>
            </a:pPr>
            <a:r>
              <a:rPr lang="fa-IR" dirty="0" smtClean="0">
                <a:cs typeface="B Lotus" panose="00000400000000000000" pitchFamily="2" charset="-78"/>
              </a:rPr>
              <a:t>تامین منابع مالی و لجستیکی لازم برای حمایت های لجستیکی در راه اندازی کانون</a:t>
            </a:r>
          </a:p>
          <a:p>
            <a:pPr lvl="0" algn="r" rtl="1">
              <a:lnSpc>
                <a:spcPct val="160000"/>
              </a:lnSpc>
            </a:pPr>
            <a:r>
              <a:rPr lang="fa-IR" dirty="0" smtClean="0">
                <a:cs typeface="B Lotus" panose="00000400000000000000" pitchFamily="2" charset="-78"/>
              </a:rPr>
              <a:t>پایش،نظارت و ارزشیابی فعالیت های کانون منطبق با شیوه نامه ها و دستورالعمل های ابلاغی</a:t>
            </a:r>
          </a:p>
          <a:p>
            <a:pPr lvl="0" algn="r" rtl="1">
              <a:lnSpc>
                <a:spcPct val="160000"/>
              </a:lnSpc>
            </a:pPr>
            <a:r>
              <a:rPr lang="fa-IR" dirty="0" smtClean="0">
                <a:cs typeface="B Lotus" panose="00000400000000000000" pitchFamily="2" charset="-78"/>
              </a:rPr>
              <a:t>تشکیل مجمع سلامت محله منطبق با شرایط ابلاغی </a:t>
            </a:r>
            <a:endParaRPr lang="en-US" dirty="0">
              <a:cs typeface="B Lotus" panose="00000400000000000000" pitchFamily="2" charset="-78"/>
            </a:endParaRPr>
          </a:p>
          <a:p>
            <a:pPr algn="r" rtl="1">
              <a:lnSpc>
                <a:spcPct val="160000"/>
              </a:lnSpc>
            </a:pPr>
            <a:endParaRPr lang="en-US" dirty="0">
              <a:cs typeface="B Lotus" panose="00000400000000000000" pitchFamily="2" charset="-78"/>
            </a:endParaRPr>
          </a:p>
        </p:txBody>
      </p:sp>
    </p:spTree>
    <p:extLst>
      <p:ext uri="{BB962C8B-B14F-4D97-AF65-F5344CB8AC3E}">
        <p14:creationId xmlns:p14="http://schemas.microsoft.com/office/powerpoint/2010/main" val="3851185568"/>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396096" y="721823"/>
            <a:ext cx="24048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en-US" sz="2400"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کانون  سلامت محله </a:t>
            </a:r>
            <a:endParaRPr kumimoji="0" lang="en-US" alt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060848"/>
            <a:ext cx="4778375" cy="3578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Calibri" pitchFamily="34" charset="0"/>
                <a:cs typeface="B Titr" pitchFamily="2" charset="-78"/>
              </a:rPr>
              <a:t/>
            </a:r>
            <a:br>
              <a:rPr kumimoji="0" lang="en-US" altLang="en-US" sz="1100" b="0" i="0" u="none" strike="noStrike" cap="none" normalizeH="0" baseline="0" smtClean="0">
                <a:ln>
                  <a:noFill/>
                </a:ln>
                <a:solidFill>
                  <a:schemeClr val="tx1"/>
                </a:solidFill>
                <a:effectLst/>
                <a:latin typeface="Calibri" pitchFamily="34" charset="0"/>
                <a:ea typeface="Calibri" pitchFamily="34" charset="0"/>
                <a:cs typeface="B Titr" pitchFamily="2" charset="-78"/>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25312986"/>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SA" sz="3200" b="1" dirty="0">
                <a:cs typeface="B Titr" panose="00000700000000000000" pitchFamily="2" charset="-78"/>
              </a:rPr>
              <a:t>وظایف اداره کل مولفه های اجتماعی موثر بر سلامت</a:t>
            </a:r>
            <a:endParaRPr lang="en-US" sz="3200" dirty="0">
              <a:cs typeface="B Titr" panose="00000700000000000000" pitchFamily="2" charset="-78"/>
            </a:endParaRPr>
          </a:p>
        </p:txBody>
      </p:sp>
      <p:sp>
        <p:nvSpPr>
          <p:cNvPr id="3" name="Content Placeholder 2"/>
          <p:cNvSpPr>
            <a:spLocks noGrp="1"/>
          </p:cNvSpPr>
          <p:nvPr>
            <p:ph idx="1"/>
          </p:nvPr>
        </p:nvSpPr>
        <p:spPr/>
        <p:txBody>
          <a:bodyPr>
            <a:normAutofit fontScale="85000" lnSpcReduction="10000"/>
          </a:bodyPr>
          <a:lstStyle/>
          <a:p>
            <a:pPr lvl="0" algn="r" rtl="1">
              <a:lnSpc>
                <a:spcPct val="150000"/>
              </a:lnSpc>
            </a:pPr>
            <a:r>
              <a:rPr lang="ar-SA" dirty="0">
                <a:cs typeface="B Lotus" panose="00000400000000000000" pitchFamily="2" charset="-78"/>
              </a:rPr>
              <a:t>تدوین سیاستها و دستورالعملهای اجرایی مربوط به راه‌اندازی، نحوۀ فعالیت و مدیریت کانونها </a:t>
            </a:r>
            <a:r>
              <a:rPr lang="fa-IR" dirty="0" smtClean="0">
                <a:cs typeface="B Lotus" panose="00000400000000000000" pitchFamily="2" charset="-78"/>
              </a:rPr>
              <a:t>ی سلامت محلات </a:t>
            </a:r>
            <a:r>
              <a:rPr lang="ar-SA" dirty="0" smtClean="0">
                <a:cs typeface="B Lotus" panose="00000400000000000000" pitchFamily="2" charset="-78"/>
              </a:rPr>
              <a:t>و </a:t>
            </a:r>
            <a:r>
              <a:rPr lang="ar-SA" dirty="0">
                <a:cs typeface="B Lotus" panose="00000400000000000000" pitchFamily="2" charset="-78"/>
              </a:rPr>
              <a:t>ابلاغ آنها به دانشگاه ها برای </a:t>
            </a:r>
            <a:r>
              <a:rPr lang="ar-SA" dirty="0" smtClean="0">
                <a:cs typeface="B Lotus" panose="00000400000000000000" pitchFamily="2" charset="-78"/>
              </a:rPr>
              <a:t>اجرا</a:t>
            </a:r>
            <a:endParaRPr lang="fa-IR" dirty="0" smtClean="0">
              <a:cs typeface="B Lotus" panose="00000400000000000000" pitchFamily="2" charset="-78"/>
            </a:endParaRPr>
          </a:p>
          <a:p>
            <a:pPr lvl="0" algn="r" rtl="1">
              <a:lnSpc>
                <a:spcPct val="150000"/>
              </a:lnSpc>
            </a:pPr>
            <a:r>
              <a:rPr lang="ar-SA" dirty="0">
                <a:solidFill>
                  <a:srgbClr val="000000"/>
                </a:solidFill>
                <a:cs typeface="B Lotus" panose="00000400000000000000" pitchFamily="2" charset="-78"/>
              </a:rPr>
              <a:t>تدوین سیاستها و دستورالعملهای اجرایی مربوط به راه‌اندازی، نحوۀ فعالیت و مدیریت </a:t>
            </a:r>
            <a:r>
              <a:rPr lang="fa-IR" dirty="0" smtClean="0">
                <a:solidFill>
                  <a:srgbClr val="000000"/>
                </a:solidFill>
                <a:cs typeface="B Lotus" panose="00000400000000000000" pitchFamily="2" charset="-78"/>
              </a:rPr>
              <a:t>مجامع سلامت محلات </a:t>
            </a:r>
            <a:r>
              <a:rPr lang="ar-SA" dirty="0" smtClean="0">
                <a:solidFill>
                  <a:srgbClr val="000000"/>
                </a:solidFill>
                <a:cs typeface="B Lotus" panose="00000400000000000000" pitchFamily="2" charset="-78"/>
              </a:rPr>
              <a:t>و </a:t>
            </a:r>
            <a:r>
              <a:rPr lang="ar-SA" dirty="0">
                <a:solidFill>
                  <a:srgbClr val="000000"/>
                </a:solidFill>
                <a:cs typeface="B Lotus" panose="00000400000000000000" pitchFamily="2" charset="-78"/>
              </a:rPr>
              <a:t>ابلاغ آنها به دانشگاه ها برای </a:t>
            </a:r>
            <a:r>
              <a:rPr lang="ar-SA" dirty="0" smtClean="0">
                <a:solidFill>
                  <a:srgbClr val="000000"/>
                </a:solidFill>
                <a:cs typeface="B Lotus" panose="00000400000000000000" pitchFamily="2" charset="-78"/>
              </a:rPr>
              <a:t>اجرا</a:t>
            </a:r>
            <a:endParaRPr lang="fa-IR" dirty="0">
              <a:cs typeface="B Lotus" panose="00000400000000000000" pitchFamily="2" charset="-78"/>
            </a:endParaRPr>
          </a:p>
          <a:p>
            <a:pPr lvl="0" algn="r" rtl="1">
              <a:lnSpc>
                <a:spcPct val="150000"/>
              </a:lnSpc>
            </a:pPr>
            <a:r>
              <a:rPr lang="ar-SA" dirty="0" smtClean="0">
                <a:cs typeface="B Lotus" panose="00000400000000000000" pitchFamily="2" charset="-78"/>
              </a:rPr>
              <a:t>برنامه‌ریزی </a:t>
            </a:r>
            <a:r>
              <a:rPr lang="ar-SA" dirty="0">
                <a:cs typeface="B Lotus" panose="00000400000000000000" pitchFamily="2" charset="-78"/>
              </a:rPr>
              <a:t>در راستای توانمندسازی اعضای </a:t>
            </a:r>
            <a:r>
              <a:rPr lang="ar-SA" dirty="0" smtClean="0">
                <a:cs typeface="B Lotus" panose="00000400000000000000" pitchFamily="2" charset="-78"/>
              </a:rPr>
              <a:t>کانونها</a:t>
            </a:r>
            <a:r>
              <a:rPr lang="fa-IR" dirty="0" smtClean="0">
                <a:cs typeface="B Lotus" panose="00000400000000000000" pitchFamily="2" charset="-78"/>
              </a:rPr>
              <a:t> و مجامع</a:t>
            </a:r>
            <a:endParaRPr lang="en-US" dirty="0">
              <a:cs typeface="B Lotus" panose="00000400000000000000" pitchFamily="2" charset="-78"/>
            </a:endParaRPr>
          </a:p>
          <a:p>
            <a:pPr lvl="0" algn="r" rtl="1">
              <a:lnSpc>
                <a:spcPct val="150000"/>
              </a:lnSpc>
            </a:pPr>
            <a:r>
              <a:rPr lang="ar-SA" dirty="0">
                <a:cs typeface="B Lotus" panose="00000400000000000000" pitchFamily="2" charset="-78"/>
              </a:rPr>
              <a:t>ایجاد زمینه مناسب در راستای گسترش </a:t>
            </a:r>
            <a:r>
              <a:rPr lang="ar-SA" dirty="0" smtClean="0">
                <a:cs typeface="B Lotus" panose="00000400000000000000" pitchFamily="2" charset="-78"/>
              </a:rPr>
              <a:t>همکاریهای</a:t>
            </a:r>
            <a:r>
              <a:rPr lang="fa-IR" dirty="0" smtClean="0">
                <a:cs typeface="B Lotus" panose="00000400000000000000" pitchFamily="2" charset="-78"/>
              </a:rPr>
              <a:t> درون بخشی،</a:t>
            </a:r>
            <a:r>
              <a:rPr lang="ar-SA" dirty="0" smtClean="0">
                <a:cs typeface="B Lotus" panose="00000400000000000000" pitchFamily="2" charset="-78"/>
              </a:rPr>
              <a:t> </a:t>
            </a:r>
            <a:r>
              <a:rPr lang="ar-SA" dirty="0">
                <a:cs typeface="B Lotus" panose="00000400000000000000" pitchFamily="2" charset="-78"/>
              </a:rPr>
              <a:t>بین بخشی و فرابخشی</a:t>
            </a:r>
            <a:endParaRPr lang="en-US" dirty="0">
              <a:cs typeface="B Lotus" panose="00000400000000000000" pitchFamily="2" charset="-78"/>
            </a:endParaRPr>
          </a:p>
          <a:p>
            <a:pPr lvl="0" algn="r" rtl="1">
              <a:lnSpc>
                <a:spcPct val="150000"/>
              </a:lnSpc>
            </a:pPr>
            <a:r>
              <a:rPr lang="ar-SA" dirty="0">
                <a:cs typeface="B Lotus" panose="00000400000000000000" pitchFamily="2" charset="-78"/>
              </a:rPr>
              <a:t>برنامه‌ریزی و نظارت بر فعالیتهای اجرایی </a:t>
            </a:r>
            <a:r>
              <a:rPr lang="fa-IR" dirty="0" smtClean="0">
                <a:cs typeface="B Lotus" panose="00000400000000000000" pitchFamily="2" charset="-78"/>
              </a:rPr>
              <a:t>دانشگاه ها جهت </a:t>
            </a:r>
            <a:r>
              <a:rPr lang="ar-SA" dirty="0" smtClean="0">
                <a:cs typeface="B Lotus" panose="00000400000000000000" pitchFamily="2" charset="-78"/>
              </a:rPr>
              <a:t>راه‌اندازی </a:t>
            </a:r>
            <a:r>
              <a:rPr lang="ar-SA" dirty="0">
                <a:cs typeface="B Lotus" panose="00000400000000000000" pitchFamily="2" charset="-78"/>
              </a:rPr>
              <a:t>و انجام فعالیت </a:t>
            </a:r>
            <a:r>
              <a:rPr lang="fa-IR" dirty="0" smtClean="0">
                <a:cs typeface="B Lotus" panose="00000400000000000000" pitchFamily="2" charset="-78"/>
              </a:rPr>
              <a:t>های </a:t>
            </a:r>
            <a:r>
              <a:rPr lang="ar-SA" dirty="0" smtClean="0">
                <a:cs typeface="B Lotus" panose="00000400000000000000" pitchFamily="2" charset="-78"/>
              </a:rPr>
              <a:t>کانونها</a:t>
            </a:r>
            <a:r>
              <a:rPr lang="fa-IR" dirty="0" smtClean="0">
                <a:cs typeface="B Lotus" panose="00000400000000000000" pitchFamily="2" charset="-78"/>
              </a:rPr>
              <a:t> و مجامع سلامت </a:t>
            </a:r>
            <a:endParaRPr lang="en-US" dirty="0">
              <a:cs typeface="B Lotus" panose="00000400000000000000" pitchFamily="2" charset="-78"/>
            </a:endParaRPr>
          </a:p>
          <a:p>
            <a:pPr algn="r" rtl="1">
              <a:lnSpc>
                <a:spcPct val="150000"/>
              </a:lnSpc>
            </a:pPr>
            <a:endParaRPr lang="en-US" dirty="0">
              <a:cs typeface="B Lotus" panose="00000400000000000000" pitchFamily="2" charset="-78"/>
            </a:endParaRPr>
          </a:p>
        </p:txBody>
      </p:sp>
    </p:spTree>
    <p:extLst>
      <p:ext uri="{BB962C8B-B14F-4D97-AF65-F5344CB8AC3E}">
        <p14:creationId xmlns:p14="http://schemas.microsoft.com/office/powerpoint/2010/main" val="1658454690"/>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348880"/>
            <a:ext cx="5943600" cy="31956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820135" y="793830"/>
            <a:ext cx="17187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en-US" sz="4800" b="1" i="0" u="none" strike="noStrike" cap="none" normalizeH="0" baseline="0" dirty="0" smtClean="0">
                <a:ln>
                  <a:noFill/>
                </a:ln>
                <a:solidFill>
                  <a:schemeClr val="tx1"/>
                </a:solidFill>
                <a:effectLst/>
                <a:latin typeface="IranNastaliq" pitchFamily="18" charset="0"/>
                <a:ea typeface="Calibri" pitchFamily="34" charset="0"/>
                <a:cs typeface="IranNastaliq" pitchFamily="18" charset="0"/>
              </a:rPr>
              <a:t>مجمع سلامت محله</a:t>
            </a:r>
            <a:endParaRPr kumimoji="0" lang="fa-IR"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51464303"/>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Titr" panose="00000700000000000000" pitchFamily="2" charset="-78"/>
              </a:rPr>
              <a:t>تعریف مجمع سلامت محله</a:t>
            </a:r>
            <a:endParaRPr lang="en-US" dirty="0">
              <a:cs typeface="B Titr" panose="00000700000000000000" pitchFamily="2" charset="-78"/>
            </a:endParaRPr>
          </a:p>
        </p:txBody>
      </p:sp>
      <p:sp>
        <p:nvSpPr>
          <p:cNvPr id="3" name="Content Placeholder 2"/>
          <p:cNvSpPr>
            <a:spLocks noGrp="1"/>
          </p:cNvSpPr>
          <p:nvPr>
            <p:ph idx="1"/>
          </p:nvPr>
        </p:nvSpPr>
        <p:spPr>
          <a:xfrm>
            <a:off x="323528" y="1219200"/>
            <a:ext cx="8591872" cy="5029200"/>
          </a:xfrm>
        </p:spPr>
        <p:txBody>
          <a:bodyPr>
            <a:normAutofit/>
          </a:bodyPr>
          <a:lstStyle/>
          <a:p>
            <a:pPr algn="just" rtl="1">
              <a:lnSpc>
                <a:spcPct val="150000"/>
              </a:lnSpc>
            </a:pPr>
            <a:r>
              <a:rPr lang="fa-IR" dirty="0" smtClean="0">
                <a:cs typeface="B Lotus" panose="00000400000000000000" pitchFamily="2" charset="-78"/>
              </a:rPr>
              <a:t>مجمع سلامت محله هسته اولیه همکاری سازمان یافته مردم و معتمدین محلی با نهاد ها و بخش های ذینفع یا مسئول در امور سلامت است که در محله ایجاد وبر اساس دستورالعمل مشخصی ارتباط تعریف شده ای با مجامع شهرستان،استان و سطح ملی برقرار می</a:t>
            </a:r>
            <a:r>
              <a:rPr lang="en-US" dirty="0" smtClean="0">
                <a:cs typeface="B Lotus" panose="00000400000000000000" pitchFamily="2" charset="-78"/>
              </a:rPr>
              <a:t> </a:t>
            </a:r>
            <a:r>
              <a:rPr lang="fa-IR" dirty="0" smtClean="0">
                <a:cs typeface="B Lotus" panose="00000400000000000000" pitchFamily="2" charset="-78"/>
              </a:rPr>
              <a:t>کند.</a:t>
            </a:r>
            <a:endParaRPr lang="en-US" dirty="0">
              <a:cs typeface="B Lotus" panose="00000400000000000000" pitchFamily="2" charset="-78"/>
            </a:endParaRPr>
          </a:p>
        </p:txBody>
      </p:sp>
    </p:spTree>
    <p:extLst>
      <p:ext uri="{BB962C8B-B14F-4D97-AF65-F5344CB8AC3E}">
        <p14:creationId xmlns:p14="http://schemas.microsoft.com/office/powerpoint/2010/main" val="2292748787"/>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smtClean="0">
                <a:cs typeface="B Titr" panose="00000700000000000000" pitchFamily="2" charset="-78"/>
              </a:rPr>
              <a:t>اهداف</a:t>
            </a:r>
            <a:endParaRPr lang="en-US" dirty="0">
              <a:cs typeface="B Titr" panose="00000700000000000000" pitchFamily="2" charset="-78"/>
            </a:endParaRPr>
          </a:p>
        </p:txBody>
      </p:sp>
      <p:sp>
        <p:nvSpPr>
          <p:cNvPr id="3" name="Content Placeholder 2"/>
          <p:cNvSpPr>
            <a:spLocks noGrp="1"/>
          </p:cNvSpPr>
          <p:nvPr>
            <p:ph idx="1"/>
          </p:nvPr>
        </p:nvSpPr>
        <p:spPr>
          <a:xfrm>
            <a:off x="395536" y="1219200"/>
            <a:ext cx="8519864" cy="5029200"/>
          </a:xfrm>
        </p:spPr>
        <p:txBody>
          <a:bodyPr>
            <a:normAutofit/>
          </a:bodyPr>
          <a:lstStyle/>
          <a:p>
            <a:pPr lvl="0" algn="just" rtl="1"/>
            <a:r>
              <a:rPr lang="ar-SA" dirty="0">
                <a:cs typeface="B Lotus" panose="00000400000000000000" pitchFamily="2" charset="-78"/>
              </a:rPr>
              <a:t>ایجاد ارتباط و همکاری بین ادارات، مسئولین و مردم</a:t>
            </a:r>
            <a:endParaRPr lang="en-US" dirty="0">
              <a:cs typeface="B Lotus" panose="00000400000000000000" pitchFamily="2" charset="-78"/>
            </a:endParaRPr>
          </a:p>
          <a:p>
            <a:pPr lvl="0" algn="just" rtl="1"/>
            <a:r>
              <a:rPr lang="fa-IR" dirty="0" smtClean="0">
                <a:cs typeface="B Lotus" panose="00000400000000000000" pitchFamily="2" charset="-78"/>
              </a:rPr>
              <a:t>کمک به ارتقای سطح </a:t>
            </a:r>
            <a:r>
              <a:rPr lang="ar-SA" dirty="0" smtClean="0">
                <a:cs typeface="B Lotus" panose="00000400000000000000" pitchFamily="2" charset="-78"/>
              </a:rPr>
              <a:t>سلامت </a:t>
            </a:r>
            <a:r>
              <a:rPr lang="fa-IR" dirty="0" smtClean="0">
                <a:cs typeface="B Lotus" panose="00000400000000000000" pitchFamily="2" charset="-78"/>
              </a:rPr>
              <a:t>و نهایتا توسعه محله</a:t>
            </a:r>
            <a:endParaRPr lang="en-US" dirty="0">
              <a:cs typeface="B Lotus" panose="00000400000000000000" pitchFamily="2" charset="-78"/>
            </a:endParaRPr>
          </a:p>
          <a:p>
            <a:pPr lvl="0" algn="just" rtl="1"/>
            <a:r>
              <a:rPr lang="ar-SA" dirty="0">
                <a:cs typeface="B Lotus" panose="00000400000000000000" pitchFamily="2" charset="-78"/>
              </a:rPr>
              <a:t>هم افزایی توان و ظرفیت ارگانهای دولتی و غیردولتی موثر بر سلامت جامعه جهت رفع نیازهای محلی</a:t>
            </a:r>
            <a:endParaRPr lang="en-US" dirty="0">
              <a:cs typeface="B Lotus" panose="00000400000000000000" pitchFamily="2" charset="-78"/>
            </a:endParaRPr>
          </a:p>
          <a:p>
            <a:pPr lvl="0" algn="just" rtl="1"/>
            <a:r>
              <a:rPr lang="ar-SA" dirty="0" smtClean="0">
                <a:cs typeface="B Lotus" panose="00000400000000000000" pitchFamily="2" charset="-78"/>
              </a:rPr>
              <a:t>تقوی</a:t>
            </a:r>
            <a:r>
              <a:rPr lang="fa-IR" dirty="0" smtClean="0">
                <a:cs typeface="B Lotus" panose="00000400000000000000" pitchFamily="2" charset="-78"/>
              </a:rPr>
              <a:t>ت</a:t>
            </a:r>
            <a:r>
              <a:rPr lang="ar-SA" dirty="0" smtClean="0">
                <a:cs typeface="B Lotus" panose="00000400000000000000" pitchFamily="2" charset="-78"/>
              </a:rPr>
              <a:t> </a:t>
            </a:r>
            <a:r>
              <a:rPr lang="ar-SA" dirty="0">
                <a:cs typeface="B Lotus" panose="00000400000000000000" pitchFamily="2" charset="-78"/>
              </a:rPr>
              <a:t>شاخص های سلامت جسمی، روانی، اجتماعی و معنوی در سطح محلی</a:t>
            </a:r>
            <a:endParaRPr lang="en-US" dirty="0">
              <a:cs typeface="B Lotus" panose="00000400000000000000" pitchFamily="2" charset="-78"/>
            </a:endParaRPr>
          </a:p>
          <a:p>
            <a:pPr lvl="0" algn="just" rtl="1"/>
            <a:r>
              <a:rPr lang="ar-SA" dirty="0">
                <a:cs typeface="B Lotus" panose="00000400000000000000" pitchFamily="2" charset="-78"/>
              </a:rPr>
              <a:t>جلب مشارکت اقشار و نهادهای اجتماعی</a:t>
            </a:r>
            <a:endParaRPr lang="en-US" dirty="0">
              <a:cs typeface="B Lotus" panose="00000400000000000000" pitchFamily="2" charset="-78"/>
            </a:endParaRPr>
          </a:p>
          <a:p>
            <a:pPr lvl="0" algn="just" rtl="1"/>
            <a:r>
              <a:rPr lang="ar-SA" dirty="0">
                <a:cs typeface="B Lotus" panose="00000400000000000000" pitchFamily="2" charset="-78"/>
              </a:rPr>
              <a:t>ایجاد همفکري و همدلی بین ساکنان محله و مسئولان، جهت تحقق اهداف سلامت محله</a:t>
            </a:r>
            <a:endParaRPr lang="en-US" dirty="0">
              <a:cs typeface="B Lotus" panose="00000400000000000000" pitchFamily="2" charset="-78"/>
            </a:endParaRPr>
          </a:p>
          <a:p>
            <a:pPr algn="r" rtl="1"/>
            <a:endParaRPr lang="en-US" dirty="0">
              <a:cs typeface="B Lotus" panose="00000400000000000000" pitchFamily="2" charset="-78"/>
            </a:endParaRPr>
          </a:p>
        </p:txBody>
      </p:sp>
    </p:spTree>
    <p:extLst>
      <p:ext uri="{BB962C8B-B14F-4D97-AF65-F5344CB8AC3E}">
        <p14:creationId xmlns:p14="http://schemas.microsoft.com/office/powerpoint/2010/main" val="2953618941"/>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cs typeface="B Titr" panose="00000700000000000000" pitchFamily="2" charset="-78"/>
              </a:rPr>
              <a:t>مجمع سلامت</a:t>
            </a:r>
            <a:endParaRPr lang="en-US" dirty="0">
              <a:cs typeface="B Titr" panose="00000700000000000000" pitchFamily="2" charset="-78"/>
            </a:endParaRPr>
          </a:p>
        </p:txBody>
      </p:sp>
      <p:sp>
        <p:nvSpPr>
          <p:cNvPr id="3" name="Content Placeholder 2"/>
          <p:cNvSpPr>
            <a:spLocks noGrp="1"/>
          </p:cNvSpPr>
          <p:nvPr>
            <p:ph idx="1"/>
          </p:nvPr>
        </p:nvSpPr>
        <p:spPr>
          <a:xfrm>
            <a:off x="323528" y="1219200"/>
            <a:ext cx="8591872" cy="5029200"/>
          </a:xfrm>
        </p:spPr>
        <p:txBody>
          <a:bodyPr>
            <a:normAutofit/>
          </a:bodyPr>
          <a:lstStyle/>
          <a:p>
            <a:pPr algn="just" rtl="1">
              <a:lnSpc>
                <a:spcPct val="150000"/>
              </a:lnSpc>
            </a:pPr>
            <a:r>
              <a:rPr lang="ar-SA" sz="2400" dirty="0">
                <a:cs typeface="B Lotus" panose="00000400000000000000" pitchFamily="2" charset="-78"/>
              </a:rPr>
              <a:t>اعضاء و دبیر کانون سلامت محله، مشکلات و نیازهاي سلامت محلی را در ابعاد 4 گانه آن (سلامت جسمی، روانی، اجتماعی و معنوی) با کمک ساکنین محله احصاء می نمایند تا با طرح در مجمع سلامت محله و با همکاري نهادهاي مرتبط نسبت به برطرف نمودن آن اقدام لازم صورت پذیرد</a:t>
            </a:r>
            <a:r>
              <a:rPr lang="en-US" sz="2400" dirty="0">
                <a:cs typeface="B Lotus" panose="00000400000000000000" pitchFamily="2" charset="-78"/>
              </a:rPr>
              <a:t>. </a:t>
            </a:r>
            <a:r>
              <a:rPr lang="ar-SA" sz="2400" dirty="0">
                <a:cs typeface="B Lotus" panose="00000400000000000000" pitchFamily="2" charset="-78"/>
              </a:rPr>
              <a:t>در صورتی که مشکلات مطرح شده در مجمع سلامت محله برای 2 جلسه پیاپی بی نتیجه باقی بماند، این مشکلات به مجمع سطح بالاتر (مجمع سلامت شهرستان و پس از آن مجمع سلامت استان) جهت پیگیری منتقل می شود. </a:t>
            </a:r>
            <a:endParaRPr lang="en-US" sz="2400" dirty="0" smtClean="0">
              <a:cs typeface="B Lotus" panose="00000400000000000000" pitchFamily="2" charset="-78"/>
            </a:endParaRPr>
          </a:p>
          <a:p>
            <a:pPr algn="just" rtl="1">
              <a:lnSpc>
                <a:spcPct val="150000"/>
              </a:lnSpc>
            </a:pPr>
            <a:r>
              <a:rPr lang="ar-SA" sz="2400" b="1" dirty="0" smtClean="0">
                <a:cs typeface="B Lotus" panose="00000400000000000000" pitchFamily="2" charset="-78"/>
              </a:rPr>
              <a:t>تبصره</a:t>
            </a:r>
            <a:r>
              <a:rPr lang="ar-SA" sz="2400" b="1" dirty="0">
                <a:cs typeface="B Lotus" panose="00000400000000000000" pitchFamily="2" charset="-78"/>
              </a:rPr>
              <a:t>: مجمع سلامت محله هر </a:t>
            </a:r>
            <a:r>
              <a:rPr lang="fa-IR" sz="2400" b="1" dirty="0" smtClean="0">
                <a:cs typeface="B Lotus" panose="00000400000000000000" pitchFamily="2" charset="-78"/>
              </a:rPr>
              <a:t>ماه </a:t>
            </a:r>
            <a:r>
              <a:rPr lang="ar-SA" sz="2400" b="1" dirty="0" smtClean="0">
                <a:cs typeface="B Lotus" panose="00000400000000000000" pitchFamily="2" charset="-78"/>
              </a:rPr>
              <a:t>یکبار تشکیل </a:t>
            </a:r>
            <a:r>
              <a:rPr lang="ar-SA" sz="2400" b="1" dirty="0">
                <a:cs typeface="B Lotus" panose="00000400000000000000" pitchFamily="2" charset="-78"/>
              </a:rPr>
              <a:t>جلسه می دهد.</a:t>
            </a:r>
            <a:endParaRPr lang="en-US" sz="2400" dirty="0">
              <a:cs typeface="B Lotus" panose="00000400000000000000" pitchFamily="2" charset="-78"/>
            </a:endParaRPr>
          </a:p>
          <a:p>
            <a:pPr algn="just" rtl="1">
              <a:lnSpc>
                <a:spcPct val="150000"/>
              </a:lnSpc>
            </a:pPr>
            <a:endParaRPr lang="en-US" sz="2400" dirty="0">
              <a:cs typeface="B Lotus" panose="00000400000000000000" pitchFamily="2" charset="-78"/>
            </a:endParaRPr>
          </a:p>
        </p:txBody>
      </p:sp>
    </p:spTree>
    <p:extLst>
      <p:ext uri="{BB962C8B-B14F-4D97-AF65-F5344CB8AC3E}">
        <p14:creationId xmlns:p14="http://schemas.microsoft.com/office/powerpoint/2010/main" val="2943599720"/>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cs typeface="B Titr" panose="00000700000000000000" pitchFamily="2" charset="-78"/>
              </a:rPr>
              <a:t>شرح وظایف مجمع سلامت</a:t>
            </a:r>
            <a:endParaRPr lang="en-US" dirty="0">
              <a:cs typeface="B Titr" panose="00000700000000000000" pitchFamily="2" charset="-78"/>
            </a:endParaRPr>
          </a:p>
        </p:txBody>
      </p:sp>
      <p:sp>
        <p:nvSpPr>
          <p:cNvPr id="3" name="Content Placeholder 2"/>
          <p:cNvSpPr>
            <a:spLocks noGrp="1"/>
          </p:cNvSpPr>
          <p:nvPr>
            <p:ph idx="1"/>
          </p:nvPr>
        </p:nvSpPr>
        <p:spPr>
          <a:xfrm>
            <a:off x="251520" y="1219200"/>
            <a:ext cx="8663880" cy="5029200"/>
          </a:xfrm>
        </p:spPr>
        <p:txBody>
          <a:bodyPr/>
          <a:lstStyle/>
          <a:p>
            <a:pPr lvl="0" algn="just" rtl="1"/>
            <a:r>
              <a:rPr lang="ar-SA" dirty="0">
                <a:cs typeface="B Lotus" panose="00000400000000000000" pitchFamily="2" charset="-78"/>
              </a:rPr>
              <a:t>بیان مشکلات و مسائل احصاء شده توسط کانون سلامت</a:t>
            </a:r>
            <a:endParaRPr lang="en-US" dirty="0">
              <a:cs typeface="B Lotus" panose="00000400000000000000" pitchFamily="2" charset="-78"/>
            </a:endParaRPr>
          </a:p>
          <a:p>
            <a:pPr lvl="0" algn="just" rtl="1"/>
            <a:r>
              <a:rPr lang="ar-SA" dirty="0">
                <a:cs typeface="B Lotus" panose="00000400000000000000" pitchFamily="2" charset="-78"/>
              </a:rPr>
              <a:t>بررسی و ارائه راهکار مشکلات مطرح شده توسط اعضای مجمع سلامت</a:t>
            </a:r>
            <a:endParaRPr lang="en-US" dirty="0">
              <a:cs typeface="B Lotus" panose="00000400000000000000" pitchFamily="2" charset="-78"/>
            </a:endParaRPr>
          </a:p>
          <a:p>
            <a:pPr lvl="0" algn="just" rtl="1"/>
            <a:r>
              <a:rPr lang="ar-SA" dirty="0">
                <a:cs typeface="B Lotus" panose="00000400000000000000" pitchFamily="2" charset="-78"/>
              </a:rPr>
              <a:t>برقراری ارتباط درون بخشی و برون بخشی به منظور حل مشکلات مطرح شده</a:t>
            </a:r>
            <a:endParaRPr lang="en-US" dirty="0">
              <a:cs typeface="B Lotus" panose="00000400000000000000" pitchFamily="2" charset="-78"/>
            </a:endParaRPr>
          </a:p>
          <a:p>
            <a:pPr lvl="0" algn="just" rtl="1"/>
            <a:r>
              <a:rPr lang="ar-SA" dirty="0">
                <a:cs typeface="B Lotus" panose="00000400000000000000" pitchFamily="2" charset="-78"/>
              </a:rPr>
              <a:t>پیگیری مشکلات مطرح شده تا رفع آنها</a:t>
            </a:r>
            <a:endParaRPr lang="en-US" dirty="0">
              <a:cs typeface="B Lotus" panose="00000400000000000000" pitchFamily="2" charset="-78"/>
            </a:endParaRPr>
          </a:p>
          <a:p>
            <a:pPr algn="r" rtl="1"/>
            <a:endParaRPr lang="en-US" dirty="0">
              <a:cs typeface="B Lotus" panose="00000400000000000000" pitchFamily="2" charset="-78"/>
            </a:endParaRPr>
          </a:p>
        </p:txBody>
      </p:sp>
    </p:spTree>
    <p:extLst>
      <p:ext uri="{BB962C8B-B14F-4D97-AF65-F5344CB8AC3E}">
        <p14:creationId xmlns:p14="http://schemas.microsoft.com/office/powerpoint/2010/main" val="2302523487"/>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cs typeface="B Titr" panose="00000700000000000000" pitchFamily="2" charset="-78"/>
              </a:rPr>
              <a:t>اعضاء مجمع سلامت محله یا </a:t>
            </a:r>
            <a:r>
              <a:rPr lang="ar-SA" dirty="0" smtClean="0">
                <a:cs typeface="B Titr" panose="00000700000000000000" pitchFamily="2" charset="-78"/>
              </a:rPr>
              <a:t>روست</a:t>
            </a:r>
            <a:r>
              <a:rPr lang="fa-IR" dirty="0" smtClean="0">
                <a:cs typeface="B Titr" panose="00000700000000000000" pitchFamily="2" charset="-78"/>
              </a:rPr>
              <a:t>ا</a:t>
            </a:r>
            <a:endParaRPr lang="en-US" dirty="0">
              <a:cs typeface="B Titr" panose="00000700000000000000" pitchFamily="2" charset="-78"/>
            </a:endParaRPr>
          </a:p>
        </p:txBody>
      </p:sp>
      <p:sp>
        <p:nvSpPr>
          <p:cNvPr id="3" name="Content Placeholder 2"/>
          <p:cNvSpPr>
            <a:spLocks noGrp="1"/>
          </p:cNvSpPr>
          <p:nvPr>
            <p:ph idx="1"/>
          </p:nvPr>
        </p:nvSpPr>
        <p:spPr>
          <a:xfrm>
            <a:off x="323528" y="1219200"/>
            <a:ext cx="8591872" cy="5029200"/>
          </a:xfrm>
        </p:spPr>
        <p:txBody>
          <a:bodyPr>
            <a:normAutofit fontScale="77500" lnSpcReduction="20000"/>
          </a:bodyPr>
          <a:lstStyle/>
          <a:p>
            <a:pPr marL="514350" lvl="0" indent="-514350" algn="r" rtl="1">
              <a:buFont typeface="+mj-lt"/>
              <a:buAutoNum type="arabicParenR"/>
            </a:pPr>
            <a:r>
              <a:rPr lang="fa-IR" dirty="0" smtClean="0">
                <a:cs typeface="B Lotus" panose="00000400000000000000" pitchFamily="2" charset="-78"/>
              </a:rPr>
              <a:t>نماینده</a:t>
            </a:r>
            <a:r>
              <a:rPr lang="ar-SA" dirty="0" smtClean="0">
                <a:cs typeface="B Lotus" panose="00000400000000000000" pitchFamily="2" charset="-78"/>
              </a:rPr>
              <a:t> </a:t>
            </a:r>
            <a:r>
              <a:rPr lang="ar-SA" dirty="0">
                <a:cs typeface="B Lotus" panose="00000400000000000000" pitchFamily="2" charset="-78"/>
              </a:rPr>
              <a:t>وابسته به دانشگاه علوم </a:t>
            </a:r>
            <a:r>
              <a:rPr lang="ar-SA" dirty="0" smtClean="0">
                <a:cs typeface="B Lotus" panose="00000400000000000000" pitchFamily="2" charset="-78"/>
              </a:rPr>
              <a:t>پزشکی</a:t>
            </a:r>
            <a:r>
              <a:rPr lang="fa-IR" dirty="0" smtClean="0">
                <a:cs typeface="B Lotus" panose="00000400000000000000" pitchFamily="2" charset="-78"/>
              </a:rPr>
              <a:t> در محله</a:t>
            </a:r>
            <a:r>
              <a:rPr lang="ar-SA" dirty="0" smtClean="0">
                <a:cs typeface="B Lotus" panose="00000400000000000000" pitchFamily="2" charset="-78"/>
              </a:rPr>
              <a:t> </a:t>
            </a:r>
            <a:r>
              <a:rPr lang="ar-SA" dirty="0">
                <a:cs typeface="B Lotus" panose="00000400000000000000" pitchFamily="2" charset="-78"/>
              </a:rPr>
              <a:t>(دبیر مجمع)</a:t>
            </a:r>
            <a:endParaRPr lang="en-US" dirty="0">
              <a:cs typeface="B Lotus" panose="00000400000000000000" pitchFamily="2" charset="-78"/>
            </a:endParaRPr>
          </a:p>
          <a:p>
            <a:pPr marL="514350" lvl="0" indent="-514350" algn="r" rtl="1">
              <a:buFont typeface="+mj-lt"/>
              <a:buAutoNum type="arabicParenR"/>
            </a:pPr>
            <a:r>
              <a:rPr lang="ar-SA" dirty="0">
                <a:cs typeface="B Lotus" panose="00000400000000000000" pitchFamily="2" charset="-78"/>
              </a:rPr>
              <a:t>دبیر کانون سلامت محله یا روستا</a:t>
            </a:r>
            <a:endParaRPr lang="en-US" dirty="0">
              <a:cs typeface="B Lotus" panose="00000400000000000000" pitchFamily="2" charset="-78"/>
            </a:endParaRPr>
          </a:p>
          <a:p>
            <a:pPr marL="514350" lvl="0" indent="-514350" algn="r" rtl="1">
              <a:buFont typeface="+mj-lt"/>
              <a:buAutoNum type="arabicParenR"/>
            </a:pPr>
            <a:r>
              <a:rPr lang="ar-SA" dirty="0">
                <a:cs typeface="B Lotus" panose="00000400000000000000" pitchFamily="2" charset="-78"/>
              </a:rPr>
              <a:t>یک نفر نماینده از ائمه جماعت محله یا روستا</a:t>
            </a:r>
            <a:endParaRPr lang="en-US" dirty="0">
              <a:cs typeface="B Lotus" panose="00000400000000000000" pitchFamily="2" charset="-78"/>
            </a:endParaRPr>
          </a:p>
          <a:p>
            <a:pPr marL="514350" lvl="0" indent="-514350" algn="r" rtl="1">
              <a:buFont typeface="+mj-lt"/>
              <a:buAutoNum type="arabicParenR"/>
            </a:pPr>
            <a:r>
              <a:rPr lang="ar-SA" dirty="0">
                <a:cs typeface="B Lotus" panose="00000400000000000000" pitchFamily="2" charset="-78"/>
              </a:rPr>
              <a:t>یک نفر نماینده از آموزش و پرورش (مدارس محل یا روستا)</a:t>
            </a:r>
            <a:endParaRPr lang="en-US" dirty="0">
              <a:cs typeface="B Lotus" panose="00000400000000000000" pitchFamily="2" charset="-78"/>
            </a:endParaRPr>
          </a:p>
          <a:p>
            <a:pPr marL="514350" lvl="0" indent="-514350" algn="r" rtl="1">
              <a:buFont typeface="+mj-lt"/>
              <a:buAutoNum type="arabicParenR"/>
            </a:pPr>
            <a:r>
              <a:rPr lang="ar-SA" dirty="0">
                <a:cs typeface="B Lotus" panose="00000400000000000000" pitchFamily="2" charset="-78"/>
              </a:rPr>
              <a:t>یک نفر نماینده از نیروی انتظامی</a:t>
            </a:r>
            <a:endParaRPr lang="en-US" dirty="0">
              <a:cs typeface="B Lotus" panose="00000400000000000000" pitchFamily="2" charset="-78"/>
            </a:endParaRPr>
          </a:p>
          <a:p>
            <a:pPr marL="514350" lvl="0" indent="-514350" algn="r" rtl="1">
              <a:buFont typeface="+mj-lt"/>
              <a:buAutoNum type="arabicParenR"/>
            </a:pPr>
            <a:r>
              <a:rPr lang="ar-SA" dirty="0">
                <a:cs typeface="B Lotus" panose="00000400000000000000" pitchFamily="2" charset="-78"/>
              </a:rPr>
              <a:t>یک نفر معتمد محل به تشخیص دبیر مجمع</a:t>
            </a:r>
            <a:endParaRPr lang="en-US" dirty="0">
              <a:cs typeface="B Lotus" panose="00000400000000000000" pitchFamily="2" charset="-78"/>
            </a:endParaRPr>
          </a:p>
          <a:p>
            <a:pPr marL="514350" lvl="0" indent="-514350" algn="r" rtl="1">
              <a:buFont typeface="+mj-lt"/>
              <a:buAutoNum type="arabicParenR"/>
            </a:pPr>
            <a:r>
              <a:rPr lang="ar-SA" dirty="0">
                <a:cs typeface="B Lotus" panose="00000400000000000000" pitchFamily="2" charset="-78"/>
              </a:rPr>
              <a:t>یک نفر از کارشناسان امور سلامت ساکن یا شاغل در محل</a:t>
            </a:r>
            <a:endParaRPr lang="en-US" dirty="0">
              <a:cs typeface="B Lotus" panose="00000400000000000000" pitchFamily="2" charset="-78"/>
            </a:endParaRPr>
          </a:p>
          <a:p>
            <a:pPr marL="514350" lvl="0" indent="-514350" algn="r" rtl="1">
              <a:buFont typeface="+mj-lt"/>
              <a:buAutoNum type="arabicParenR"/>
            </a:pPr>
            <a:r>
              <a:rPr lang="ar-SA" dirty="0">
                <a:cs typeface="B Lotus" panose="00000400000000000000" pitchFamily="2" charset="-78"/>
              </a:rPr>
              <a:t>دو نفر از مسئولان کارگروه کانون به فراخور موضوع </a:t>
            </a:r>
            <a:r>
              <a:rPr lang="ar-SA" dirty="0" smtClean="0">
                <a:cs typeface="B Lotus" panose="00000400000000000000" pitchFamily="2" charset="-78"/>
              </a:rPr>
              <a:t>جلسه</a:t>
            </a:r>
            <a:endParaRPr lang="en-US" dirty="0">
              <a:cs typeface="B Lotus" panose="00000400000000000000" pitchFamily="2" charset="-78"/>
            </a:endParaRPr>
          </a:p>
          <a:p>
            <a:pPr algn="r" rtl="1"/>
            <a:r>
              <a:rPr lang="ar-SA" b="1" dirty="0">
                <a:cs typeface="B Lotus" panose="00000400000000000000" pitchFamily="2" charset="-78"/>
              </a:rPr>
              <a:t>تبصره: با توجه به مشکلات قابل طرح در هر جلسه مجمع، دبیر می تواند از دستگاه های دولتی و غیردولتی مرتبط با موضوع جلسه برای حضور در جلسه به عنوان اعضای متغیر دعوت بعمل آورد</a:t>
            </a:r>
            <a:r>
              <a:rPr lang="ar-SA" b="1" dirty="0" smtClean="0">
                <a:cs typeface="B Lotus" panose="00000400000000000000" pitchFamily="2" charset="-78"/>
              </a:rPr>
              <a:t>.</a:t>
            </a:r>
            <a:r>
              <a:rPr lang="ar-SA" b="1" u="sng" dirty="0"/>
              <a:t> مجمع سلامت محله: </a:t>
            </a:r>
            <a:r>
              <a:rPr lang="ar-SA" dirty="0"/>
              <a:t>مجمع نماد مشارکت مردم و همکاری بین بخشی است که متشکل از نمایندگان بخش­های مردمی شامل دبیر یا جانشین دبیر کانون سلامت به همراه مسئولین گروهها، معتمدین، نماینده خیرین و سمن های سلامت محله</a:t>
            </a:r>
            <a:r>
              <a:rPr lang="fa-IR" dirty="0"/>
              <a:t>، </a:t>
            </a:r>
            <a:r>
              <a:rPr lang="ar-SA" dirty="0"/>
              <a:t>اساتید و  دانشگاهیان ساکن محله و  نیز بخش های اداری و دولتی (</a:t>
            </a:r>
            <a:r>
              <a:rPr lang="fa-IR" dirty="0"/>
              <a:t>نماینده شورای اسلامی شهر و روستا، نماینده آموزش و پرورش، بهزیستی، رفاه و کار، بهداشت و درمان،نیروی انتظامی ،محیط زیست،شهرداری/دهیاری و ...) </a:t>
            </a:r>
            <a:r>
              <a:rPr lang="ar-SA" dirty="0"/>
              <a:t>در سطح محله می باشد.</a:t>
            </a:r>
            <a:endParaRPr lang="en-US" dirty="0"/>
          </a:p>
          <a:p>
            <a:pPr algn="r" rtl="1"/>
            <a:endParaRPr lang="en-US" dirty="0">
              <a:cs typeface="B Lotus" panose="00000400000000000000" pitchFamily="2" charset="-78"/>
            </a:endParaRPr>
          </a:p>
          <a:p>
            <a:pPr algn="r" rtl="1"/>
            <a:endParaRPr lang="en-US" dirty="0">
              <a:cs typeface="B Lotus" panose="00000400000000000000" pitchFamily="2" charset="-78"/>
            </a:endParaRPr>
          </a:p>
        </p:txBody>
      </p:sp>
    </p:spTree>
    <p:extLst>
      <p:ext uri="{BB962C8B-B14F-4D97-AF65-F5344CB8AC3E}">
        <p14:creationId xmlns:p14="http://schemas.microsoft.com/office/powerpoint/2010/main" val="3604654686"/>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02980544"/>
              </p:ext>
            </p:extLst>
          </p:nvPr>
        </p:nvGraphicFramePr>
        <p:xfrm>
          <a:off x="683568" y="764704"/>
          <a:ext cx="784887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882137"/>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cs typeface="B Titr" panose="00000700000000000000" pitchFamily="2" charset="-78"/>
              </a:rPr>
              <a:t>اعضاء مجمع سلامت </a:t>
            </a:r>
            <a:r>
              <a:rPr lang="ar-SA" dirty="0" smtClean="0">
                <a:cs typeface="B Titr" panose="00000700000000000000" pitchFamily="2" charset="-78"/>
              </a:rPr>
              <a:t>شهر</a:t>
            </a:r>
            <a:r>
              <a:rPr lang="fa-IR" dirty="0" smtClean="0">
                <a:cs typeface="B Titr" panose="00000700000000000000" pitchFamily="2" charset="-78"/>
              </a:rPr>
              <a:t>ستان</a:t>
            </a:r>
            <a:endParaRPr lang="en-US" dirty="0">
              <a:cs typeface="B Titr" panose="00000700000000000000" pitchFamily="2" charset="-78"/>
            </a:endParaRPr>
          </a:p>
        </p:txBody>
      </p:sp>
      <p:sp>
        <p:nvSpPr>
          <p:cNvPr id="3" name="Content Placeholder 2"/>
          <p:cNvSpPr>
            <a:spLocks noGrp="1"/>
          </p:cNvSpPr>
          <p:nvPr>
            <p:ph idx="1"/>
          </p:nvPr>
        </p:nvSpPr>
        <p:spPr>
          <a:xfrm>
            <a:off x="1371600" y="836712"/>
            <a:ext cx="7543800" cy="5411688"/>
          </a:xfrm>
        </p:spPr>
        <p:txBody>
          <a:bodyPr>
            <a:normAutofit fontScale="92500"/>
          </a:bodyPr>
          <a:lstStyle/>
          <a:p>
            <a:pPr marL="514350" lvl="0" indent="-514350" algn="r" rtl="1">
              <a:buFont typeface="+mj-lt"/>
              <a:buAutoNum type="arabicParenR"/>
            </a:pPr>
            <a:r>
              <a:rPr lang="fa-IR" dirty="0" smtClean="0">
                <a:solidFill>
                  <a:srgbClr val="000000"/>
                </a:solidFill>
                <a:cs typeface="B Lotus" panose="00000400000000000000" pitchFamily="2" charset="-78"/>
              </a:rPr>
              <a:t>فرماندار شهرستان(رئیس مجمع)</a:t>
            </a:r>
            <a:endParaRPr lang="fa-IR" dirty="0" smtClean="0">
              <a:cs typeface="B Lotus" panose="00000400000000000000" pitchFamily="2" charset="-78"/>
            </a:endParaRPr>
          </a:p>
          <a:p>
            <a:pPr marL="514350" lvl="0" indent="-514350" algn="r" rtl="1">
              <a:buFont typeface="+mj-lt"/>
              <a:buAutoNum type="arabicParenR"/>
            </a:pPr>
            <a:r>
              <a:rPr lang="fa-IR" dirty="0" smtClean="0">
                <a:cs typeface="B Lotus" panose="00000400000000000000" pitchFamily="2" charset="-78"/>
              </a:rPr>
              <a:t>مدیر</a:t>
            </a:r>
            <a:r>
              <a:rPr lang="ar-SA" dirty="0" smtClean="0">
                <a:cs typeface="B Lotus" panose="00000400000000000000" pitchFamily="2" charset="-78"/>
              </a:rPr>
              <a:t> </a:t>
            </a:r>
            <a:r>
              <a:rPr lang="ar-SA" dirty="0">
                <a:cs typeface="B Lotus" panose="00000400000000000000" pitchFamily="2" charset="-78"/>
              </a:rPr>
              <a:t>وابسته به دانشگاه علوم پزشکی (دبیر </a:t>
            </a:r>
            <a:r>
              <a:rPr lang="ar-SA" dirty="0" smtClean="0">
                <a:cs typeface="B Lotus" panose="00000400000000000000" pitchFamily="2" charset="-78"/>
              </a:rPr>
              <a:t>مجمع)</a:t>
            </a:r>
            <a:endParaRPr lang="en-US" dirty="0">
              <a:cs typeface="B Lotus" panose="00000400000000000000" pitchFamily="2" charset="-78"/>
            </a:endParaRPr>
          </a:p>
          <a:p>
            <a:pPr marL="514350" lvl="0" indent="-514350" algn="r" rtl="1">
              <a:buFont typeface="+mj-lt"/>
              <a:buAutoNum type="arabicParenR"/>
            </a:pPr>
            <a:r>
              <a:rPr lang="fa-IR" dirty="0" smtClean="0">
                <a:cs typeface="B Lotus" panose="00000400000000000000" pitchFamily="2" charset="-78"/>
              </a:rPr>
              <a:t>نماینده دبیران</a:t>
            </a:r>
            <a:r>
              <a:rPr lang="ar-SA" dirty="0" smtClean="0">
                <a:cs typeface="B Lotus" panose="00000400000000000000" pitchFamily="2" charset="-78"/>
              </a:rPr>
              <a:t> </a:t>
            </a:r>
            <a:r>
              <a:rPr lang="ar-SA" dirty="0">
                <a:cs typeface="B Lotus" panose="00000400000000000000" pitchFamily="2" charset="-78"/>
              </a:rPr>
              <a:t>کانون سلامت </a:t>
            </a:r>
            <a:r>
              <a:rPr lang="fa-IR" dirty="0" smtClean="0">
                <a:cs typeface="B Lotus" panose="00000400000000000000" pitchFamily="2" charset="-78"/>
              </a:rPr>
              <a:t>روستا و محلات وابسته به </a:t>
            </a:r>
            <a:r>
              <a:rPr lang="ar-SA" dirty="0" smtClean="0">
                <a:cs typeface="B Lotus" panose="00000400000000000000" pitchFamily="2" charset="-78"/>
              </a:rPr>
              <a:t>شهرستان</a:t>
            </a:r>
            <a:endParaRPr lang="en-US" dirty="0">
              <a:cs typeface="B Lotus" panose="00000400000000000000" pitchFamily="2" charset="-78"/>
            </a:endParaRPr>
          </a:p>
          <a:p>
            <a:pPr marL="514350" lvl="0" indent="-514350" algn="r" rtl="1">
              <a:buFont typeface="+mj-lt"/>
              <a:buAutoNum type="arabicParenR"/>
            </a:pPr>
            <a:r>
              <a:rPr lang="ar-SA" dirty="0" smtClean="0">
                <a:cs typeface="B Lotus" panose="00000400000000000000" pitchFamily="2" charset="-78"/>
              </a:rPr>
              <a:t>نماینده </a:t>
            </a:r>
            <a:r>
              <a:rPr lang="ar-SA" dirty="0">
                <a:cs typeface="B Lotus" panose="00000400000000000000" pitchFamily="2" charset="-78"/>
              </a:rPr>
              <a:t>مجلس شورای </a:t>
            </a:r>
            <a:r>
              <a:rPr lang="ar-SA" dirty="0" smtClean="0">
                <a:cs typeface="B Lotus" panose="00000400000000000000" pitchFamily="2" charset="-78"/>
              </a:rPr>
              <a:t>اسلامی</a:t>
            </a:r>
            <a:r>
              <a:rPr lang="fa-IR" dirty="0" smtClean="0">
                <a:cs typeface="B Lotus" panose="00000400000000000000" pitchFamily="2" charset="-78"/>
              </a:rPr>
              <a:t> شهرستان</a:t>
            </a:r>
            <a:endParaRPr lang="en-US" dirty="0">
              <a:cs typeface="B Lotus" panose="00000400000000000000" pitchFamily="2" charset="-78"/>
            </a:endParaRPr>
          </a:p>
          <a:p>
            <a:pPr marL="514350" lvl="0" indent="-514350" algn="r" rtl="1">
              <a:buFont typeface="+mj-lt"/>
              <a:buAutoNum type="arabicParenR"/>
            </a:pPr>
            <a:r>
              <a:rPr lang="fa-IR" dirty="0" smtClean="0">
                <a:cs typeface="B Lotus" panose="00000400000000000000" pitchFamily="2" charset="-78"/>
              </a:rPr>
              <a:t>امام جمعه </a:t>
            </a:r>
            <a:r>
              <a:rPr lang="ar-SA" dirty="0" smtClean="0">
                <a:cs typeface="B Lotus" panose="00000400000000000000" pitchFamily="2" charset="-78"/>
              </a:rPr>
              <a:t>شهرستان</a:t>
            </a:r>
            <a:endParaRPr lang="en-US" dirty="0">
              <a:cs typeface="B Lotus" panose="00000400000000000000" pitchFamily="2" charset="-78"/>
            </a:endParaRPr>
          </a:p>
          <a:p>
            <a:pPr marL="514350" lvl="0" indent="-514350" algn="r" rtl="1">
              <a:buFont typeface="+mj-lt"/>
              <a:buAutoNum type="arabicParenR"/>
            </a:pPr>
            <a:r>
              <a:rPr lang="fa-IR" dirty="0" smtClean="0">
                <a:cs typeface="B Lotus" panose="00000400000000000000" pitchFamily="2" charset="-78"/>
              </a:rPr>
              <a:t>مدیر</a:t>
            </a:r>
            <a:r>
              <a:rPr lang="ar-SA" dirty="0" smtClean="0">
                <a:cs typeface="B Lotus" panose="00000400000000000000" pitchFamily="2" charset="-78"/>
              </a:rPr>
              <a:t>آموزش </a:t>
            </a:r>
            <a:r>
              <a:rPr lang="ar-SA" dirty="0">
                <a:cs typeface="B Lotus" panose="00000400000000000000" pitchFamily="2" charset="-78"/>
              </a:rPr>
              <a:t>و پرورش شهرستان</a:t>
            </a:r>
            <a:endParaRPr lang="en-US" dirty="0">
              <a:cs typeface="B Lotus" panose="00000400000000000000" pitchFamily="2" charset="-78"/>
            </a:endParaRPr>
          </a:p>
          <a:p>
            <a:pPr marL="514350" lvl="0" indent="-514350" algn="r" rtl="1">
              <a:buFont typeface="+mj-lt"/>
              <a:buAutoNum type="arabicParenR"/>
            </a:pPr>
            <a:r>
              <a:rPr lang="fa-IR" dirty="0" smtClean="0">
                <a:cs typeface="B Lotus" panose="00000400000000000000" pitchFamily="2" charset="-78"/>
              </a:rPr>
              <a:t>مسئول </a:t>
            </a:r>
            <a:r>
              <a:rPr lang="ar-SA" dirty="0" smtClean="0">
                <a:cs typeface="B Lotus" panose="00000400000000000000" pitchFamily="2" charset="-78"/>
              </a:rPr>
              <a:t>نیروی انتظامی</a:t>
            </a:r>
            <a:r>
              <a:rPr lang="fa-IR" dirty="0" smtClean="0">
                <a:cs typeface="B Lotus" panose="00000400000000000000" pitchFamily="2" charset="-78"/>
              </a:rPr>
              <a:t> شهرستان</a:t>
            </a:r>
            <a:r>
              <a:rPr lang="ar-SA" dirty="0" smtClean="0">
                <a:cs typeface="B Lotus" panose="00000400000000000000" pitchFamily="2" charset="-78"/>
              </a:rPr>
              <a:t> </a:t>
            </a:r>
            <a:endParaRPr lang="en-US" dirty="0">
              <a:cs typeface="B Lotus" panose="00000400000000000000" pitchFamily="2" charset="-78"/>
            </a:endParaRPr>
          </a:p>
          <a:p>
            <a:pPr marL="514350" lvl="0" indent="-514350" algn="r" rtl="1">
              <a:buFont typeface="+mj-lt"/>
              <a:buAutoNum type="arabicParenR"/>
            </a:pPr>
            <a:r>
              <a:rPr lang="ar-SA" dirty="0">
                <a:cs typeface="B Lotus" panose="00000400000000000000" pitchFamily="2" charset="-78"/>
              </a:rPr>
              <a:t>یک نفر </a:t>
            </a:r>
            <a:r>
              <a:rPr lang="ar-SA" dirty="0" smtClean="0">
                <a:cs typeface="B Lotus" panose="00000400000000000000" pitchFamily="2" charset="-78"/>
              </a:rPr>
              <a:t>نماینده</a:t>
            </a:r>
            <a:r>
              <a:rPr lang="fa-IR" dirty="0" smtClean="0">
                <a:cs typeface="B Lotus" panose="00000400000000000000" pitchFamily="2" charset="-78"/>
              </a:rPr>
              <a:t> از</a:t>
            </a:r>
            <a:r>
              <a:rPr lang="ar-SA" dirty="0" smtClean="0">
                <a:cs typeface="B Lotus" panose="00000400000000000000" pitchFamily="2" charset="-78"/>
              </a:rPr>
              <a:t> </a:t>
            </a:r>
            <a:r>
              <a:rPr lang="ar-SA" dirty="0">
                <a:cs typeface="B Lotus" panose="00000400000000000000" pitchFamily="2" charset="-78"/>
              </a:rPr>
              <a:t>شورای </a:t>
            </a:r>
            <a:r>
              <a:rPr lang="ar-SA" dirty="0" smtClean="0">
                <a:cs typeface="B Lotus" panose="00000400000000000000" pitchFamily="2" charset="-78"/>
              </a:rPr>
              <a:t>شهر</a:t>
            </a:r>
            <a:r>
              <a:rPr lang="fa-IR" dirty="0" smtClean="0">
                <a:cs typeface="B Lotus" panose="00000400000000000000" pitchFamily="2" charset="-78"/>
              </a:rPr>
              <a:t>ستان</a:t>
            </a:r>
            <a:endParaRPr lang="en-US" dirty="0">
              <a:cs typeface="B Lotus" panose="00000400000000000000" pitchFamily="2" charset="-78"/>
            </a:endParaRPr>
          </a:p>
          <a:p>
            <a:pPr marL="514350" lvl="0" indent="-514350" algn="r" rtl="1">
              <a:buFont typeface="+mj-lt"/>
              <a:buAutoNum type="arabicParenR"/>
            </a:pPr>
            <a:r>
              <a:rPr lang="fa-IR" dirty="0" smtClean="0">
                <a:cs typeface="B Lotus" panose="00000400000000000000" pitchFamily="2" charset="-78"/>
              </a:rPr>
              <a:t>شهردار</a:t>
            </a:r>
            <a:r>
              <a:rPr lang="ar-SA" dirty="0" smtClean="0">
                <a:cs typeface="B Lotus" panose="00000400000000000000" pitchFamily="2" charset="-78"/>
              </a:rPr>
              <a:t>شهر</a:t>
            </a:r>
            <a:r>
              <a:rPr lang="fa-IR" dirty="0" smtClean="0">
                <a:cs typeface="B Lotus" panose="00000400000000000000" pitchFamily="2" charset="-78"/>
              </a:rPr>
              <a:t>ستان</a:t>
            </a:r>
            <a:r>
              <a:rPr lang="ar-SA" dirty="0" smtClean="0">
                <a:cs typeface="B Lotus" panose="00000400000000000000" pitchFamily="2" charset="-78"/>
              </a:rPr>
              <a:t> </a:t>
            </a:r>
            <a:endParaRPr lang="en-US" dirty="0">
              <a:cs typeface="B Lotus" panose="00000400000000000000" pitchFamily="2" charset="-78"/>
            </a:endParaRPr>
          </a:p>
          <a:p>
            <a:pPr marL="514350" lvl="0" indent="-514350" algn="r" rtl="1">
              <a:buFont typeface="+mj-lt"/>
              <a:buAutoNum type="arabicParenR"/>
            </a:pPr>
            <a:r>
              <a:rPr lang="ar-SA" dirty="0">
                <a:cs typeface="B Lotus" panose="00000400000000000000" pitchFamily="2" charset="-78"/>
              </a:rPr>
              <a:t>یک نفر نماینده </a:t>
            </a:r>
            <a:r>
              <a:rPr lang="fa-IR" dirty="0" smtClean="0">
                <a:cs typeface="B Lotus" panose="00000400000000000000" pitchFamily="2" charset="-78"/>
              </a:rPr>
              <a:t>از</a:t>
            </a:r>
            <a:r>
              <a:rPr lang="en-US" dirty="0" smtClean="0">
                <a:cs typeface="B Lotus" panose="00000400000000000000" pitchFamily="2" charset="-78"/>
              </a:rPr>
              <a:t>NGO</a:t>
            </a:r>
            <a:r>
              <a:rPr lang="fa-IR" dirty="0" smtClean="0">
                <a:cs typeface="B Lotus" panose="00000400000000000000" pitchFamily="2" charset="-78"/>
              </a:rPr>
              <a:t> های فعال </a:t>
            </a:r>
            <a:r>
              <a:rPr lang="fa-IR" dirty="0">
                <a:cs typeface="B Lotus" panose="00000400000000000000" pitchFamily="2" charset="-78"/>
              </a:rPr>
              <a:t>در حوزه </a:t>
            </a:r>
            <a:r>
              <a:rPr lang="fa-IR" dirty="0" smtClean="0">
                <a:cs typeface="B Lotus" panose="00000400000000000000" pitchFamily="2" charset="-78"/>
              </a:rPr>
              <a:t>سلامت</a:t>
            </a:r>
          </a:p>
          <a:p>
            <a:pPr marL="514350" lvl="0" indent="-514350" algn="r" rtl="1">
              <a:buFont typeface="+mj-lt"/>
              <a:buAutoNum type="arabicParenR"/>
            </a:pPr>
            <a:r>
              <a:rPr lang="fa-IR" dirty="0" smtClean="0">
                <a:cs typeface="B Lotus" panose="00000400000000000000" pitchFamily="2" charset="-78"/>
              </a:rPr>
              <a:t>یک نفر نماینده از خیرین شهرستان</a:t>
            </a:r>
          </a:p>
          <a:p>
            <a:pPr marL="514350" lvl="0" indent="-514350" algn="r" rtl="1">
              <a:buFont typeface="+mj-lt"/>
              <a:buAutoNum type="arabicParenR"/>
            </a:pPr>
            <a:endParaRPr lang="fa-IR" dirty="0" smtClean="0">
              <a:cs typeface="B Lotus" panose="00000400000000000000" pitchFamily="2" charset="-78"/>
            </a:endParaRPr>
          </a:p>
          <a:p>
            <a:pPr marL="514350" lvl="0" indent="-514350" algn="r" rtl="1">
              <a:buFont typeface="+mj-lt"/>
              <a:buAutoNum type="arabicParenR"/>
            </a:pPr>
            <a:endParaRPr lang="fa-IR" dirty="0" smtClean="0">
              <a:cs typeface="B Lotus" panose="00000400000000000000" pitchFamily="2" charset="-78"/>
            </a:endParaRPr>
          </a:p>
          <a:p>
            <a:pPr marL="0" lvl="0" indent="0" algn="r" rtl="1">
              <a:buNone/>
            </a:pPr>
            <a:endParaRPr lang="en-US" dirty="0">
              <a:cs typeface="B Lotus" panose="00000400000000000000" pitchFamily="2" charset="-78"/>
            </a:endParaRPr>
          </a:p>
        </p:txBody>
      </p:sp>
    </p:spTree>
    <p:extLst>
      <p:ext uri="{BB962C8B-B14F-4D97-AF65-F5344CB8AC3E}">
        <p14:creationId xmlns:p14="http://schemas.microsoft.com/office/powerpoint/2010/main" val="1522662195"/>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cs typeface="B Titr" panose="00000700000000000000" pitchFamily="2" charset="-78"/>
              </a:rPr>
              <a:t>اعضاء مجمع سلامت استان</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marL="514350" lvl="0" indent="-514350" algn="r" rtl="1">
              <a:buFont typeface="+mj-lt"/>
              <a:buAutoNum type="arabicParenR"/>
            </a:pPr>
            <a:r>
              <a:rPr lang="fa-IR" dirty="0" smtClean="0">
                <a:cs typeface="B Lotus" panose="00000400000000000000" pitchFamily="2" charset="-78"/>
              </a:rPr>
              <a:t>استاندار</a:t>
            </a:r>
            <a:r>
              <a:rPr lang="ar-SA" dirty="0" smtClean="0">
                <a:cs typeface="B Lotus" panose="00000400000000000000" pitchFamily="2" charset="-78"/>
              </a:rPr>
              <a:t>(</a:t>
            </a:r>
            <a:r>
              <a:rPr lang="fa-IR" dirty="0" smtClean="0">
                <a:cs typeface="B Lotus" panose="00000400000000000000" pitchFamily="2" charset="-78"/>
              </a:rPr>
              <a:t>رئیس</a:t>
            </a:r>
            <a:r>
              <a:rPr lang="ar-SA" dirty="0" smtClean="0">
                <a:cs typeface="B Lotus" panose="00000400000000000000" pitchFamily="2" charset="-78"/>
              </a:rPr>
              <a:t> </a:t>
            </a:r>
            <a:r>
              <a:rPr lang="ar-SA" dirty="0">
                <a:cs typeface="B Lotus" panose="00000400000000000000" pitchFamily="2" charset="-78"/>
              </a:rPr>
              <a:t>مجمع)</a:t>
            </a:r>
            <a:endParaRPr lang="en-US" dirty="0">
              <a:cs typeface="B Lotus" panose="00000400000000000000" pitchFamily="2" charset="-78"/>
            </a:endParaRPr>
          </a:p>
          <a:p>
            <a:pPr marL="514350" lvl="0" indent="-514350" algn="r" rtl="1">
              <a:buFont typeface="+mj-lt"/>
              <a:buAutoNum type="arabicParenR"/>
            </a:pPr>
            <a:r>
              <a:rPr lang="fa-IR" dirty="0">
                <a:cs typeface="B Lotus" panose="00000400000000000000" pitchFamily="2" charset="-78"/>
              </a:rPr>
              <a:t>رئیس دانشگاه علوم پزشکی (دبیر مجمع</a:t>
            </a:r>
            <a:r>
              <a:rPr lang="fa-IR" dirty="0" smtClean="0">
                <a:cs typeface="B Lotus" panose="00000400000000000000" pitchFamily="2" charset="-78"/>
              </a:rPr>
              <a:t>)</a:t>
            </a:r>
            <a:endParaRPr lang="en-US" dirty="0">
              <a:cs typeface="B Lotus" panose="00000400000000000000" pitchFamily="2" charset="-78"/>
            </a:endParaRPr>
          </a:p>
          <a:p>
            <a:pPr marL="514350" lvl="0" indent="-514350" algn="r" rtl="1">
              <a:buFont typeface="+mj-lt"/>
              <a:buAutoNum type="arabicParenR"/>
            </a:pPr>
            <a:r>
              <a:rPr lang="ar-SA" dirty="0">
                <a:cs typeface="B Lotus" panose="00000400000000000000" pitchFamily="2" charset="-78"/>
              </a:rPr>
              <a:t>یک نفر نماینده مجلس شورای اسلامی</a:t>
            </a:r>
            <a:endParaRPr lang="en-US" dirty="0">
              <a:cs typeface="B Lotus" panose="00000400000000000000" pitchFamily="2" charset="-78"/>
            </a:endParaRPr>
          </a:p>
          <a:p>
            <a:pPr marL="514350" lvl="0" indent="-514350" algn="r" rtl="1">
              <a:buFont typeface="+mj-lt"/>
              <a:buAutoNum type="arabicParenR"/>
            </a:pPr>
            <a:r>
              <a:rPr lang="fa-IR" dirty="0" smtClean="0">
                <a:cs typeface="B Lotus" panose="00000400000000000000" pitchFamily="2" charset="-78"/>
              </a:rPr>
              <a:t>یک نفرنماینده </a:t>
            </a:r>
            <a:r>
              <a:rPr lang="ar-SA" dirty="0" smtClean="0">
                <a:cs typeface="B Lotus" panose="00000400000000000000" pitchFamily="2" charset="-78"/>
              </a:rPr>
              <a:t>شورای </a:t>
            </a:r>
            <a:r>
              <a:rPr lang="ar-SA" dirty="0">
                <a:cs typeface="B Lotus" panose="00000400000000000000" pitchFamily="2" charset="-78"/>
              </a:rPr>
              <a:t>شهر </a:t>
            </a:r>
            <a:endParaRPr lang="en-US" dirty="0">
              <a:cs typeface="B Lotus" panose="00000400000000000000" pitchFamily="2" charset="-78"/>
            </a:endParaRPr>
          </a:p>
          <a:p>
            <a:pPr marL="514350" lvl="0" indent="-514350" algn="r" rtl="1">
              <a:buFont typeface="+mj-lt"/>
              <a:buAutoNum type="arabicParenR"/>
            </a:pPr>
            <a:r>
              <a:rPr lang="ar-SA" dirty="0" smtClean="0">
                <a:cs typeface="B Lotus" panose="00000400000000000000" pitchFamily="2" charset="-78"/>
              </a:rPr>
              <a:t> </a:t>
            </a:r>
            <a:r>
              <a:rPr lang="fa-IR" dirty="0" smtClean="0">
                <a:cs typeface="B Lotus" panose="00000400000000000000" pitchFamily="2" charset="-78"/>
              </a:rPr>
              <a:t>نماینده دبیران </a:t>
            </a:r>
            <a:r>
              <a:rPr lang="ar-SA" dirty="0" smtClean="0">
                <a:cs typeface="B Lotus" panose="00000400000000000000" pitchFamily="2" charset="-78"/>
              </a:rPr>
              <a:t>کانون</a:t>
            </a:r>
            <a:r>
              <a:rPr lang="fa-IR" dirty="0" smtClean="0">
                <a:cs typeface="B Lotus" panose="00000400000000000000" pitchFamily="2" charset="-78"/>
              </a:rPr>
              <a:t> های</a:t>
            </a:r>
            <a:r>
              <a:rPr lang="ar-SA" dirty="0" smtClean="0">
                <a:cs typeface="B Lotus" panose="00000400000000000000" pitchFamily="2" charset="-78"/>
              </a:rPr>
              <a:t> سلامت</a:t>
            </a:r>
            <a:r>
              <a:rPr lang="fa-IR" dirty="0" smtClean="0">
                <a:cs typeface="B Lotus" panose="00000400000000000000" pitchFamily="2" charset="-78"/>
              </a:rPr>
              <a:t> عضو مجمع شهرستان های</a:t>
            </a:r>
            <a:r>
              <a:rPr lang="ar-SA" dirty="0" smtClean="0">
                <a:cs typeface="B Lotus" panose="00000400000000000000" pitchFamily="2" charset="-78"/>
              </a:rPr>
              <a:t> </a:t>
            </a:r>
            <a:r>
              <a:rPr lang="ar-SA" dirty="0">
                <a:cs typeface="B Lotus" panose="00000400000000000000" pitchFamily="2" charset="-78"/>
              </a:rPr>
              <a:t>استان</a:t>
            </a:r>
            <a:endParaRPr lang="en-US" dirty="0">
              <a:cs typeface="B Lotus" panose="00000400000000000000" pitchFamily="2" charset="-78"/>
            </a:endParaRPr>
          </a:p>
          <a:p>
            <a:pPr marL="514350" lvl="0" indent="-514350" algn="r" rtl="1">
              <a:buFont typeface="+mj-lt"/>
              <a:buAutoNum type="arabicParenR"/>
            </a:pPr>
            <a:r>
              <a:rPr lang="fa-IR" dirty="0" smtClean="0">
                <a:cs typeface="B Lotus" panose="00000400000000000000" pitchFamily="2" charset="-78"/>
              </a:rPr>
              <a:t>نماینده ولی فقیه و امام جمعه مرکز</a:t>
            </a:r>
            <a:r>
              <a:rPr lang="ar-SA" dirty="0" smtClean="0">
                <a:cs typeface="B Lotus" panose="00000400000000000000" pitchFamily="2" charset="-78"/>
              </a:rPr>
              <a:t>استان</a:t>
            </a:r>
            <a:endParaRPr lang="en-US" dirty="0">
              <a:cs typeface="B Lotus" panose="00000400000000000000" pitchFamily="2" charset="-78"/>
            </a:endParaRPr>
          </a:p>
          <a:p>
            <a:pPr marL="514350" lvl="0" indent="-514350" algn="r" rtl="1">
              <a:buFont typeface="+mj-lt"/>
              <a:buAutoNum type="arabicParenR"/>
            </a:pPr>
            <a:r>
              <a:rPr lang="ar-SA" dirty="0">
                <a:cs typeface="B Lotus" panose="00000400000000000000" pitchFamily="2" charset="-78"/>
              </a:rPr>
              <a:t>مدیر آموزش و پرورش استان</a:t>
            </a:r>
            <a:endParaRPr lang="en-US" dirty="0">
              <a:cs typeface="B Lotus" panose="00000400000000000000" pitchFamily="2" charset="-78"/>
            </a:endParaRPr>
          </a:p>
          <a:p>
            <a:pPr marL="514350" lvl="0" indent="-514350" algn="r" rtl="1">
              <a:buFont typeface="+mj-lt"/>
              <a:buAutoNum type="arabicParenR"/>
            </a:pPr>
            <a:r>
              <a:rPr lang="ar-SA" dirty="0">
                <a:cs typeface="B Lotus" panose="00000400000000000000" pitchFamily="2" charset="-78"/>
              </a:rPr>
              <a:t>فرمانده نیروی انتظامی استان</a:t>
            </a:r>
            <a:endParaRPr lang="en-US" dirty="0">
              <a:cs typeface="B Lotus" panose="00000400000000000000" pitchFamily="2" charset="-78"/>
            </a:endParaRPr>
          </a:p>
          <a:p>
            <a:pPr marL="514350" lvl="0" indent="-514350" algn="r" rtl="1">
              <a:buFont typeface="+mj-lt"/>
              <a:buAutoNum type="arabicParenR"/>
            </a:pPr>
            <a:r>
              <a:rPr lang="ar-SA" dirty="0">
                <a:cs typeface="B Lotus" panose="00000400000000000000" pitchFamily="2" charset="-78"/>
              </a:rPr>
              <a:t>شهردار مرکز استان</a:t>
            </a:r>
            <a:endParaRPr lang="en-US" dirty="0">
              <a:cs typeface="B Lotus" panose="00000400000000000000" pitchFamily="2" charset="-78"/>
            </a:endParaRPr>
          </a:p>
          <a:p>
            <a:pPr marL="0" lvl="0" indent="0" algn="r" rtl="1">
              <a:buNone/>
            </a:pPr>
            <a:r>
              <a:rPr lang="fa-IR" dirty="0" smtClean="0">
                <a:cs typeface="B Lotus" panose="00000400000000000000" pitchFamily="2" charset="-78"/>
              </a:rPr>
              <a:t>10)  </a:t>
            </a:r>
            <a:r>
              <a:rPr lang="ar-SA" dirty="0" smtClean="0">
                <a:cs typeface="B Lotus" panose="00000400000000000000" pitchFamily="2" charset="-78"/>
              </a:rPr>
              <a:t>یک </a:t>
            </a:r>
            <a:r>
              <a:rPr lang="ar-SA" dirty="0">
                <a:cs typeface="B Lotus" panose="00000400000000000000" pitchFamily="2" charset="-78"/>
              </a:rPr>
              <a:t>نفر نماینده </a:t>
            </a:r>
            <a:r>
              <a:rPr lang="en-US" dirty="0">
                <a:cs typeface="B Lotus" panose="00000400000000000000" pitchFamily="2" charset="-78"/>
              </a:rPr>
              <a:t>NGO</a:t>
            </a:r>
            <a:r>
              <a:rPr lang="fa-IR" dirty="0">
                <a:cs typeface="B Lotus" panose="00000400000000000000" pitchFamily="2" charset="-78"/>
              </a:rPr>
              <a:t> فعال در حوزه سلامت</a:t>
            </a:r>
            <a:endParaRPr lang="en-US" dirty="0">
              <a:cs typeface="B Lotus" panose="00000400000000000000" pitchFamily="2" charset="-78"/>
            </a:endParaRPr>
          </a:p>
          <a:p>
            <a:pPr marL="0" indent="0" algn="r" rtl="1">
              <a:buNone/>
            </a:pPr>
            <a:r>
              <a:rPr lang="fa-IR" dirty="0" smtClean="0">
                <a:cs typeface="B Lotus" panose="00000400000000000000" pitchFamily="2" charset="-78"/>
              </a:rPr>
              <a:t>11)  </a:t>
            </a:r>
            <a:r>
              <a:rPr lang="ar-SA" dirty="0" smtClean="0">
                <a:cs typeface="B Lotus" panose="00000400000000000000" pitchFamily="2" charset="-78"/>
              </a:rPr>
              <a:t>یک </a:t>
            </a:r>
            <a:r>
              <a:rPr lang="ar-SA" dirty="0">
                <a:cs typeface="B Lotus" panose="00000400000000000000" pitchFamily="2" charset="-78"/>
              </a:rPr>
              <a:t>نفر نماینده خیرین سلامت</a:t>
            </a:r>
            <a:endParaRPr lang="en-US" dirty="0">
              <a:cs typeface="B Lotus" panose="00000400000000000000" pitchFamily="2" charset="-78"/>
            </a:endParaRPr>
          </a:p>
        </p:txBody>
      </p:sp>
    </p:spTree>
    <p:extLst>
      <p:ext uri="{BB962C8B-B14F-4D97-AF65-F5344CB8AC3E}">
        <p14:creationId xmlns:p14="http://schemas.microsoft.com/office/powerpoint/2010/main" val="1357715402"/>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4"/>
            <a:ext cx="7772400" cy="1470025"/>
          </a:xfrm>
        </p:spPr>
        <p:txBody>
          <a:bodyPr/>
          <a:lstStyle/>
          <a:p>
            <a:r>
              <a:rPr lang="fa-IR" dirty="0" smtClean="0">
                <a:cs typeface="B Titr" panose="00000700000000000000" pitchFamily="2" charset="-78"/>
              </a:rPr>
              <a:t>مقدمه</a:t>
            </a:r>
            <a:endParaRPr lang="en-US" dirty="0">
              <a:cs typeface="B Titr" panose="00000700000000000000" pitchFamily="2" charset="-78"/>
            </a:endParaRPr>
          </a:p>
        </p:txBody>
      </p:sp>
      <p:sp>
        <p:nvSpPr>
          <p:cNvPr id="3" name="Subtitle 2"/>
          <p:cNvSpPr>
            <a:spLocks noGrp="1"/>
          </p:cNvSpPr>
          <p:nvPr>
            <p:ph type="subTitle" idx="1"/>
          </p:nvPr>
        </p:nvSpPr>
        <p:spPr>
          <a:xfrm>
            <a:off x="1403648" y="1484784"/>
            <a:ext cx="6400800" cy="2808312"/>
          </a:xfrm>
        </p:spPr>
        <p:txBody>
          <a:bodyPr>
            <a:noAutofit/>
          </a:bodyPr>
          <a:lstStyle/>
          <a:p>
            <a:pPr algn="just" rtl="1">
              <a:lnSpc>
                <a:spcPct val="150000"/>
              </a:lnSpc>
            </a:pPr>
            <a:r>
              <a:rPr lang="ar-SA" sz="2000" b="1" dirty="0">
                <a:solidFill>
                  <a:schemeClr val="tx1"/>
                </a:solidFill>
                <a:cs typeface="B Lotus" panose="00000400000000000000" pitchFamily="2" charset="-78"/>
              </a:rPr>
              <a:t>معاونت اجتماعی وزارت بهداشت، درمان و </a:t>
            </a:r>
            <a:r>
              <a:rPr lang="fa-IR" sz="2000" b="1" dirty="0">
                <a:solidFill>
                  <a:schemeClr val="tx1"/>
                </a:solidFill>
                <a:cs typeface="B Lotus" panose="00000400000000000000" pitchFamily="2" charset="-78"/>
              </a:rPr>
              <a:t>آ</a:t>
            </a:r>
            <a:r>
              <a:rPr lang="ar-SA" sz="2000" b="1" dirty="0">
                <a:solidFill>
                  <a:schemeClr val="tx1"/>
                </a:solidFill>
                <a:cs typeface="B Lotus" panose="00000400000000000000" pitchFamily="2" charset="-78"/>
              </a:rPr>
              <a:t>موزش پزشکی در راستای تکمیل زنجیره مشارکت حداکثری مردم و با الگوبرداری و استفاده از </a:t>
            </a:r>
            <a:r>
              <a:rPr lang="ar-SA" sz="2000" b="1" dirty="0">
                <a:solidFill>
                  <a:srgbClr val="00B050"/>
                </a:solidFill>
                <a:cs typeface="B Lotus" panose="00000400000000000000" pitchFamily="2" charset="-78"/>
              </a:rPr>
              <a:t>تجارب </a:t>
            </a:r>
            <a:r>
              <a:rPr lang="fa-IR" sz="2000" b="1" dirty="0">
                <a:solidFill>
                  <a:srgbClr val="00B050"/>
                </a:solidFill>
                <a:cs typeface="B Lotus" panose="00000400000000000000" pitchFamily="2" charset="-78"/>
              </a:rPr>
              <a:t>و</a:t>
            </a:r>
            <a:r>
              <a:rPr lang="ar-SA" sz="2000" b="1" dirty="0">
                <a:solidFill>
                  <a:srgbClr val="00B050"/>
                </a:solidFill>
                <a:cs typeface="B Lotus" panose="00000400000000000000" pitchFamily="2" charset="-78"/>
              </a:rPr>
              <a:t> پروژه های ملی و بین المللی </a:t>
            </a:r>
            <a:r>
              <a:rPr lang="ar-SA" sz="2000" b="1" dirty="0">
                <a:solidFill>
                  <a:schemeClr val="tx1"/>
                </a:solidFill>
                <a:cs typeface="B Lotus" panose="00000400000000000000" pitchFamily="2" charset="-78"/>
              </a:rPr>
              <a:t>طرح راه </a:t>
            </a:r>
            <a:r>
              <a:rPr lang="ar-SA" sz="2000" b="1" dirty="0" smtClean="0">
                <a:solidFill>
                  <a:schemeClr val="tx1"/>
                </a:solidFill>
                <a:cs typeface="B Lotus" panose="00000400000000000000" pitchFamily="2" charset="-78"/>
              </a:rPr>
              <a:t>اندازی</a:t>
            </a:r>
            <a:endParaRPr lang="fa-IR" sz="2000" b="1" dirty="0" smtClean="0">
              <a:solidFill>
                <a:schemeClr val="tx1"/>
              </a:solidFill>
              <a:cs typeface="B Lotus" panose="00000400000000000000" pitchFamily="2" charset="-78"/>
            </a:endParaRPr>
          </a:p>
          <a:p>
            <a:pPr rtl="1">
              <a:lnSpc>
                <a:spcPct val="150000"/>
              </a:lnSpc>
            </a:pPr>
            <a:r>
              <a:rPr lang="ar-SA" sz="2000" b="1" dirty="0" smtClean="0">
                <a:solidFill>
                  <a:schemeClr val="tx1"/>
                </a:solidFill>
                <a:cs typeface="B Lotus" panose="00000400000000000000" pitchFamily="2" charset="-78"/>
              </a:rPr>
              <a:t> </a:t>
            </a:r>
            <a:r>
              <a:rPr lang="ar-SA" b="1" dirty="0">
                <a:solidFill>
                  <a:srgbClr val="FF0000"/>
                </a:solidFill>
                <a:cs typeface="B Lotus" panose="00000400000000000000" pitchFamily="2" charset="-78"/>
              </a:rPr>
              <a:t>کانون های اجتماع محور سلامت</a:t>
            </a:r>
            <a:r>
              <a:rPr lang="ar-SA" sz="2000" b="1" dirty="0">
                <a:solidFill>
                  <a:schemeClr val="tx1"/>
                </a:solidFill>
                <a:cs typeface="B Lotus" panose="00000400000000000000" pitchFamily="2" charset="-78"/>
              </a:rPr>
              <a:t> </a:t>
            </a:r>
            <a:endParaRPr lang="fa-IR" sz="2000" b="1" dirty="0" smtClean="0">
              <a:solidFill>
                <a:schemeClr val="tx1"/>
              </a:solidFill>
              <a:cs typeface="B Lotus" panose="00000400000000000000" pitchFamily="2" charset="-78"/>
            </a:endParaRPr>
          </a:p>
          <a:p>
            <a:pPr algn="just" rtl="1">
              <a:lnSpc>
                <a:spcPct val="150000"/>
              </a:lnSpc>
            </a:pPr>
            <a:r>
              <a:rPr lang="ar-SA" sz="2000" b="1" dirty="0" smtClean="0">
                <a:solidFill>
                  <a:schemeClr val="tx1"/>
                </a:solidFill>
                <a:cs typeface="B Lotus" panose="00000400000000000000" pitchFamily="2" charset="-78"/>
              </a:rPr>
              <a:t>را </a:t>
            </a:r>
            <a:r>
              <a:rPr lang="ar-SA" sz="2000" b="1" dirty="0">
                <a:solidFill>
                  <a:schemeClr val="tx1"/>
                </a:solidFill>
                <a:cs typeface="B Lotus" panose="00000400000000000000" pitchFamily="2" charset="-78"/>
              </a:rPr>
              <a:t>در همه روستاها و شهرهای کشور با هدف بهبود کیفیت زندگی و ارتقای سلامت مردم و جامعه با </a:t>
            </a:r>
            <a:r>
              <a:rPr lang="ar-SA" sz="2000" b="1" dirty="0" smtClean="0">
                <a:solidFill>
                  <a:schemeClr val="tx1"/>
                </a:solidFill>
                <a:cs typeface="B Lotus" panose="00000400000000000000" pitchFamily="2" charset="-78"/>
              </a:rPr>
              <a:t>راهبردهای</a:t>
            </a:r>
            <a:r>
              <a:rPr lang="fa-IR" sz="2000" b="1" dirty="0" smtClean="0">
                <a:solidFill>
                  <a:schemeClr val="tx1"/>
                </a:solidFill>
                <a:cs typeface="B Lotus" panose="00000400000000000000" pitchFamily="2" charset="-78"/>
              </a:rPr>
              <a:t>:</a:t>
            </a:r>
          </a:p>
          <a:p>
            <a:pPr algn="just" rtl="1">
              <a:lnSpc>
                <a:spcPct val="150000"/>
              </a:lnSpc>
            </a:pPr>
            <a:r>
              <a:rPr lang="ar-SA" sz="2400" b="1" dirty="0" smtClean="0">
                <a:solidFill>
                  <a:schemeClr val="tx1"/>
                </a:solidFill>
                <a:cs typeface="B Lotus" panose="00000400000000000000" pitchFamily="2" charset="-78"/>
              </a:rPr>
              <a:t> </a:t>
            </a:r>
            <a:r>
              <a:rPr lang="ar-SA" sz="2400" b="1" dirty="0">
                <a:solidFill>
                  <a:srgbClr val="002060"/>
                </a:solidFill>
                <a:cs typeface="B Lotus" panose="00000400000000000000" pitchFamily="2" charset="-78"/>
              </a:rPr>
              <a:t>ایجاد و توسعه محیط ها و محله‌های </a:t>
            </a:r>
            <a:r>
              <a:rPr lang="ar-SA" sz="2400" b="1" dirty="0" smtClean="0">
                <a:solidFill>
                  <a:srgbClr val="002060"/>
                </a:solidFill>
                <a:cs typeface="B Lotus" panose="00000400000000000000" pitchFamily="2" charset="-78"/>
              </a:rPr>
              <a:t>سالم</a:t>
            </a:r>
            <a:endParaRPr lang="fa-IR" sz="2400" b="1" dirty="0" smtClean="0">
              <a:solidFill>
                <a:srgbClr val="002060"/>
              </a:solidFill>
              <a:cs typeface="B Lotus" panose="00000400000000000000" pitchFamily="2" charset="-78"/>
            </a:endParaRPr>
          </a:p>
          <a:p>
            <a:pPr algn="just" rtl="1">
              <a:lnSpc>
                <a:spcPct val="150000"/>
              </a:lnSpc>
            </a:pPr>
            <a:r>
              <a:rPr lang="fa-IR" b="1" dirty="0">
                <a:solidFill>
                  <a:srgbClr val="002060"/>
                </a:solidFill>
                <a:cs typeface="B Lotus" panose="00000400000000000000" pitchFamily="2" charset="-78"/>
              </a:rPr>
              <a:t>آ</a:t>
            </a:r>
            <a:r>
              <a:rPr lang="fa-IR" b="1" dirty="0" smtClean="0">
                <a:solidFill>
                  <a:srgbClr val="002060"/>
                </a:solidFill>
                <a:cs typeface="B Lotus" panose="00000400000000000000" pitchFamily="2" charset="-78"/>
              </a:rPr>
              <a:t>موزش و</a:t>
            </a:r>
            <a:r>
              <a:rPr lang="ar-SA" sz="2400" b="1" dirty="0" smtClean="0">
                <a:solidFill>
                  <a:srgbClr val="002060"/>
                </a:solidFill>
                <a:cs typeface="B Lotus" panose="00000400000000000000" pitchFamily="2" charset="-78"/>
              </a:rPr>
              <a:t>توانمندسازی </a:t>
            </a:r>
            <a:r>
              <a:rPr lang="ar-SA" sz="2400" b="1" dirty="0">
                <a:solidFill>
                  <a:srgbClr val="002060"/>
                </a:solidFill>
                <a:cs typeface="B Lotus" panose="00000400000000000000" pitchFamily="2" charset="-78"/>
              </a:rPr>
              <a:t>جامعه </a:t>
            </a:r>
            <a:endParaRPr lang="fa-IR" sz="2400" b="1" dirty="0" smtClean="0">
              <a:solidFill>
                <a:srgbClr val="002060"/>
              </a:solidFill>
              <a:cs typeface="B Lotus" panose="00000400000000000000" pitchFamily="2" charset="-78"/>
            </a:endParaRPr>
          </a:p>
          <a:p>
            <a:pPr algn="just" rtl="1">
              <a:lnSpc>
                <a:spcPct val="150000"/>
              </a:lnSpc>
            </a:pPr>
            <a:r>
              <a:rPr lang="ar-SA" sz="2400" b="1" dirty="0" smtClean="0">
                <a:solidFill>
                  <a:srgbClr val="002060"/>
                </a:solidFill>
                <a:cs typeface="B Lotus" panose="00000400000000000000" pitchFamily="2" charset="-78"/>
              </a:rPr>
              <a:t>ارتقای خدمات</a:t>
            </a:r>
            <a:r>
              <a:rPr lang="fa-IR" sz="2400" b="1" dirty="0" smtClean="0">
                <a:solidFill>
                  <a:srgbClr val="002060"/>
                </a:solidFill>
                <a:cs typeface="B Lotus" panose="00000400000000000000" pitchFamily="2" charset="-78"/>
              </a:rPr>
              <a:t> جامع</a:t>
            </a:r>
            <a:r>
              <a:rPr lang="ar-SA" sz="2400" b="1" dirty="0" smtClean="0">
                <a:solidFill>
                  <a:srgbClr val="002060"/>
                </a:solidFill>
                <a:cs typeface="B Lotus" panose="00000400000000000000" pitchFamily="2" charset="-78"/>
              </a:rPr>
              <a:t> </a:t>
            </a:r>
            <a:r>
              <a:rPr lang="ar-SA" sz="2400" b="1" dirty="0">
                <a:solidFill>
                  <a:srgbClr val="002060"/>
                </a:solidFill>
                <a:cs typeface="B Lotus" panose="00000400000000000000" pitchFamily="2" charset="-78"/>
              </a:rPr>
              <a:t>سلامت </a:t>
            </a:r>
            <a:endParaRPr lang="fa-IR" sz="2400" b="1" dirty="0" smtClean="0">
              <a:solidFill>
                <a:srgbClr val="002060"/>
              </a:solidFill>
              <a:cs typeface="B Lotus" panose="00000400000000000000" pitchFamily="2" charset="-78"/>
            </a:endParaRPr>
          </a:p>
          <a:p>
            <a:pPr algn="just" rtl="1">
              <a:lnSpc>
                <a:spcPct val="150000"/>
              </a:lnSpc>
            </a:pPr>
            <a:r>
              <a:rPr lang="ar-SA" sz="2000" b="1" dirty="0" smtClean="0">
                <a:solidFill>
                  <a:schemeClr val="tx1"/>
                </a:solidFill>
                <a:cs typeface="B Lotus" panose="00000400000000000000" pitchFamily="2" charset="-78"/>
              </a:rPr>
              <a:t>در </a:t>
            </a:r>
            <a:r>
              <a:rPr lang="ar-SA" sz="2000" b="1" dirty="0">
                <a:solidFill>
                  <a:schemeClr val="tx1"/>
                </a:solidFill>
                <a:cs typeface="B Lotus" panose="00000400000000000000" pitchFamily="2" charset="-78"/>
              </a:rPr>
              <a:t>دستور کار خود قرار داده است.</a:t>
            </a:r>
            <a:endParaRPr lang="en-US" sz="2000" dirty="0">
              <a:solidFill>
                <a:schemeClr val="tx1"/>
              </a:solidFill>
              <a:cs typeface="B Lotus" panose="00000400000000000000" pitchFamily="2" charset="-78"/>
            </a:endParaRPr>
          </a:p>
          <a:p>
            <a:pPr algn="just" rtl="1">
              <a:lnSpc>
                <a:spcPct val="150000"/>
              </a:lnSpc>
            </a:pPr>
            <a:endParaRPr lang="en-US" sz="2400" dirty="0">
              <a:solidFill>
                <a:schemeClr val="tx1"/>
              </a:solidFill>
              <a:cs typeface="B Lotus" panose="00000400000000000000" pitchFamily="2" charset="-78"/>
            </a:endParaRPr>
          </a:p>
        </p:txBody>
      </p:sp>
    </p:spTree>
    <p:extLst>
      <p:ext uri="{BB962C8B-B14F-4D97-AF65-F5344CB8AC3E}">
        <p14:creationId xmlns:p14="http://schemas.microsoft.com/office/powerpoint/2010/main" val="58105305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cs typeface="B Titr" panose="00000700000000000000" pitchFamily="2" charset="-78"/>
              </a:rPr>
              <a:t>شرح وظایف دبیر مجمع سلامت</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20000"/>
          </a:bodyPr>
          <a:lstStyle/>
          <a:p>
            <a:pPr lvl="0" algn="r" rtl="1"/>
            <a:r>
              <a:rPr lang="ar-SA" b="1" dirty="0">
                <a:cs typeface="B Lotus" panose="00000400000000000000" pitchFamily="2" charset="-78"/>
              </a:rPr>
              <a:t>دریافت و دسته بندی مشکلات احصاء شده توسط کانون سلامت</a:t>
            </a:r>
            <a:endParaRPr lang="en-US" dirty="0">
              <a:cs typeface="B Lotus" panose="00000400000000000000" pitchFamily="2" charset="-78"/>
            </a:endParaRPr>
          </a:p>
          <a:p>
            <a:pPr lvl="0" algn="r" rtl="1"/>
            <a:r>
              <a:rPr lang="ar-SA" dirty="0">
                <a:cs typeface="B Lotus" panose="00000400000000000000" pitchFamily="2" charset="-78"/>
              </a:rPr>
              <a:t>دعوت از اعضای ثابت و متغیر متناسب با موضوعات قابل طرح در جلسه</a:t>
            </a:r>
            <a:endParaRPr lang="en-US" dirty="0">
              <a:cs typeface="B Lotus" panose="00000400000000000000" pitchFamily="2" charset="-78"/>
            </a:endParaRPr>
          </a:p>
          <a:p>
            <a:pPr lvl="0" algn="r" rtl="1"/>
            <a:r>
              <a:rPr lang="ar-SA" dirty="0">
                <a:cs typeface="B Lotus" panose="00000400000000000000" pitchFamily="2" charset="-78"/>
              </a:rPr>
              <a:t>تهیه و ارسال صورتجلسه به اعضای مجمع</a:t>
            </a:r>
            <a:endParaRPr lang="en-US" dirty="0">
              <a:cs typeface="B Lotus" panose="00000400000000000000" pitchFamily="2" charset="-78"/>
            </a:endParaRPr>
          </a:p>
          <a:p>
            <a:pPr lvl="0" algn="r" rtl="1"/>
            <a:r>
              <a:rPr lang="ar-SA" dirty="0">
                <a:cs typeface="B Lotus" panose="00000400000000000000" pitchFamily="2" charset="-78"/>
              </a:rPr>
              <a:t>پیگیری مصوبات مجمع سلامت</a:t>
            </a:r>
            <a:endParaRPr lang="en-US" dirty="0">
              <a:cs typeface="B Lotus" panose="00000400000000000000" pitchFamily="2" charset="-78"/>
            </a:endParaRPr>
          </a:p>
          <a:p>
            <a:pPr lvl="0" algn="r" rtl="1"/>
            <a:r>
              <a:rPr lang="ar-SA" dirty="0">
                <a:cs typeface="B Lotus" panose="00000400000000000000" pitchFamily="2" charset="-78"/>
              </a:rPr>
              <a:t>ارائه گزارش از اقدامات انجام شده و نتیجه پیگیری ها به اعضای مجمع</a:t>
            </a:r>
            <a:endParaRPr lang="en-US" dirty="0">
              <a:cs typeface="B Lotus" panose="00000400000000000000" pitchFamily="2" charset="-78"/>
            </a:endParaRPr>
          </a:p>
          <a:p>
            <a:pPr lvl="0" algn="r" rtl="1"/>
            <a:r>
              <a:rPr lang="ar-SA" dirty="0">
                <a:cs typeface="B Lotus" panose="00000400000000000000" pitchFamily="2" charset="-78"/>
              </a:rPr>
              <a:t>تشکیل بانک اطلاعاتی از سازمان های دولتی و غیردولتی و همچنین ظرفیت های انسانی (تخصص ها و ...) و مالی موثر در سلامت محله (تهیه سیمای سلامت محله)</a:t>
            </a:r>
            <a:endParaRPr lang="en-US" dirty="0">
              <a:cs typeface="B Lotus" panose="00000400000000000000" pitchFamily="2" charset="-78"/>
            </a:endParaRPr>
          </a:p>
          <a:p>
            <a:pPr lvl="0" algn="r" rtl="1"/>
            <a:r>
              <a:rPr lang="ar-SA" dirty="0">
                <a:cs typeface="B Lotus" panose="00000400000000000000" pitchFamily="2" charset="-78"/>
              </a:rPr>
              <a:t>تهیه فهرست نیازهای سلامت محله (لیست سیاه سلامت محله)</a:t>
            </a:r>
            <a:endParaRPr lang="en-US" dirty="0">
              <a:cs typeface="B Lotus" panose="00000400000000000000" pitchFamily="2" charset="-78"/>
            </a:endParaRPr>
          </a:p>
          <a:p>
            <a:pPr lvl="0" algn="r" rtl="1"/>
            <a:r>
              <a:rPr lang="ar-SA" dirty="0">
                <a:cs typeface="B Lotus" panose="00000400000000000000" pitchFamily="2" charset="-78"/>
              </a:rPr>
              <a:t>اولویت بندی مشکلات محله</a:t>
            </a:r>
            <a:endParaRPr lang="en-US" dirty="0">
              <a:cs typeface="B Lotus" panose="00000400000000000000" pitchFamily="2" charset="-78"/>
            </a:endParaRPr>
          </a:p>
          <a:p>
            <a:pPr algn="r" rtl="1"/>
            <a:r>
              <a:rPr lang="ar-SA" dirty="0">
                <a:cs typeface="B Lotus" panose="00000400000000000000" pitchFamily="2" charset="-78"/>
              </a:rPr>
              <a:t>اجرای برنامه های مداخله با توجه به توان و ظرفیت محله</a:t>
            </a:r>
            <a:endParaRPr lang="en-US" dirty="0">
              <a:cs typeface="B Lotus" panose="00000400000000000000" pitchFamily="2" charset="-78"/>
            </a:endParaRPr>
          </a:p>
        </p:txBody>
      </p:sp>
    </p:spTree>
    <p:extLst>
      <p:ext uri="{BB962C8B-B14F-4D97-AF65-F5344CB8AC3E}">
        <p14:creationId xmlns:p14="http://schemas.microsoft.com/office/powerpoint/2010/main" val="396884455"/>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Titr" pitchFamily="2" charset="-78"/>
              </a:rPr>
              <a:t>ارتباط  کانون ها و مجامع</a:t>
            </a:r>
            <a:endParaRPr lang="en-US" sz="3200" dirty="0">
              <a:cs typeface="B Titr" pitchFamily="2" charset="-78"/>
            </a:endParaRPr>
          </a:p>
        </p:txBody>
      </p:sp>
      <p:sp>
        <p:nvSpPr>
          <p:cNvPr id="10" name="Oval 9"/>
          <p:cNvSpPr/>
          <p:nvPr/>
        </p:nvSpPr>
        <p:spPr bwMode="auto">
          <a:xfrm>
            <a:off x="3491880" y="1700808"/>
            <a:ext cx="3672408" cy="1512168"/>
          </a:xfrm>
          <a:prstGeom prst="ellips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r>
              <a:rPr lang="fa-IR" sz="2800" dirty="0" smtClean="0">
                <a:latin typeface="Arial" charset="0"/>
                <a:cs typeface="B Titr" pitchFamily="2" charset="-78"/>
              </a:rPr>
              <a:t>مجمع</a:t>
            </a:r>
          </a:p>
          <a:p>
            <a:pPr marL="0" marR="0" indent="0" algn="ctr" defTabSz="914400" rtl="1" eaLnBrk="0" fontAlgn="base" latinLnBrk="0" hangingPunct="0">
              <a:lnSpc>
                <a:spcPct val="100000"/>
              </a:lnSpc>
              <a:spcBef>
                <a:spcPct val="0"/>
              </a:spcBef>
              <a:spcAft>
                <a:spcPct val="0"/>
              </a:spcAft>
              <a:buClrTx/>
              <a:buSzTx/>
              <a:buFontTx/>
              <a:buNone/>
              <a:tabLst/>
            </a:pPr>
            <a:r>
              <a:rPr lang="fa-IR" sz="2800" dirty="0" smtClean="0">
                <a:latin typeface="Arial" charset="0"/>
                <a:cs typeface="B Titr" pitchFamily="2" charset="-78"/>
              </a:rPr>
              <a:t> سلامت شهرستان</a:t>
            </a:r>
            <a:endParaRPr kumimoji="0" lang="en-US" sz="2800" b="0" i="0" u="none" strike="noStrike" cap="none" normalizeH="0" baseline="0" dirty="0" smtClean="0">
              <a:ln>
                <a:noFill/>
              </a:ln>
              <a:solidFill>
                <a:schemeClr val="tx1"/>
              </a:solidFill>
              <a:effectLst/>
              <a:latin typeface="Arial" charset="0"/>
              <a:cs typeface="B Titr" pitchFamily="2" charset="-78"/>
            </a:endParaRPr>
          </a:p>
        </p:txBody>
      </p:sp>
      <p:sp>
        <p:nvSpPr>
          <p:cNvPr id="14" name="Rectangle 13"/>
          <p:cNvSpPr/>
          <p:nvPr/>
        </p:nvSpPr>
        <p:spPr bwMode="auto">
          <a:xfrm>
            <a:off x="2051720" y="5301208"/>
            <a:ext cx="1944216" cy="576064"/>
          </a:xfrm>
          <a:prstGeom prst="rect">
            <a:avLst/>
          </a:prstGeom>
          <a:ln>
            <a:headEnd type="none" w="med" len="med"/>
            <a:tailEnd type="none" w="med" len="med"/>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FFFF00"/>
                </a:solidFill>
                <a:effectLst/>
                <a:latin typeface="Arial" charset="0"/>
                <a:cs typeface="B Titr" pitchFamily="2" charset="-78"/>
              </a:rPr>
              <a:t>کانون سلامت محله </a:t>
            </a:r>
            <a:r>
              <a:rPr kumimoji="0" lang="fa-IR" sz="1800" b="0" i="0" u="none" strike="noStrike" cap="none" normalizeH="0" baseline="0" dirty="0" smtClean="0">
                <a:ln>
                  <a:noFill/>
                </a:ln>
                <a:solidFill>
                  <a:srgbClr val="FFFF00"/>
                </a:solidFill>
                <a:effectLst/>
                <a:latin typeface="Arial" charset="0"/>
              </a:rPr>
              <a:t>1</a:t>
            </a:r>
            <a:endParaRPr kumimoji="0" lang="en-US" sz="1800" b="0" i="0" u="none" strike="noStrike" cap="none" normalizeH="0" baseline="0" dirty="0" smtClean="0">
              <a:ln>
                <a:noFill/>
              </a:ln>
              <a:solidFill>
                <a:srgbClr val="FFFF00"/>
              </a:solidFill>
              <a:effectLst/>
              <a:latin typeface="Arial" charset="0"/>
            </a:endParaRPr>
          </a:p>
        </p:txBody>
      </p:sp>
      <p:sp>
        <p:nvSpPr>
          <p:cNvPr id="16" name="Rectangle 15"/>
          <p:cNvSpPr/>
          <p:nvPr/>
        </p:nvSpPr>
        <p:spPr bwMode="auto">
          <a:xfrm>
            <a:off x="4572000" y="5301208"/>
            <a:ext cx="1944216" cy="554360"/>
          </a:xfrm>
          <a:prstGeom prst="rect">
            <a:avLst/>
          </a:prstGeom>
          <a:ln>
            <a:headEnd type="none" w="med" len="med"/>
            <a:tailEnd type="none" w="med" len="med"/>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FFFF00"/>
                </a:solidFill>
                <a:effectLst/>
                <a:latin typeface="Arial" charset="0"/>
                <a:cs typeface="B Titr" pitchFamily="2" charset="-78"/>
              </a:rPr>
              <a:t>کانون سلامت محله </a:t>
            </a:r>
            <a:r>
              <a:rPr kumimoji="0" lang="fa-IR" sz="1800" b="0" i="0" u="none" strike="noStrike" cap="none" normalizeH="0" baseline="0" dirty="0" smtClean="0">
                <a:ln>
                  <a:noFill/>
                </a:ln>
                <a:solidFill>
                  <a:srgbClr val="FFFF00"/>
                </a:solidFill>
                <a:effectLst/>
                <a:latin typeface="Arial" charset="0"/>
              </a:rPr>
              <a:t>2</a:t>
            </a:r>
            <a:endParaRPr kumimoji="0" lang="en-US" sz="1800" b="0" i="0" u="none" strike="noStrike" cap="none" normalizeH="0" baseline="0" dirty="0" smtClean="0">
              <a:ln>
                <a:noFill/>
              </a:ln>
              <a:solidFill>
                <a:srgbClr val="FFFF00"/>
              </a:solidFill>
              <a:effectLst/>
              <a:latin typeface="Arial" charset="0"/>
            </a:endParaRPr>
          </a:p>
        </p:txBody>
      </p:sp>
      <p:sp>
        <p:nvSpPr>
          <p:cNvPr id="17" name="Rectangle 16"/>
          <p:cNvSpPr/>
          <p:nvPr/>
        </p:nvSpPr>
        <p:spPr bwMode="auto">
          <a:xfrm>
            <a:off x="6804248" y="5301208"/>
            <a:ext cx="1872208" cy="554360"/>
          </a:xfrm>
          <a:prstGeom prst="rect">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FFFF00"/>
                </a:solidFill>
                <a:effectLst/>
                <a:latin typeface="Arial" charset="0"/>
                <a:cs typeface="B Titr" pitchFamily="2" charset="-78"/>
              </a:rPr>
              <a:t>کانون سلامت محله</a:t>
            </a:r>
            <a:r>
              <a:rPr kumimoji="0" lang="fa-IR" sz="1800" b="0" i="0" u="none" strike="noStrike" cap="none" normalizeH="0" baseline="0" dirty="0" smtClean="0">
                <a:ln>
                  <a:noFill/>
                </a:ln>
                <a:solidFill>
                  <a:srgbClr val="FFFF00"/>
                </a:solidFill>
                <a:effectLst/>
                <a:latin typeface="Arial" charset="0"/>
              </a:rPr>
              <a:t> 3</a:t>
            </a:r>
            <a:endParaRPr kumimoji="0" lang="en-US" sz="1800" b="0" i="0" u="none" strike="noStrike" cap="none" normalizeH="0" baseline="0" dirty="0" smtClean="0">
              <a:ln>
                <a:noFill/>
              </a:ln>
              <a:solidFill>
                <a:srgbClr val="FFFF00"/>
              </a:solidFill>
              <a:effectLst/>
              <a:latin typeface="Arial" charset="0"/>
            </a:endParaRPr>
          </a:p>
        </p:txBody>
      </p:sp>
      <p:sp>
        <p:nvSpPr>
          <p:cNvPr id="18" name="Isosceles Triangle 17"/>
          <p:cNvSpPr/>
          <p:nvPr/>
        </p:nvSpPr>
        <p:spPr bwMode="auto">
          <a:xfrm>
            <a:off x="2195736" y="3717032"/>
            <a:ext cx="1708776" cy="1512168"/>
          </a:xfrm>
          <a:prstGeom prst="triangle">
            <a:avLst/>
          </a:prstGeom>
          <a:solidFill>
            <a:schemeClr val="bg1">
              <a:lumMod val="50000"/>
            </a:schemeClr>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a-IR" sz="1200" b="0" i="0" u="none" strike="noStrike" cap="none" normalizeH="0" baseline="0" dirty="0" smtClean="0">
                <a:ln>
                  <a:noFill/>
                </a:ln>
                <a:solidFill>
                  <a:schemeClr val="bg1"/>
                </a:solidFill>
                <a:effectLst/>
                <a:latin typeface="Arial" charset="0"/>
                <a:cs typeface="B Titr" pitchFamily="2" charset="-78"/>
              </a:rPr>
              <a:t>مجمع</a:t>
            </a:r>
            <a:r>
              <a:rPr kumimoji="0" lang="fa-IR" sz="1200" b="0" i="0" u="none" strike="noStrike" cap="none" normalizeH="0" dirty="0" smtClean="0">
                <a:ln>
                  <a:noFill/>
                </a:ln>
                <a:solidFill>
                  <a:schemeClr val="bg1"/>
                </a:solidFill>
                <a:effectLst/>
                <a:latin typeface="Arial" charset="0"/>
                <a:cs typeface="B Titr" pitchFamily="2" charset="-78"/>
              </a:rPr>
              <a:t> سلامت محله</a:t>
            </a:r>
            <a:r>
              <a:rPr kumimoji="0" lang="fa-IR" sz="1200" b="0" i="0" u="none" strike="noStrike" cap="none" normalizeH="0" dirty="0" smtClean="0">
                <a:ln>
                  <a:noFill/>
                </a:ln>
                <a:solidFill>
                  <a:schemeClr val="bg1"/>
                </a:solidFill>
                <a:effectLst/>
                <a:latin typeface="Arial" charset="0"/>
              </a:rPr>
              <a:t> </a:t>
            </a:r>
            <a:r>
              <a:rPr kumimoji="0" lang="fa-IR" sz="1800" b="0" i="0" u="none" strike="noStrike" cap="none" normalizeH="0" dirty="0" smtClean="0">
                <a:ln>
                  <a:noFill/>
                </a:ln>
                <a:solidFill>
                  <a:schemeClr val="bg1"/>
                </a:solidFill>
                <a:effectLst/>
                <a:latin typeface="Arial" charset="0"/>
              </a:rPr>
              <a:t>1</a:t>
            </a:r>
            <a:endParaRPr kumimoji="0" lang="en-US" sz="1800" b="0" i="0" u="none" strike="noStrike" cap="none" normalizeH="0" baseline="0" dirty="0" smtClean="0">
              <a:ln>
                <a:noFill/>
              </a:ln>
              <a:solidFill>
                <a:schemeClr val="bg1"/>
              </a:solidFill>
              <a:effectLst/>
              <a:latin typeface="Arial" charset="0"/>
            </a:endParaRPr>
          </a:p>
        </p:txBody>
      </p:sp>
      <p:sp>
        <p:nvSpPr>
          <p:cNvPr id="28" name="Isosceles Triangle 27"/>
          <p:cNvSpPr/>
          <p:nvPr/>
        </p:nvSpPr>
        <p:spPr bwMode="auto">
          <a:xfrm>
            <a:off x="4644008" y="3717032"/>
            <a:ext cx="1708776" cy="1512168"/>
          </a:xfrm>
          <a:prstGeom prst="triangle">
            <a:avLst/>
          </a:prstGeom>
          <a:solidFill>
            <a:schemeClr val="bg1">
              <a:lumMod val="50000"/>
            </a:schemeClr>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a-IR" sz="1200" b="0" i="0" u="none" strike="noStrike" cap="none" normalizeH="0" baseline="0" dirty="0" smtClean="0">
                <a:ln>
                  <a:noFill/>
                </a:ln>
                <a:solidFill>
                  <a:schemeClr val="bg1"/>
                </a:solidFill>
                <a:effectLst/>
                <a:latin typeface="Arial" charset="0"/>
                <a:cs typeface="B Titr" pitchFamily="2" charset="-78"/>
              </a:rPr>
              <a:t>مجمع</a:t>
            </a:r>
            <a:r>
              <a:rPr kumimoji="0" lang="fa-IR" sz="1200" b="0" i="0" u="none" strike="noStrike" cap="none" normalizeH="0" dirty="0" smtClean="0">
                <a:ln>
                  <a:noFill/>
                </a:ln>
                <a:solidFill>
                  <a:schemeClr val="bg1"/>
                </a:solidFill>
                <a:effectLst/>
                <a:latin typeface="Arial" charset="0"/>
                <a:cs typeface="B Titr" pitchFamily="2" charset="-78"/>
              </a:rPr>
              <a:t> سلامت محله </a:t>
            </a:r>
            <a:r>
              <a:rPr kumimoji="0" lang="fa-IR" sz="1800" b="0" i="0" u="none" strike="noStrike" cap="none" normalizeH="0" dirty="0" smtClean="0">
                <a:ln>
                  <a:noFill/>
                </a:ln>
                <a:solidFill>
                  <a:schemeClr val="bg1"/>
                </a:solidFill>
                <a:effectLst/>
                <a:latin typeface="Arial" charset="0"/>
              </a:rPr>
              <a:t>2</a:t>
            </a:r>
            <a:endParaRPr kumimoji="0" lang="en-US" sz="1800" b="0" i="0" u="none" strike="noStrike" cap="none" normalizeH="0" baseline="0" dirty="0" smtClean="0">
              <a:ln>
                <a:noFill/>
              </a:ln>
              <a:solidFill>
                <a:schemeClr val="bg1"/>
              </a:solidFill>
              <a:effectLst/>
              <a:latin typeface="Arial" charset="0"/>
            </a:endParaRPr>
          </a:p>
        </p:txBody>
      </p:sp>
      <p:sp>
        <p:nvSpPr>
          <p:cNvPr id="29" name="Isosceles Triangle 28"/>
          <p:cNvSpPr/>
          <p:nvPr/>
        </p:nvSpPr>
        <p:spPr bwMode="auto">
          <a:xfrm>
            <a:off x="6948264" y="3717032"/>
            <a:ext cx="1708776" cy="1512168"/>
          </a:xfrm>
          <a:prstGeom prst="triangle">
            <a:avLst/>
          </a:prstGeom>
          <a:solidFill>
            <a:schemeClr val="bg1">
              <a:lumMod val="50000"/>
            </a:schemeClr>
          </a:solidFill>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a-IR" sz="1200" b="0" i="0" u="none" strike="noStrike" cap="none" normalizeH="0" baseline="0" dirty="0" smtClean="0">
                <a:ln>
                  <a:noFill/>
                </a:ln>
                <a:solidFill>
                  <a:schemeClr val="bg1"/>
                </a:solidFill>
                <a:effectLst/>
                <a:latin typeface="Arial" charset="0"/>
                <a:cs typeface="B Titr" pitchFamily="2" charset="-78"/>
              </a:rPr>
              <a:t>مجمع</a:t>
            </a:r>
            <a:r>
              <a:rPr kumimoji="0" lang="fa-IR" sz="1200" b="0" i="0" u="none" strike="noStrike" cap="none" normalizeH="0" dirty="0" smtClean="0">
                <a:ln>
                  <a:noFill/>
                </a:ln>
                <a:solidFill>
                  <a:schemeClr val="bg1"/>
                </a:solidFill>
                <a:effectLst/>
                <a:latin typeface="Arial" charset="0"/>
                <a:cs typeface="B Titr" pitchFamily="2" charset="-78"/>
              </a:rPr>
              <a:t> سلامت محله </a:t>
            </a:r>
            <a:r>
              <a:rPr kumimoji="0" lang="fa-IR" sz="1800" b="0" i="0" u="none" strike="noStrike" cap="none" normalizeH="0" dirty="0" smtClean="0">
                <a:ln>
                  <a:noFill/>
                </a:ln>
                <a:solidFill>
                  <a:schemeClr val="bg1"/>
                </a:solidFill>
                <a:effectLst/>
                <a:latin typeface="Arial" charset="0"/>
              </a:rPr>
              <a:t>3</a:t>
            </a:r>
            <a:endParaRPr kumimoji="0" lang="en-US" sz="18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464669897"/>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Titr" pitchFamily="2" charset="-78"/>
              </a:rPr>
              <a:t>تقویت کانون های سلامت محله شهر تهران</a:t>
            </a:r>
            <a:endParaRPr lang="en-US" sz="3200" dirty="0">
              <a:cs typeface="B Titr" pitchFamily="2" charset="-78"/>
            </a:endParaRPr>
          </a:p>
        </p:txBody>
      </p:sp>
      <p:sp>
        <p:nvSpPr>
          <p:cNvPr id="3" name="Content Placeholder 2"/>
          <p:cNvSpPr>
            <a:spLocks noGrp="1"/>
          </p:cNvSpPr>
          <p:nvPr>
            <p:ph idx="1"/>
          </p:nvPr>
        </p:nvSpPr>
        <p:spPr>
          <a:xfrm>
            <a:off x="251520" y="1219200"/>
            <a:ext cx="8663880" cy="5029200"/>
          </a:xfrm>
        </p:spPr>
        <p:txBody>
          <a:bodyPr/>
          <a:lstStyle/>
          <a:p>
            <a:pPr lvl="0" algn="just" rtl="1"/>
            <a:r>
              <a:rPr lang="fa-IR" b="1" dirty="0" smtClean="0">
                <a:cs typeface="B Nazanin" pitchFamily="2" charset="-78"/>
              </a:rPr>
              <a:t>تشکیل </a:t>
            </a:r>
            <a:r>
              <a:rPr lang="fa-IR" b="1" dirty="0">
                <a:cs typeface="B Nazanin" pitchFamily="2" charset="-78"/>
              </a:rPr>
              <a:t>جلساتی برای سرپرست کانون های سلامت محله و سرپرست سرای محله به منظور توضیحاتی در مورد پروژه و وظایف کانون های سلامت همچنین آشنایی با مجمع سلامت محله و وظایف این </a:t>
            </a:r>
            <a:r>
              <a:rPr lang="fa-IR" b="1" dirty="0" smtClean="0">
                <a:cs typeface="B Nazanin" pitchFamily="2" charset="-78"/>
              </a:rPr>
              <a:t>مجمع( </a:t>
            </a:r>
            <a:r>
              <a:rPr lang="fa-IR" b="1" dirty="0">
                <a:cs typeface="B Nazanin" pitchFamily="2" charset="-78"/>
              </a:rPr>
              <a:t>با تاکید برلزوم پذیرش مسئولیت پذیری و مشارکت اجتماعی مردم </a:t>
            </a:r>
            <a:r>
              <a:rPr lang="fa-IR" b="1" dirty="0" smtClean="0">
                <a:cs typeface="B Nazanin" pitchFamily="2" charset="-78"/>
              </a:rPr>
              <a:t>محله)</a:t>
            </a:r>
            <a:endParaRPr lang="en-US" dirty="0">
              <a:cs typeface="B Nazanin" pitchFamily="2" charset="-78"/>
            </a:endParaRPr>
          </a:p>
          <a:p>
            <a:pPr lvl="0" algn="just" rtl="1"/>
            <a:r>
              <a:rPr lang="fa-IR" b="1" dirty="0">
                <a:cs typeface="B Nazanin" pitchFamily="2" charset="-78"/>
              </a:rPr>
              <a:t>هدایت اعضای گروه های خودیار و داوطلبین سلامت جهت عضویت در کانون های سلامت محله </a:t>
            </a:r>
            <a:endParaRPr lang="en-US" dirty="0">
              <a:cs typeface="B Nazanin" pitchFamily="2" charset="-78"/>
            </a:endParaRPr>
          </a:p>
          <a:p>
            <a:pPr lvl="0" algn="just" rtl="1"/>
            <a:r>
              <a:rPr lang="fa-IR" b="1" dirty="0">
                <a:cs typeface="B Nazanin" pitchFamily="2" charset="-78"/>
              </a:rPr>
              <a:t>توانمند سازی سرپرستان سرای محله و دبیران کانون ها ی سلامت محله در مورد نیاز </a:t>
            </a:r>
            <a:r>
              <a:rPr lang="fa-IR" b="1" dirty="0" smtClean="0">
                <a:cs typeface="B Nazanin" pitchFamily="2" charset="-78"/>
              </a:rPr>
              <a:t>سنجی ( </a:t>
            </a:r>
            <a:r>
              <a:rPr lang="fa-IR" b="1" dirty="0">
                <a:cs typeface="B Nazanin" pitchFamily="2" charset="-78"/>
              </a:rPr>
              <a:t>مشکلات محله ) تهیه برنامه عملیاتی و جدول </a:t>
            </a:r>
            <a:r>
              <a:rPr lang="fa-IR" b="1" dirty="0" smtClean="0">
                <a:cs typeface="B Nazanin" pitchFamily="2" charset="-78"/>
              </a:rPr>
              <a:t>گانت </a:t>
            </a:r>
            <a:r>
              <a:rPr lang="fa-IR" b="1" dirty="0">
                <a:cs typeface="B Nazanin" pitchFamily="2" charset="-78"/>
              </a:rPr>
              <a:t>ومستند سازی </a:t>
            </a:r>
            <a:endParaRPr lang="en-US" dirty="0">
              <a:cs typeface="B Nazanin" pitchFamily="2" charset="-78"/>
            </a:endParaRPr>
          </a:p>
          <a:p>
            <a:endParaRPr lang="en-US" dirty="0"/>
          </a:p>
        </p:txBody>
      </p:sp>
    </p:spTree>
    <p:extLst>
      <p:ext uri="{BB962C8B-B14F-4D97-AF65-F5344CB8AC3E}">
        <p14:creationId xmlns:p14="http://schemas.microsoft.com/office/powerpoint/2010/main" val="2092371240"/>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Titr" pitchFamily="2" charset="-78"/>
              </a:rPr>
              <a:t>تقویت کانون های سلامت محله شهر </a:t>
            </a:r>
            <a:r>
              <a:rPr lang="fa-IR" dirty="0" smtClean="0">
                <a:cs typeface="B Titr" pitchFamily="2" charset="-78"/>
              </a:rPr>
              <a:t>تهران ادامه</a:t>
            </a:r>
            <a:endParaRPr lang="en-US" dirty="0"/>
          </a:p>
        </p:txBody>
      </p:sp>
      <p:sp>
        <p:nvSpPr>
          <p:cNvPr id="3" name="Content Placeholder 2"/>
          <p:cNvSpPr>
            <a:spLocks noGrp="1"/>
          </p:cNvSpPr>
          <p:nvPr>
            <p:ph idx="1"/>
          </p:nvPr>
        </p:nvSpPr>
        <p:spPr>
          <a:xfrm>
            <a:off x="395536" y="1219200"/>
            <a:ext cx="8519864" cy="5029200"/>
          </a:xfrm>
        </p:spPr>
        <p:txBody>
          <a:bodyPr/>
          <a:lstStyle/>
          <a:p>
            <a:pPr lvl="0" algn="just" rtl="1"/>
            <a:r>
              <a:rPr lang="fa-IR" b="1" dirty="0">
                <a:cs typeface="B Nazanin" pitchFamily="2" charset="-78"/>
              </a:rPr>
              <a:t>نیاز سنجی آموزشی از اعضاء کانون های سلامت ( تهیه فرم نیاز سنجی ) توسط دبیران کانون ها و ارائه آن به سرپرست مرکز سلامت جامع/ پایگاه سلامت / نماینده سرپرستان ( بهتر است یک نفر به عنوان رابط با کانون های سلامت در هر مرکز و پایگاه مشخص شود ) </a:t>
            </a:r>
            <a:endParaRPr lang="en-US" dirty="0">
              <a:cs typeface="B Nazanin" pitchFamily="2" charset="-78"/>
            </a:endParaRPr>
          </a:p>
          <a:p>
            <a:pPr lvl="0" algn="just" rtl="1"/>
            <a:r>
              <a:rPr lang="fa-IR" b="1" dirty="0">
                <a:cs typeface="B Nazanin" pitchFamily="2" charset="-78"/>
              </a:rPr>
              <a:t>تهیه برنامه آموزشی توسط نماینده مرکز / پایگاه ( اگر در سطح پایگاه باشد نسخه ای از ان به مرکز ارسال شود ) و هماهنگی های لازم با کارشناس مربوطه انجام گیرد ( روانشناس تغذیه – بیماری ها – محیط و... )</a:t>
            </a:r>
            <a:endParaRPr lang="en-US" dirty="0">
              <a:cs typeface="B Nazanin" pitchFamily="2" charset="-78"/>
            </a:endParaRPr>
          </a:p>
          <a:p>
            <a:pPr algn="just" rtl="1"/>
            <a:r>
              <a:rPr lang="fa-IR" b="1" dirty="0">
                <a:cs typeface="B Nazanin" pitchFamily="2" charset="-78"/>
              </a:rPr>
              <a:t> </a:t>
            </a:r>
            <a:endParaRPr lang="en-US" dirty="0">
              <a:cs typeface="B Nazanin" pitchFamily="2" charset="-78"/>
            </a:endParaRPr>
          </a:p>
          <a:p>
            <a:endParaRPr lang="en-US" dirty="0"/>
          </a:p>
        </p:txBody>
      </p:sp>
    </p:spTree>
    <p:extLst>
      <p:ext uri="{BB962C8B-B14F-4D97-AF65-F5344CB8AC3E}">
        <p14:creationId xmlns:p14="http://schemas.microsoft.com/office/powerpoint/2010/main" val="2951548999"/>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Titr" pitchFamily="2" charset="-78"/>
              </a:rPr>
              <a:t>تقویت کانون های سلامت محله شهر تهران ادامه</a:t>
            </a:r>
            <a:endParaRPr lang="en-US" dirty="0"/>
          </a:p>
        </p:txBody>
      </p:sp>
      <p:sp>
        <p:nvSpPr>
          <p:cNvPr id="3" name="Content Placeholder 2"/>
          <p:cNvSpPr>
            <a:spLocks noGrp="1"/>
          </p:cNvSpPr>
          <p:nvPr>
            <p:ph idx="1"/>
          </p:nvPr>
        </p:nvSpPr>
        <p:spPr>
          <a:xfrm>
            <a:off x="251520" y="1219200"/>
            <a:ext cx="8663880" cy="5029200"/>
          </a:xfrm>
        </p:spPr>
        <p:txBody>
          <a:bodyPr/>
          <a:lstStyle/>
          <a:p>
            <a:pPr lvl="0" algn="just" rtl="1"/>
            <a:r>
              <a:rPr lang="fa-IR" b="1" dirty="0">
                <a:cs typeface="B Nazanin" pitchFamily="2" charset="-78"/>
              </a:rPr>
              <a:t>پیگیری اجرای جلسات آموزشی توسط نماینده مرکز / پایگاه و ارسال مستندات ( عکس – صورتجلسه و.. ) ستاد مرکز بهداشت ( واحد آموزش و ارتقاء سلامت )</a:t>
            </a:r>
            <a:endParaRPr lang="en-US" dirty="0">
              <a:cs typeface="B Nazanin" pitchFamily="2" charset="-78"/>
            </a:endParaRPr>
          </a:p>
          <a:p>
            <a:pPr lvl="0" algn="just" rtl="1"/>
            <a:r>
              <a:rPr lang="en-US" b="1" dirty="0">
                <a:cs typeface="B Nazanin" pitchFamily="2" charset="-78"/>
              </a:rPr>
              <a:t> </a:t>
            </a:r>
            <a:r>
              <a:rPr lang="fa-IR" b="1" dirty="0">
                <a:cs typeface="B Nazanin" pitchFamily="2" charset="-78"/>
              </a:rPr>
              <a:t>راه اندازی جشنواره های متناسب با مناسبت های بهداشتی با کمک داوطلبین سلامت / سفیران سلامت  در محل کانون های سلامت و با مشارکت اعضای کانون </a:t>
            </a:r>
            <a:endParaRPr lang="en-US" dirty="0">
              <a:cs typeface="B Nazanin" pitchFamily="2" charset="-78"/>
            </a:endParaRPr>
          </a:p>
          <a:p>
            <a:pPr lvl="0" algn="just" rtl="1"/>
            <a:r>
              <a:rPr lang="fa-IR" b="1" dirty="0">
                <a:cs typeface="B Nazanin" pitchFamily="2" charset="-78"/>
              </a:rPr>
              <a:t>توزیع رسانه های آموزشی در صورت موجود </a:t>
            </a:r>
            <a:r>
              <a:rPr lang="fa-IR" b="1" dirty="0" smtClean="0">
                <a:cs typeface="B Nazanin" pitchFamily="2" charset="-78"/>
              </a:rPr>
              <a:t>بودن</a:t>
            </a:r>
            <a:r>
              <a:rPr lang="fa-IR" b="1" dirty="0">
                <a:cs typeface="B Nazanin" pitchFamily="2" charset="-78"/>
              </a:rPr>
              <a:t> </a:t>
            </a:r>
            <a:r>
              <a:rPr lang="fa-IR" b="1" dirty="0" smtClean="0">
                <a:cs typeface="B Nazanin" pitchFamily="2" charset="-78"/>
              </a:rPr>
              <a:t>در </a:t>
            </a:r>
            <a:r>
              <a:rPr lang="fa-IR" b="1" dirty="0">
                <a:cs typeface="B Nazanin" pitchFamily="2" charset="-78"/>
              </a:rPr>
              <a:t>کانون های سلامت </a:t>
            </a:r>
            <a:endParaRPr lang="en-US" dirty="0">
              <a:cs typeface="B Nazanin" pitchFamily="2" charset="-78"/>
            </a:endParaRPr>
          </a:p>
          <a:p>
            <a:pPr lvl="0" algn="just" rtl="1"/>
            <a:r>
              <a:rPr lang="fa-IR" b="1" dirty="0">
                <a:cs typeface="B Nazanin" pitchFamily="2" charset="-78"/>
              </a:rPr>
              <a:t>ترغیب اعضای کانون سلامت محله جهت عضویت در کانال های مجازی سفیران سلامت خانواده / جوان </a:t>
            </a:r>
            <a:endParaRPr lang="en-US" dirty="0">
              <a:cs typeface="B Nazanin" pitchFamily="2" charset="-78"/>
            </a:endParaRPr>
          </a:p>
          <a:p>
            <a:endParaRPr lang="en-US" dirty="0"/>
          </a:p>
        </p:txBody>
      </p:sp>
    </p:spTree>
    <p:extLst>
      <p:ext uri="{BB962C8B-B14F-4D97-AF65-F5344CB8AC3E}">
        <p14:creationId xmlns:p14="http://schemas.microsoft.com/office/powerpoint/2010/main" val="1594899333"/>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72875" cy="1497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1798719"/>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06075" cy="1402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709912"/>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8519864" cy="4619600"/>
          </a:xfrm>
        </p:spPr>
        <p:txBody>
          <a:bodyPr/>
          <a:lstStyle/>
          <a:p>
            <a:pPr marL="0" indent="0" algn="ctr">
              <a:buNone/>
            </a:pPr>
            <a:r>
              <a:rPr lang="fa-IR" sz="6600" dirty="0" smtClean="0">
                <a:cs typeface="B Fantezy" pitchFamily="2" charset="-78"/>
              </a:rPr>
              <a:t>با تشکر از همراهی و توجه شما</a:t>
            </a:r>
            <a:endParaRPr lang="en-US" sz="6600" dirty="0">
              <a:cs typeface="B Fantezy"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8920"/>
            <a:ext cx="9144000" cy="4149080"/>
          </a:xfrm>
          <a:prstGeom prst="rect">
            <a:avLst/>
          </a:prstGeom>
        </p:spPr>
      </p:pic>
    </p:spTree>
    <p:extLst>
      <p:ext uri="{BB962C8B-B14F-4D97-AF65-F5344CB8AC3E}">
        <p14:creationId xmlns:p14="http://schemas.microsoft.com/office/powerpoint/2010/main" val="1826225022"/>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itchFamily="2" charset="-78"/>
              </a:rPr>
              <a:t>اسناد فرادستی</a:t>
            </a:r>
            <a:endParaRPr lang="en-US" dirty="0">
              <a:cs typeface="B Titr" pitchFamily="2" charset="-78"/>
            </a:endParaRPr>
          </a:p>
        </p:txBody>
      </p:sp>
      <p:sp>
        <p:nvSpPr>
          <p:cNvPr id="5" name="Content Placeholder 4"/>
          <p:cNvSpPr>
            <a:spLocks noGrp="1"/>
          </p:cNvSpPr>
          <p:nvPr>
            <p:ph idx="1"/>
          </p:nvPr>
        </p:nvSpPr>
        <p:spPr>
          <a:xfrm>
            <a:off x="395536" y="980728"/>
            <a:ext cx="8136904" cy="5040560"/>
          </a:xfrm>
        </p:spPr>
        <p:txBody>
          <a:bodyPr/>
          <a:lstStyle/>
          <a:p>
            <a:pPr algn="just" rtl="1"/>
            <a:r>
              <a:rPr lang="fa-IR" dirty="0" smtClean="0"/>
              <a:t> </a:t>
            </a:r>
            <a:r>
              <a:rPr lang="fa-IR" dirty="0" smtClean="0">
                <a:cs typeface="B Titr" pitchFamily="2" charset="-78"/>
              </a:rPr>
              <a:t>سیاست های کلی سلامت ابلاغی مقام معظم رهبری(بند 11) </a:t>
            </a:r>
          </a:p>
          <a:p>
            <a:pPr algn="just" rtl="1"/>
            <a:r>
              <a:rPr lang="ar-SA" dirty="0">
                <a:cs typeface="B Nazanin" pitchFamily="2" charset="-78"/>
              </a:rPr>
              <a:t>افزايش آگاهي، مسؤوليت پذيري، توانمندي و مشاركت ساختارمند و فعالانه فرد، خانواده و جامعه در تأمين، حفظ و ارتقاء سلامت با استفاده از ظرفيت نهادها و سازمان‌هاي فرهنگي، آموزشي و رسانه‌اي كشور تحت نظارت وزارت بهداشت، درمان و آموزش پزشكي</a:t>
            </a:r>
            <a:r>
              <a:rPr lang="en-US" dirty="0">
                <a:cs typeface="B Nazanin" pitchFamily="2" charset="-78"/>
              </a:rPr>
              <a:t>.</a:t>
            </a:r>
          </a:p>
          <a:p>
            <a:pPr algn="r" rtl="1"/>
            <a:endParaRPr lang="fa-IR" dirty="0">
              <a:cs typeface="B Lotus" pitchFamily="2" charset="-78"/>
            </a:endParaRPr>
          </a:p>
          <a:p>
            <a:pPr marL="0" indent="0" algn="r" rtl="1">
              <a:buNone/>
            </a:pPr>
            <a:endParaRPr lang="fa-IR" dirty="0" smtClean="0">
              <a:cs typeface="B Lotus" pitchFamily="2" charset="-78"/>
            </a:endParaRPr>
          </a:p>
          <a:p>
            <a:pPr algn="r" rtl="1"/>
            <a:endParaRPr lang="en-US" dirty="0"/>
          </a:p>
        </p:txBody>
      </p:sp>
    </p:spTree>
    <p:extLst>
      <p:ext uri="{BB962C8B-B14F-4D97-AF65-F5344CB8AC3E}">
        <p14:creationId xmlns:p14="http://schemas.microsoft.com/office/powerpoint/2010/main" val="3996823914"/>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Titr" pitchFamily="2" charset="-78"/>
              </a:rPr>
              <a:t>اسناد فرادستی</a:t>
            </a:r>
            <a:endParaRPr lang="en-US" dirty="0"/>
          </a:p>
        </p:txBody>
      </p:sp>
      <p:sp>
        <p:nvSpPr>
          <p:cNvPr id="3" name="Content Placeholder 2"/>
          <p:cNvSpPr>
            <a:spLocks noGrp="1"/>
          </p:cNvSpPr>
          <p:nvPr>
            <p:ph idx="1"/>
          </p:nvPr>
        </p:nvSpPr>
        <p:spPr>
          <a:xfrm>
            <a:off x="179512" y="1219200"/>
            <a:ext cx="8735888" cy="5029200"/>
          </a:xfrm>
        </p:spPr>
        <p:txBody>
          <a:bodyPr/>
          <a:lstStyle/>
          <a:p>
            <a:pPr algn="r" rtl="1"/>
            <a:r>
              <a:rPr lang="fa-IR" sz="2400" dirty="0">
                <a:cs typeface="B Titr" pitchFamily="2" charset="-78"/>
              </a:rPr>
              <a:t>پانزدهمین جلسه مصوبه شورای عالی سلامت و امنیت غذایی </a:t>
            </a:r>
            <a:r>
              <a:rPr lang="fa-IR" sz="1800" dirty="0">
                <a:cs typeface="B Titr" pitchFamily="2" charset="-78"/>
              </a:rPr>
              <a:t>(مورخ 29 آذر 96)</a:t>
            </a:r>
          </a:p>
          <a:p>
            <a:pPr algn="just" rtl="1">
              <a:lnSpc>
                <a:spcPct val="150000"/>
              </a:lnSpc>
            </a:pPr>
            <a:r>
              <a:rPr lang="fa-IR" dirty="0">
                <a:cs typeface="B Nazanin" pitchFamily="2" charset="-78"/>
              </a:rPr>
              <a:t>وزارت بهداشت درمان و آموزش پزشکی موظف است با مشارکت وزارت کشور، آیین‌نامه اجرایی تشکیل مجامع سلامت در سطوح ملی، استانی، شهرستان و محله، همراه با کانون سلامت محله را ظرف مدت سه ماه بعد از ابلاغ این مصوبه تدوین و ابلاغ نماید</a:t>
            </a:r>
            <a:r>
              <a:rPr lang="fa-IR" dirty="0"/>
              <a:t>.</a:t>
            </a:r>
            <a:endParaRPr lang="en-US" dirty="0"/>
          </a:p>
          <a:p>
            <a:endParaRPr lang="en-US" dirty="0"/>
          </a:p>
        </p:txBody>
      </p:sp>
    </p:spTree>
    <p:extLst>
      <p:ext uri="{BB962C8B-B14F-4D97-AF65-F5344CB8AC3E}">
        <p14:creationId xmlns:p14="http://schemas.microsoft.com/office/powerpoint/2010/main" val="2203762158"/>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b="1" dirty="0">
                <a:cs typeface="B Titr" panose="00000700000000000000" pitchFamily="2" charset="-78"/>
              </a:rPr>
              <a:t>اهمیت و ضرورت </a:t>
            </a:r>
            <a:endParaRPr lang="en-US" sz="3600" dirty="0">
              <a:cs typeface="B Titr" panose="00000700000000000000" pitchFamily="2" charset="-78"/>
            </a:endParaRPr>
          </a:p>
        </p:txBody>
      </p:sp>
      <p:sp>
        <p:nvSpPr>
          <p:cNvPr id="3" name="Content Placeholder 2"/>
          <p:cNvSpPr>
            <a:spLocks noGrp="1"/>
          </p:cNvSpPr>
          <p:nvPr>
            <p:ph idx="1"/>
          </p:nvPr>
        </p:nvSpPr>
        <p:spPr>
          <a:xfrm>
            <a:off x="827584" y="1196752"/>
            <a:ext cx="7543800" cy="5029200"/>
          </a:xfrm>
        </p:spPr>
        <p:txBody>
          <a:bodyPr>
            <a:normAutofit fontScale="85000" lnSpcReduction="20000"/>
          </a:bodyPr>
          <a:lstStyle/>
          <a:p>
            <a:pPr lvl="0" algn="just" rtl="1">
              <a:lnSpc>
                <a:spcPct val="160000"/>
              </a:lnSpc>
            </a:pPr>
            <a:r>
              <a:rPr lang="ar-SA" dirty="0">
                <a:cs typeface="B Lotus" panose="00000400000000000000" pitchFamily="2" charset="-78"/>
              </a:rPr>
              <a:t>افزایش مشارکت مؤثر و کارآمد گروهی و تخصصی مردم، همراه با پویایی و خلاقیت برای توسعه ظرفیتها و مراکز خدمات اجتماعی و فرهنگی با کمک نیروهای داوطلب مردمی </a:t>
            </a:r>
            <a:endParaRPr lang="en-US" dirty="0">
              <a:cs typeface="B Lotus" panose="00000400000000000000" pitchFamily="2" charset="-78"/>
            </a:endParaRPr>
          </a:p>
          <a:p>
            <a:pPr lvl="0" algn="just" rtl="1">
              <a:lnSpc>
                <a:spcPct val="160000"/>
              </a:lnSpc>
            </a:pPr>
            <a:r>
              <a:rPr lang="ar-SA" dirty="0">
                <a:cs typeface="B Lotus" panose="00000400000000000000" pitchFamily="2" charset="-78"/>
              </a:rPr>
              <a:t>تقویت روحیه خودباوری، اعتماد به‌نفس و تفاهم بین مردم و تشویق آنها در امر مشارکت داوطلبانه </a:t>
            </a:r>
            <a:endParaRPr lang="en-US" dirty="0">
              <a:cs typeface="B Lotus" panose="00000400000000000000" pitchFamily="2" charset="-78"/>
            </a:endParaRPr>
          </a:p>
          <a:p>
            <a:pPr lvl="0" algn="just" rtl="1">
              <a:lnSpc>
                <a:spcPct val="160000"/>
              </a:lnSpc>
            </a:pPr>
            <a:r>
              <a:rPr lang="ar-SA" dirty="0">
                <a:cs typeface="B Lotus" panose="00000400000000000000" pitchFamily="2" charset="-78"/>
              </a:rPr>
              <a:t>تقویت روحیه تعاون و همکاری بین مردم به ‌عنوان ساختار مشورتی و اجرایی</a:t>
            </a:r>
            <a:endParaRPr lang="en-US" dirty="0">
              <a:cs typeface="B Lotus" panose="00000400000000000000" pitchFamily="2" charset="-78"/>
            </a:endParaRPr>
          </a:p>
          <a:p>
            <a:pPr lvl="0" algn="just" rtl="1">
              <a:lnSpc>
                <a:spcPct val="160000"/>
              </a:lnSpc>
            </a:pPr>
            <a:r>
              <a:rPr lang="ar-SA" dirty="0">
                <a:cs typeface="B Lotus" panose="00000400000000000000" pitchFamily="2" charset="-78"/>
              </a:rPr>
              <a:t>هدایت و مدیریت فعالیتهای مشارکتی شهروندان به‌ منظور مشارکت دراجرای برنامه‌های اجتماعی وزارت بهداشت</a:t>
            </a:r>
            <a:endParaRPr lang="en-US" dirty="0">
              <a:cs typeface="B Lotus" panose="00000400000000000000" pitchFamily="2" charset="-78"/>
            </a:endParaRPr>
          </a:p>
          <a:p>
            <a:pPr algn="just" rtl="1">
              <a:lnSpc>
                <a:spcPct val="160000"/>
              </a:lnSpc>
            </a:pPr>
            <a:endParaRPr lang="en-US" dirty="0">
              <a:cs typeface="B Lotus" panose="00000400000000000000" pitchFamily="2" charset="-78"/>
            </a:endParaRPr>
          </a:p>
        </p:txBody>
      </p:sp>
    </p:spTree>
    <p:extLst>
      <p:ext uri="{BB962C8B-B14F-4D97-AF65-F5344CB8AC3E}">
        <p14:creationId xmlns:p14="http://schemas.microsoft.com/office/powerpoint/2010/main" val="29623504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1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b="1" dirty="0">
                <a:cs typeface="B Titr" panose="00000700000000000000" pitchFamily="2" charset="-78"/>
              </a:rPr>
              <a:t>اهداف</a:t>
            </a:r>
            <a:endParaRPr lang="en-US" sz="3600" dirty="0">
              <a:cs typeface="B Titr" panose="00000700000000000000" pitchFamily="2" charset="-78"/>
            </a:endParaRPr>
          </a:p>
        </p:txBody>
      </p:sp>
      <p:sp>
        <p:nvSpPr>
          <p:cNvPr id="3" name="Content Placeholder 2"/>
          <p:cNvSpPr>
            <a:spLocks noGrp="1"/>
          </p:cNvSpPr>
          <p:nvPr>
            <p:ph idx="1"/>
          </p:nvPr>
        </p:nvSpPr>
        <p:spPr>
          <a:xfrm>
            <a:off x="971600" y="1219200"/>
            <a:ext cx="7543800" cy="5029200"/>
          </a:xfrm>
        </p:spPr>
        <p:txBody>
          <a:bodyPr>
            <a:normAutofit fontScale="62500" lnSpcReduction="20000"/>
          </a:bodyPr>
          <a:lstStyle/>
          <a:p>
            <a:pPr lvl="0" algn="just" rtl="1">
              <a:lnSpc>
                <a:spcPct val="170000"/>
              </a:lnSpc>
              <a:buFont typeface="Wingdings" panose="05000000000000000000" pitchFamily="2" charset="2"/>
              <a:buChar char="ü"/>
            </a:pPr>
            <a:r>
              <a:rPr lang="ar-SA" dirty="0">
                <a:cs typeface="B Lotus" panose="00000400000000000000" pitchFamily="2" charset="-78"/>
              </a:rPr>
              <a:t>تلاش و فعالیت جهت تشکل‌یابی، انتظام، هم‌گرایی، هم‌اندیشی و </a:t>
            </a:r>
            <a:r>
              <a:rPr lang="ar-SA" dirty="0" smtClean="0">
                <a:cs typeface="B Lotus" panose="00000400000000000000" pitchFamily="2" charset="-78"/>
              </a:rPr>
              <a:t>هم‌کوشی</a:t>
            </a:r>
            <a:r>
              <a:rPr lang="en-US" dirty="0" smtClean="0">
                <a:cs typeface="B Lotus" panose="00000400000000000000" pitchFamily="2" charset="-78"/>
              </a:rPr>
              <a:t> </a:t>
            </a:r>
            <a:r>
              <a:rPr lang="fa-IR" dirty="0" smtClean="0">
                <a:cs typeface="B Lotus" panose="00000400000000000000" pitchFamily="2" charset="-78"/>
              </a:rPr>
              <a:t>مردم محله</a:t>
            </a:r>
            <a:r>
              <a:rPr lang="ar-SA" dirty="0" smtClean="0">
                <a:cs typeface="B Lotus" panose="00000400000000000000" pitchFamily="2" charset="-78"/>
              </a:rPr>
              <a:t> </a:t>
            </a:r>
            <a:r>
              <a:rPr lang="ar-SA" dirty="0">
                <a:cs typeface="B Lotus" panose="00000400000000000000" pitchFamily="2" charset="-78"/>
              </a:rPr>
              <a:t>در مسیر طراحی و اجرای برنامه‌های سلامت </a:t>
            </a:r>
            <a:endParaRPr lang="en-US" dirty="0">
              <a:cs typeface="B Lotus" panose="00000400000000000000" pitchFamily="2" charset="-78"/>
            </a:endParaRPr>
          </a:p>
          <a:p>
            <a:pPr lvl="0" algn="just" rtl="1">
              <a:lnSpc>
                <a:spcPct val="170000"/>
              </a:lnSpc>
              <a:buFont typeface="Wingdings" panose="05000000000000000000" pitchFamily="2" charset="2"/>
              <a:buChar char="ü"/>
            </a:pPr>
            <a:r>
              <a:rPr lang="ar-SA" dirty="0">
                <a:cs typeface="B Lotus" panose="00000400000000000000" pitchFamily="2" charset="-78"/>
              </a:rPr>
              <a:t>غنی‌سازی اوقات فراغت مردم از طریق تدوین و اجرای برنامه‌های مختلف آموزشی و فرهنگی مرتبط با نشاط و سلامت </a:t>
            </a:r>
            <a:endParaRPr lang="en-US" dirty="0">
              <a:cs typeface="B Lotus" panose="00000400000000000000" pitchFamily="2" charset="-78"/>
            </a:endParaRPr>
          </a:p>
          <a:p>
            <a:pPr lvl="0" algn="just" rtl="1">
              <a:lnSpc>
                <a:spcPct val="170000"/>
              </a:lnSpc>
              <a:buFont typeface="Wingdings" panose="05000000000000000000" pitchFamily="2" charset="2"/>
              <a:buChar char="ü"/>
            </a:pPr>
            <a:r>
              <a:rPr lang="ar-SA" dirty="0">
                <a:cs typeface="B Lotus" panose="00000400000000000000" pitchFamily="2" charset="-78"/>
              </a:rPr>
              <a:t>ارتقای سطح مهارتهای اجتماعی اعضای کانون در عرصه های مختلف فرهنگی و اجتماعی سلامت</a:t>
            </a:r>
            <a:endParaRPr lang="en-US" dirty="0">
              <a:cs typeface="B Lotus" panose="00000400000000000000" pitchFamily="2" charset="-78"/>
            </a:endParaRPr>
          </a:p>
          <a:p>
            <a:pPr lvl="0" algn="just" rtl="1">
              <a:lnSpc>
                <a:spcPct val="170000"/>
              </a:lnSpc>
              <a:buFont typeface="Wingdings" panose="05000000000000000000" pitchFamily="2" charset="2"/>
              <a:buChar char="ü"/>
            </a:pPr>
            <a:r>
              <a:rPr lang="ar-SA" dirty="0">
                <a:cs typeface="B Lotus" panose="00000400000000000000" pitchFamily="2" charset="-78"/>
              </a:rPr>
              <a:t>توسعه همکاریهای بین بخشی در راستای برنامه‌های مرتبط با فعالیت کانونها</a:t>
            </a:r>
            <a:endParaRPr lang="en-US" dirty="0">
              <a:cs typeface="B Lotus" panose="00000400000000000000" pitchFamily="2" charset="-78"/>
            </a:endParaRPr>
          </a:p>
          <a:p>
            <a:pPr lvl="0" algn="just" rtl="1">
              <a:lnSpc>
                <a:spcPct val="170000"/>
              </a:lnSpc>
              <a:buFont typeface="Wingdings" panose="05000000000000000000" pitchFamily="2" charset="2"/>
              <a:buChar char="ü"/>
            </a:pPr>
            <a:r>
              <a:rPr lang="ar-SA" dirty="0">
                <a:cs typeface="B Lotus" panose="00000400000000000000" pitchFamily="2" charset="-78"/>
              </a:rPr>
              <a:t>شناخت توانمندیهای مردم و ظرفیت های بالفعل و بالقوه محله </a:t>
            </a:r>
            <a:endParaRPr lang="en-US" dirty="0">
              <a:cs typeface="B Lotus" panose="00000400000000000000" pitchFamily="2" charset="-78"/>
            </a:endParaRPr>
          </a:p>
          <a:p>
            <a:pPr lvl="0" algn="just" rtl="1">
              <a:lnSpc>
                <a:spcPct val="170000"/>
              </a:lnSpc>
              <a:buFont typeface="Wingdings" panose="05000000000000000000" pitchFamily="2" charset="2"/>
              <a:buChar char="ü"/>
            </a:pPr>
            <a:r>
              <a:rPr lang="ar-SA" dirty="0">
                <a:cs typeface="B Lotus" panose="00000400000000000000" pitchFamily="2" charset="-78"/>
              </a:rPr>
              <a:t>سازماندهی و مدیریت بهینه مردم در عرصه‌های مختلف مشارکت‌جویی و مسئولیت‌پذیری اجتماعی </a:t>
            </a:r>
            <a:endParaRPr lang="en-US" dirty="0">
              <a:cs typeface="B Lotus" panose="00000400000000000000" pitchFamily="2" charset="-78"/>
            </a:endParaRPr>
          </a:p>
          <a:p>
            <a:pPr lvl="0" algn="just" rtl="1">
              <a:lnSpc>
                <a:spcPct val="170000"/>
              </a:lnSpc>
              <a:buFont typeface="Wingdings" panose="05000000000000000000" pitchFamily="2" charset="2"/>
              <a:buChar char="ü"/>
            </a:pPr>
            <a:r>
              <a:rPr lang="ar-SA" dirty="0">
                <a:cs typeface="B Lotus" panose="00000400000000000000" pitchFamily="2" charset="-78"/>
              </a:rPr>
              <a:t>تقویت روحیه نشاط، شادابی و امید به زندگی در شهروندان از طریق جلب مشارکت آنها در فعالیتهای اجتماعی </a:t>
            </a:r>
            <a:endParaRPr lang="en-US" dirty="0">
              <a:cs typeface="B Lotus" panose="00000400000000000000" pitchFamily="2" charset="-78"/>
            </a:endParaRPr>
          </a:p>
          <a:p>
            <a:pPr lvl="0" algn="just" rtl="1">
              <a:lnSpc>
                <a:spcPct val="170000"/>
              </a:lnSpc>
              <a:buFont typeface="Wingdings" panose="05000000000000000000" pitchFamily="2" charset="2"/>
              <a:buChar char="ü"/>
            </a:pPr>
            <a:r>
              <a:rPr lang="ar-SA" dirty="0">
                <a:cs typeface="B Lotus" panose="00000400000000000000" pitchFamily="2" charset="-78"/>
              </a:rPr>
              <a:t>اجرای برنامه های سلامت فردی و اجتماعی با مشارکت مردم در تمامی شهرها و روستاها</a:t>
            </a:r>
            <a:endParaRPr lang="en-US" dirty="0">
              <a:cs typeface="B Lotus" panose="00000400000000000000" pitchFamily="2" charset="-78"/>
            </a:endParaRPr>
          </a:p>
          <a:p>
            <a:pPr algn="r" rtl="1">
              <a:lnSpc>
                <a:spcPct val="170000"/>
              </a:lnSpc>
              <a:buFont typeface="Wingdings" panose="05000000000000000000" pitchFamily="2" charset="2"/>
              <a:buChar char="ü"/>
            </a:pPr>
            <a:endParaRPr lang="en-US" dirty="0">
              <a:cs typeface="B Lotus" panose="00000400000000000000" pitchFamily="2" charset="-78"/>
            </a:endParaRPr>
          </a:p>
        </p:txBody>
      </p:sp>
    </p:spTree>
    <p:extLst>
      <p:ext uri="{BB962C8B-B14F-4D97-AF65-F5344CB8AC3E}">
        <p14:creationId xmlns:p14="http://schemas.microsoft.com/office/powerpoint/2010/main" val="26593806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3">
                                            <p:txEl>
                                              <p:pRg st="1" end="1"/>
                                            </p:txEl>
                                          </p:spTgt>
                                        </p:tgtEl>
                                        <p:attrNameLst>
                                          <p:attrName>style.color</p:attrName>
                                        </p:attrNameLst>
                                      </p:cBhvr>
                                      <p:to>
                                        <p:clrVal>
                                          <a:schemeClr val="accent2"/>
                                        </p:clrVal>
                                      </p:to>
                                    </p:set>
                                    <p:set>
                                      <p:cBhvr>
                                        <p:cTn id="13" dur="500" fill="hold"/>
                                        <p:tgtEl>
                                          <p:spTgt spid="3">
                                            <p:txEl>
                                              <p:pRg st="1" end="1"/>
                                            </p:txEl>
                                          </p:spTgt>
                                        </p:tgtEl>
                                        <p:attrNameLst>
                                          <p:attrName>fillcolor</p:attrName>
                                        </p:attrNameLst>
                                      </p:cBhvr>
                                      <p:to>
                                        <p:clrVal>
                                          <a:schemeClr val="accent2"/>
                                        </p:clrVal>
                                      </p:to>
                                    </p:set>
                                    <p:set>
                                      <p:cBhvr>
                                        <p:cTn id="14" dur="500" fill="hold"/>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grpId="0" nodeType="clickEffect">
                                  <p:stCondLst>
                                    <p:cond delay="0"/>
                                  </p:stCondLst>
                                  <p:iterate type="lt">
                                    <p:tmPct val="4000"/>
                                  </p:iterate>
                                  <p:childTnLst>
                                    <p:set>
                                      <p:cBhvr override="childStyle">
                                        <p:cTn id="18" dur="500" fill="hold"/>
                                        <p:tgtEl>
                                          <p:spTgt spid="3">
                                            <p:txEl>
                                              <p:pRg st="2" end="2"/>
                                            </p:txEl>
                                          </p:spTgt>
                                        </p:tgtEl>
                                        <p:attrNameLst>
                                          <p:attrName>style.color</p:attrName>
                                        </p:attrNameLst>
                                      </p:cBhvr>
                                      <p:to>
                                        <p:clrVal>
                                          <a:schemeClr val="accent2"/>
                                        </p:clrVal>
                                      </p:to>
                                    </p:set>
                                    <p:set>
                                      <p:cBhvr>
                                        <p:cTn id="19" dur="500" fill="hold"/>
                                        <p:tgtEl>
                                          <p:spTgt spid="3">
                                            <p:txEl>
                                              <p:pRg st="2" end="2"/>
                                            </p:txEl>
                                          </p:spTgt>
                                        </p:tgtEl>
                                        <p:attrNameLst>
                                          <p:attrName>fillcolor</p:attrName>
                                        </p:attrNameLst>
                                      </p:cBhvr>
                                      <p:to>
                                        <p:clrVal>
                                          <a:schemeClr val="accent2"/>
                                        </p:clrVal>
                                      </p:to>
                                    </p:set>
                                    <p:set>
                                      <p:cBhvr>
                                        <p:cTn id="20" dur="500" fill="hold"/>
                                        <p:tgtEl>
                                          <p:spTgt spid="3">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0" nodeType="clickEffect">
                                  <p:stCondLst>
                                    <p:cond delay="0"/>
                                  </p:stCondLst>
                                  <p:iterate type="lt">
                                    <p:tmPct val="4000"/>
                                  </p:iterate>
                                  <p:childTnLst>
                                    <p:set>
                                      <p:cBhvr override="childStyle">
                                        <p:cTn id="24" dur="500" fill="hold"/>
                                        <p:tgtEl>
                                          <p:spTgt spid="3">
                                            <p:txEl>
                                              <p:pRg st="3" end="3"/>
                                            </p:txEl>
                                          </p:spTgt>
                                        </p:tgtEl>
                                        <p:attrNameLst>
                                          <p:attrName>style.color</p:attrName>
                                        </p:attrNameLst>
                                      </p:cBhvr>
                                      <p:to>
                                        <p:clrVal>
                                          <a:schemeClr val="accent2"/>
                                        </p:clrVal>
                                      </p:to>
                                    </p:set>
                                    <p:set>
                                      <p:cBhvr>
                                        <p:cTn id="25" dur="500" fill="hold"/>
                                        <p:tgtEl>
                                          <p:spTgt spid="3">
                                            <p:txEl>
                                              <p:pRg st="3" end="3"/>
                                            </p:txEl>
                                          </p:spTgt>
                                        </p:tgtEl>
                                        <p:attrNameLst>
                                          <p:attrName>fillcolor</p:attrName>
                                        </p:attrNameLst>
                                      </p:cBhvr>
                                      <p:to>
                                        <p:clrVal>
                                          <a:schemeClr val="accent2"/>
                                        </p:clrVal>
                                      </p:to>
                                    </p:set>
                                    <p:set>
                                      <p:cBhvr>
                                        <p:cTn id="26" dur="500" fill="hold"/>
                                        <p:tgtEl>
                                          <p:spTgt spid="3">
                                            <p:txEl>
                                              <p:pRg st="3" end="3"/>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grpId="0" nodeType="clickEffect">
                                  <p:stCondLst>
                                    <p:cond delay="0"/>
                                  </p:stCondLst>
                                  <p:iterate type="lt">
                                    <p:tmPct val="4000"/>
                                  </p:iterate>
                                  <p:childTnLst>
                                    <p:set>
                                      <p:cBhvr override="childStyle">
                                        <p:cTn id="30" dur="500" fill="hold"/>
                                        <p:tgtEl>
                                          <p:spTgt spid="3">
                                            <p:txEl>
                                              <p:pRg st="4" end="4"/>
                                            </p:txEl>
                                          </p:spTgt>
                                        </p:tgtEl>
                                        <p:attrNameLst>
                                          <p:attrName>style.color</p:attrName>
                                        </p:attrNameLst>
                                      </p:cBhvr>
                                      <p:to>
                                        <p:clrVal>
                                          <a:schemeClr val="accent2"/>
                                        </p:clrVal>
                                      </p:to>
                                    </p:set>
                                    <p:set>
                                      <p:cBhvr>
                                        <p:cTn id="31" dur="500" fill="hold"/>
                                        <p:tgtEl>
                                          <p:spTgt spid="3">
                                            <p:txEl>
                                              <p:pRg st="4" end="4"/>
                                            </p:txEl>
                                          </p:spTgt>
                                        </p:tgtEl>
                                        <p:attrNameLst>
                                          <p:attrName>fillcolor</p:attrName>
                                        </p:attrNameLst>
                                      </p:cBhvr>
                                      <p:to>
                                        <p:clrVal>
                                          <a:schemeClr val="accent2"/>
                                        </p:clrVal>
                                      </p:to>
                                    </p:set>
                                    <p:set>
                                      <p:cBhvr>
                                        <p:cTn id="32" dur="500" fill="hold"/>
                                        <p:tgtEl>
                                          <p:spTgt spid="3">
                                            <p:txEl>
                                              <p:pRg st="4" end="4"/>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grpId="0" nodeType="clickEffect">
                                  <p:stCondLst>
                                    <p:cond delay="0"/>
                                  </p:stCondLst>
                                  <p:iterate type="lt">
                                    <p:tmPct val="4000"/>
                                  </p:iterate>
                                  <p:childTnLst>
                                    <p:set>
                                      <p:cBhvr override="childStyle">
                                        <p:cTn id="36" dur="500" fill="hold"/>
                                        <p:tgtEl>
                                          <p:spTgt spid="3">
                                            <p:txEl>
                                              <p:pRg st="5" end="5"/>
                                            </p:txEl>
                                          </p:spTgt>
                                        </p:tgtEl>
                                        <p:attrNameLst>
                                          <p:attrName>style.color</p:attrName>
                                        </p:attrNameLst>
                                      </p:cBhvr>
                                      <p:to>
                                        <p:clrVal>
                                          <a:schemeClr val="accent2"/>
                                        </p:clrVal>
                                      </p:to>
                                    </p:set>
                                    <p:set>
                                      <p:cBhvr>
                                        <p:cTn id="37" dur="500" fill="hold"/>
                                        <p:tgtEl>
                                          <p:spTgt spid="3">
                                            <p:txEl>
                                              <p:pRg st="5" end="5"/>
                                            </p:txEl>
                                          </p:spTgt>
                                        </p:tgtEl>
                                        <p:attrNameLst>
                                          <p:attrName>fillcolor</p:attrName>
                                        </p:attrNameLst>
                                      </p:cBhvr>
                                      <p:to>
                                        <p:clrVal>
                                          <a:schemeClr val="accent2"/>
                                        </p:clrVal>
                                      </p:to>
                                    </p:set>
                                    <p:set>
                                      <p:cBhvr>
                                        <p:cTn id="38" dur="500" fill="hold"/>
                                        <p:tgtEl>
                                          <p:spTgt spid="3">
                                            <p:txEl>
                                              <p:pRg st="5" end="5"/>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grpId="0" nodeType="clickEffect">
                                  <p:stCondLst>
                                    <p:cond delay="0"/>
                                  </p:stCondLst>
                                  <p:iterate type="lt">
                                    <p:tmPct val="4000"/>
                                  </p:iterate>
                                  <p:childTnLst>
                                    <p:set>
                                      <p:cBhvr override="childStyle">
                                        <p:cTn id="42" dur="500" fill="hold"/>
                                        <p:tgtEl>
                                          <p:spTgt spid="3">
                                            <p:txEl>
                                              <p:pRg st="6" end="6"/>
                                            </p:txEl>
                                          </p:spTgt>
                                        </p:tgtEl>
                                        <p:attrNameLst>
                                          <p:attrName>style.color</p:attrName>
                                        </p:attrNameLst>
                                      </p:cBhvr>
                                      <p:to>
                                        <p:clrVal>
                                          <a:schemeClr val="accent2"/>
                                        </p:clrVal>
                                      </p:to>
                                    </p:set>
                                    <p:set>
                                      <p:cBhvr>
                                        <p:cTn id="43" dur="500" fill="hold"/>
                                        <p:tgtEl>
                                          <p:spTgt spid="3">
                                            <p:txEl>
                                              <p:pRg st="6" end="6"/>
                                            </p:txEl>
                                          </p:spTgt>
                                        </p:tgtEl>
                                        <p:attrNameLst>
                                          <p:attrName>fillcolor</p:attrName>
                                        </p:attrNameLst>
                                      </p:cBhvr>
                                      <p:to>
                                        <p:clrVal>
                                          <a:schemeClr val="accent2"/>
                                        </p:clrVal>
                                      </p:to>
                                    </p:set>
                                    <p:set>
                                      <p:cBhvr>
                                        <p:cTn id="44" dur="500" fill="hold"/>
                                        <p:tgtEl>
                                          <p:spTgt spid="3">
                                            <p:txEl>
                                              <p:pRg st="6" end="6"/>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grpId="0" nodeType="clickEffect">
                                  <p:stCondLst>
                                    <p:cond delay="0"/>
                                  </p:stCondLst>
                                  <p:iterate type="lt">
                                    <p:tmPct val="4000"/>
                                  </p:iterate>
                                  <p:childTnLst>
                                    <p:set>
                                      <p:cBhvr override="childStyle">
                                        <p:cTn id="48" dur="500" fill="hold"/>
                                        <p:tgtEl>
                                          <p:spTgt spid="3">
                                            <p:txEl>
                                              <p:pRg st="7" end="7"/>
                                            </p:txEl>
                                          </p:spTgt>
                                        </p:tgtEl>
                                        <p:attrNameLst>
                                          <p:attrName>style.color</p:attrName>
                                        </p:attrNameLst>
                                      </p:cBhvr>
                                      <p:to>
                                        <p:clrVal>
                                          <a:schemeClr val="accent2"/>
                                        </p:clrVal>
                                      </p:to>
                                    </p:set>
                                    <p:set>
                                      <p:cBhvr>
                                        <p:cTn id="49" dur="500" fill="hold"/>
                                        <p:tgtEl>
                                          <p:spTgt spid="3">
                                            <p:txEl>
                                              <p:pRg st="7" end="7"/>
                                            </p:txEl>
                                          </p:spTgt>
                                        </p:tgtEl>
                                        <p:attrNameLst>
                                          <p:attrName>fillcolor</p:attrName>
                                        </p:attrNameLst>
                                      </p:cBhvr>
                                      <p:to>
                                        <p:clrVal>
                                          <a:schemeClr val="accent2"/>
                                        </p:clrVal>
                                      </p:to>
                                    </p:set>
                                    <p:set>
                                      <p:cBhvr>
                                        <p:cTn id="50" dur="500" fill="hold"/>
                                        <p:tgtEl>
                                          <p:spTgt spid="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cs typeface="B Titr" panose="00000700000000000000" pitchFamily="2" charset="-78"/>
              </a:rPr>
              <a:t>کانون سلامت محله</a:t>
            </a:r>
            <a:endParaRPr lang="en-US" sz="3600" dirty="0">
              <a:cs typeface="B Titr" panose="00000700000000000000" pitchFamily="2" charset="-78"/>
            </a:endParaRPr>
          </a:p>
        </p:txBody>
      </p:sp>
      <p:sp>
        <p:nvSpPr>
          <p:cNvPr id="3" name="Content Placeholder 2"/>
          <p:cNvSpPr>
            <a:spLocks noGrp="1"/>
          </p:cNvSpPr>
          <p:nvPr>
            <p:ph idx="1"/>
          </p:nvPr>
        </p:nvSpPr>
        <p:spPr>
          <a:xfrm>
            <a:off x="467544" y="1556792"/>
            <a:ext cx="8352928" cy="4525963"/>
          </a:xfrm>
        </p:spPr>
        <p:txBody>
          <a:bodyPr>
            <a:normAutofit fontScale="77500" lnSpcReduction="20000"/>
          </a:bodyPr>
          <a:lstStyle/>
          <a:p>
            <a:pPr algn="just" rtl="1">
              <a:lnSpc>
                <a:spcPct val="170000"/>
              </a:lnSpc>
            </a:pPr>
            <a:r>
              <a:rPr lang="ar-SA" dirty="0" smtClean="0">
                <a:cs typeface="B Lotus" panose="00000400000000000000" pitchFamily="2" charset="-78"/>
              </a:rPr>
              <a:t>کانون </a:t>
            </a:r>
            <a:r>
              <a:rPr lang="ar-SA" dirty="0">
                <a:cs typeface="B Lotus" panose="00000400000000000000" pitchFamily="2" charset="-78"/>
              </a:rPr>
              <a:t>سلامت یک نوع تشکل اجتماع </a:t>
            </a:r>
            <a:r>
              <a:rPr lang="ar-SA" dirty="0" smtClean="0">
                <a:cs typeface="B Lotus" panose="00000400000000000000" pitchFamily="2" charset="-78"/>
              </a:rPr>
              <a:t>محور</a:t>
            </a:r>
            <a:r>
              <a:rPr lang="fa-IR" dirty="0" smtClean="0">
                <a:cs typeface="B Lotus" panose="00000400000000000000" pitchFamily="2" charset="-78"/>
              </a:rPr>
              <a:t>محلی</a:t>
            </a:r>
            <a:r>
              <a:rPr lang="en-US" dirty="0" smtClean="0">
                <a:cs typeface="B Lotus" panose="00000400000000000000" pitchFamily="2" charset="-78"/>
              </a:rPr>
              <a:t>Community </a:t>
            </a:r>
            <a:r>
              <a:rPr lang="en-US" dirty="0">
                <a:cs typeface="B Lotus" panose="00000400000000000000" pitchFamily="2" charset="-78"/>
              </a:rPr>
              <a:t>Based </a:t>
            </a:r>
            <a:r>
              <a:rPr lang="en-US" dirty="0" smtClean="0">
                <a:cs typeface="B Lotus" panose="00000400000000000000" pitchFamily="2" charset="-78"/>
              </a:rPr>
              <a:t>Organizations(CBO</a:t>
            </a:r>
            <a:r>
              <a:rPr lang="en-US" dirty="0">
                <a:cs typeface="B Lotus" panose="00000400000000000000" pitchFamily="2" charset="-78"/>
              </a:rPr>
              <a:t>) </a:t>
            </a:r>
            <a:r>
              <a:rPr lang="fa-IR" dirty="0" smtClean="0">
                <a:cs typeface="B Lotus" panose="00000400000000000000" pitchFamily="2" charset="-78"/>
              </a:rPr>
              <a:t> مردمی و</a:t>
            </a:r>
            <a:r>
              <a:rPr lang="ar-SA" dirty="0" smtClean="0">
                <a:cs typeface="B Lotus" panose="00000400000000000000" pitchFamily="2" charset="-78"/>
              </a:rPr>
              <a:t>داوطلبانه </a:t>
            </a:r>
            <a:r>
              <a:rPr lang="ar-SA" dirty="0">
                <a:cs typeface="B Lotus" panose="00000400000000000000" pitchFamily="2" charset="-78"/>
              </a:rPr>
              <a:t>است که در یک حوزه جغرافیایی مشخص نظیر یک روستا، یک بخش یا یک محله با گروه جمعیتی مشخصی بین </a:t>
            </a:r>
            <a:r>
              <a:rPr lang="fa-IR" dirty="0">
                <a:cs typeface="B Lotus" panose="00000400000000000000" pitchFamily="2" charset="-78"/>
              </a:rPr>
              <a:t>10</a:t>
            </a:r>
            <a:r>
              <a:rPr lang="ar-SA" dirty="0">
                <a:cs typeface="B Lotus" panose="00000400000000000000" pitchFamily="2" charset="-78"/>
              </a:rPr>
              <a:t> تا 15 هزار نفر (در شهر) شکل می گیرد. </a:t>
            </a:r>
            <a:endParaRPr lang="en-US" dirty="0">
              <a:cs typeface="B Lotus" panose="00000400000000000000" pitchFamily="2" charset="-78"/>
            </a:endParaRPr>
          </a:p>
          <a:p>
            <a:pPr algn="just" rtl="1">
              <a:lnSpc>
                <a:spcPct val="170000"/>
              </a:lnSpc>
            </a:pPr>
            <a:r>
              <a:rPr lang="fa-IR" dirty="0" smtClean="0">
                <a:cs typeface="B Lotus" panose="00000400000000000000" pitchFamily="2" charset="-78"/>
              </a:rPr>
              <a:t>در کانون سلامت محله مردم </a:t>
            </a:r>
            <a:r>
              <a:rPr lang="fa-IR" dirty="0">
                <a:cs typeface="B Lotus" panose="00000400000000000000" pitchFamily="2" charset="-78"/>
              </a:rPr>
              <a:t>داوطلبانه </a:t>
            </a:r>
            <a:r>
              <a:rPr lang="fa-IR" dirty="0" smtClean="0">
                <a:cs typeface="B Lotus" panose="00000400000000000000" pitchFamily="2" charset="-78"/>
              </a:rPr>
              <a:t>برای </a:t>
            </a:r>
            <a:r>
              <a:rPr lang="fa-IR" dirty="0">
                <a:cs typeface="B Lotus" panose="00000400000000000000" pitchFamily="2" charset="-78"/>
              </a:rPr>
              <a:t>ارتقای سلامت خود، خانواده، محله و جامعه با متولیان </a:t>
            </a:r>
            <a:r>
              <a:rPr lang="fa-IR" dirty="0" smtClean="0">
                <a:cs typeface="B Lotus" panose="00000400000000000000" pitchFamily="2" charset="-78"/>
              </a:rPr>
              <a:t>و ذینفعان امورسلامت </a:t>
            </a:r>
            <a:r>
              <a:rPr lang="fa-IR" dirty="0">
                <a:cs typeface="B Lotus" panose="00000400000000000000" pitchFamily="2" charset="-78"/>
              </a:rPr>
              <a:t>مشارکت می کنند؛ به نحوی که نتیجه نهایی مشارکت مردم توسعه محله و همچنین توانمند سازی، خود اتکایی، آشنایی و مطالبه گری مردم نسبت به حقوق سلامتی خود و جامعه است.</a:t>
            </a:r>
            <a:endParaRPr lang="en-US" dirty="0">
              <a:cs typeface="B Lotus" panose="00000400000000000000" pitchFamily="2" charset="-78"/>
            </a:endParaRPr>
          </a:p>
          <a:p>
            <a:pPr algn="just" rtl="1">
              <a:lnSpc>
                <a:spcPct val="170000"/>
              </a:lnSpc>
            </a:pPr>
            <a:endParaRPr lang="en-US" dirty="0">
              <a:cs typeface="B Lotus" panose="00000400000000000000" pitchFamily="2" charset="-78"/>
            </a:endParaRPr>
          </a:p>
        </p:txBody>
      </p:sp>
    </p:spTree>
    <p:extLst>
      <p:ext uri="{BB962C8B-B14F-4D97-AF65-F5344CB8AC3E}">
        <p14:creationId xmlns:p14="http://schemas.microsoft.com/office/powerpoint/2010/main" val="395448483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000"/>
                                        <p:tgtEl>
                                          <p:spTgt spid="3">
                                            <p:txEl>
                                              <p:pRg st="0" end="0"/>
                                            </p:txEl>
                                          </p:spTgt>
                                        </p:tgtEl>
                                      </p:cBhvr>
                                    </p:animEffect>
                                  </p:childTnLst>
                                </p:cTn>
                              </p:par>
                            </p:childTnLst>
                          </p:cTn>
                        </p:par>
                        <p:par>
                          <p:cTn id="8" fill="hold">
                            <p:stCondLst>
                              <p:cond delay="2000"/>
                            </p:stCondLst>
                            <p:childTnLst>
                              <p:par>
                                <p:cTn id="9" presetID="14" presetClass="entr" presetSubtype="1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cs typeface="B Titr" panose="00000700000000000000" pitchFamily="2" charset="-78"/>
              </a:rPr>
              <a:t>نوع مشارکت </a:t>
            </a:r>
            <a:r>
              <a:rPr lang="fa-IR" sz="3600" b="1" dirty="0" smtClean="0">
                <a:cs typeface="B Titr" panose="00000700000000000000" pitchFamily="2" charset="-78"/>
              </a:rPr>
              <a:t>کانون</a:t>
            </a:r>
            <a:endParaRPr lang="en-US" sz="3600" dirty="0">
              <a:cs typeface="B Titr" panose="00000700000000000000" pitchFamily="2" charset="-78"/>
            </a:endParaRPr>
          </a:p>
        </p:txBody>
      </p:sp>
      <p:sp>
        <p:nvSpPr>
          <p:cNvPr id="3" name="Content Placeholder 2"/>
          <p:cNvSpPr>
            <a:spLocks noGrp="1"/>
          </p:cNvSpPr>
          <p:nvPr>
            <p:ph idx="1"/>
          </p:nvPr>
        </p:nvSpPr>
        <p:spPr/>
        <p:txBody>
          <a:bodyPr>
            <a:normAutofit fontScale="85000" lnSpcReduction="20000"/>
          </a:bodyPr>
          <a:lstStyle/>
          <a:p>
            <a:pPr lvl="0" algn="just" rtl="1">
              <a:lnSpc>
                <a:spcPct val="160000"/>
              </a:lnSpc>
              <a:buFont typeface="Wingdings" panose="05000000000000000000" pitchFamily="2" charset="2"/>
              <a:buChar char="Ø"/>
            </a:pPr>
            <a:r>
              <a:rPr lang="fa-IR" dirty="0">
                <a:cs typeface="B Lotus" panose="00000400000000000000" pitchFamily="2" charset="-78"/>
              </a:rPr>
              <a:t>مردم نسبت به حضور در کانون و وظایف آن اطلاعات و آگاهی کامل دارند </a:t>
            </a:r>
            <a:r>
              <a:rPr lang="fa-IR" b="1" dirty="0">
                <a:cs typeface="B Lotus" panose="00000400000000000000" pitchFamily="2" charset="-78"/>
              </a:rPr>
              <a:t>(مشارکت آگاهانه)</a:t>
            </a:r>
            <a:endParaRPr lang="en-US" b="1" dirty="0">
              <a:cs typeface="B Lotus" panose="00000400000000000000" pitchFamily="2" charset="-78"/>
            </a:endParaRPr>
          </a:p>
          <a:p>
            <a:pPr lvl="0" algn="just" rtl="1">
              <a:lnSpc>
                <a:spcPct val="160000"/>
              </a:lnSpc>
              <a:buFont typeface="Wingdings" panose="05000000000000000000" pitchFamily="2" charset="2"/>
              <a:buChar char="Ø"/>
            </a:pPr>
            <a:r>
              <a:rPr lang="fa-IR" dirty="0">
                <a:cs typeface="B Lotus" panose="00000400000000000000" pitchFamily="2" charset="-78"/>
              </a:rPr>
              <a:t>مردم به صورت داوطلبانه و بدون هیچ چشمداشتی در اجرای امور کانون مشارکت دارند </a:t>
            </a:r>
            <a:r>
              <a:rPr lang="fa-IR" b="1" dirty="0">
                <a:cs typeface="B Lotus" panose="00000400000000000000" pitchFamily="2" charset="-78"/>
              </a:rPr>
              <a:t>(مشارکت داوطلبانه)</a:t>
            </a:r>
            <a:endParaRPr lang="en-US" b="1" dirty="0">
              <a:cs typeface="B Lotus" panose="00000400000000000000" pitchFamily="2" charset="-78"/>
            </a:endParaRPr>
          </a:p>
          <a:p>
            <a:pPr lvl="0" algn="just" rtl="1">
              <a:lnSpc>
                <a:spcPct val="160000"/>
              </a:lnSpc>
              <a:buFont typeface="Wingdings" panose="05000000000000000000" pitchFamily="2" charset="2"/>
              <a:buChar char="Ø"/>
            </a:pPr>
            <a:r>
              <a:rPr lang="fa-IR" dirty="0">
                <a:cs typeface="B Lotus" panose="00000400000000000000" pitchFamily="2" charset="-78"/>
              </a:rPr>
              <a:t>مردم از تأثیر فعالیت کانون بر زندگی خود و جامعه آگاهی کامل دارند و در پیشبرد اهداف کانون از هیچ کمکی دریغ نمی کنند. </a:t>
            </a:r>
            <a:r>
              <a:rPr lang="fa-IR" b="1" dirty="0">
                <a:cs typeface="B Lotus" panose="00000400000000000000" pitchFamily="2" charset="-78"/>
              </a:rPr>
              <a:t>(مشارکت مسئولانه)</a:t>
            </a:r>
            <a:endParaRPr lang="en-US" b="1" dirty="0">
              <a:cs typeface="B Lotus" panose="00000400000000000000" pitchFamily="2" charset="-78"/>
            </a:endParaRPr>
          </a:p>
          <a:p>
            <a:pPr lvl="0" algn="just" rtl="1">
              <a:lnSpc>
                <a:spcPct val="160000"/>
              </a:lnSpc>
              <a:buFont typeface="Wingdings" panose="05000000000000000000" pitchFamily="2" charset="2"/>
              <a:buChar char="Ø"/>
            </a:pPr>
            <a:r>
              <a:rPr lang="fa-IR" dirty="0">
                <a:cs typeface="B Lotus" panose="00000400000000000000" pitchFamily="2" charset="-78"/>
              </a:rPr>
              <a:t>حضور و مشارکت شهروندان در کانون سلامت محلی برای تمامی آحاد جامعه یکسان است و هر شخص علاقمندی می تواند عضو کانون سلامت شود. </a:t>
            </a:r>
            <a:r>
              <a:rPr lang="fa-IR" b="1" dirty="0">
                <a:cs typeface="B Lotus" panose="00000400000000000000" pitchFamily="2" charset="-78"/>
              </a:rPr>
              <a:t>(مشارکت عادلانه)</a:t>
            </a:r>
            <a:endParaRPr lang="en-US" b="1" dirty="0">
              <a:cs typeface="B Lotus" panose="00000400000000000000" pitchFamily="2" charset="-78"/>
            </a:endParaRPr>
          </a:p>
          <a:p>
            <a:pPr algn="just">
              <a:lnSpc>
                <a:spcPct val="160000"/>
              </a:lnSpc>
              <a:buFont typeface="Wingdings" panose="05000000000000000000" pitchFamily="2" charset="2"/>
              <a:buChar char="Ø"/>
            </a:pPr>
            <a:endParaRPr lang="en-US" dirty="0">
              <a:cs typeface="B Lotus" panose="00000400000000000000" pitchFamily="2" charset="-78"/>
            </a:endParaRPr>
          </a:p>
        </p:txBody>
      </p:sp>
    </p:spTree>
    <p:extLst>
      <p:ext uri="{BB962C8B-B14F-4D97-AF65-F5344CB8AC3E}">
        <p14:creationId xmlns:p14="http://schemas.microsoft.com/office/powerpoint/2010/main" val="34558262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2" presetClass="entr" presetSubtype="0" fill="hold" grpId="0" nodeType="afterEffect">
                                  <p:stCondLst>
                                    <p:cond delay="7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grpId="0" nodeType="afterEffect">
                                  <p:stCondLst>
                                    <p:cond delay="7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5250"/>
                            </p:stCondLst>
                            <p:childTnLst>
                              <p:par>
                                <p:cTn id="23" presetID="42" presetClass="entr" presetSubtype="0" fill="hold" grpId="0" nodeType="afterEffect">
                                  <p:stCondLst>
                                    <p:cond delay="75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ommunicatingBadNews">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5547</TotalTime>
  <Words>2778</Words>
  <Application>Microsoft Office PowerPoint</Application>
  <PresentationFormat>On-screen Show (4:3)</PresentationFormat>
  <Paragraphs>216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CommunicatingBadNews</vt:lpstr>
      <vt:lpstr>PowerPoint Presentation</vt:lpstr>
      <vt:lpstr>PowerPoint Presentation</vt:lpstr>
      <vt:lpstr>مقدمه</vt:lpstr>
      <vt:lpstr>اسناد فرادستی</vt:lpstr>
      <vt:lpstr>اسناد فرادستی</vt:lpstr>
      <vt:lpstr>اهمیت و ضرورت </vt:lpstr>
      <vt:lpstr>اهداف</vt:lpstr>
      <vt:lpstr>کانون سلامت محله</vt:lpstr>
      <vt:lpstr>نوع مشارکت کانون</vt:lpstr>
      <vt:lpstr> کارگروه های کانون سلامت محله</vt:lpstr>
      <vt:lpstr>سطح بندی کانون</vt:lpstr>
      <vt:lpstr>ساختار کانون</vt:lpstr>
      <vt:lpstr>عضو کانون </vt:lpstr>
      <vt:lpstr>مسئول کارگروه </vt:lpstr>
      <vt:lpstr>دبیر و جانشین کانون سلامت </vt:lpstr>
      <vt:lpstr>وظایف دبیرکانون سلامت</vt:lpstr>
      <vt:lpstr>وظایف مسئولین کارگروه های کانون سلامت</vt:lpstr>
      <vt:lpstr>PowerPoint Presentation</vt:lpstr>
      <vt:lpstr>وظایف معاونت اجتماعی دانشگاه</vt:lpstr>
      <vt:lpstr>وظایف اداره کل مولفه های اجتماعی موثر بر سلامت</vt:lpstr>
      <vt:lpstr>PowerPoint Presentation</vt:lpstr>
      <vt:lpstr>تعریف مجمع سلامت محله</vt:lpstr>
      <vt:lpstr>اهداف</vt:lpstr>
      <vt:lpstr>مجمع سلامت</vt:lpstr>
      <vt:lpstr>شرح وظایف مجمع سلامت</vt:lpstr>
      <vt:lpstr>اعضاء مجمع سلامت محله یا روستا</vt:lpstr>
      <vt:lpstr>PowerPoint Presentation</vt:lpstr>
      <vt:lpstr>اعضاء مجمع سلامت شهرستان</vt:lpstr>
      <vt:lpstr>اعضاء مجمع سلامت استان</vt:lpstr>
      <vt:lpstr>شرح وظایف دبیر مجمع سلامت</vt:lpstr>
      <vt:lpstr>ارتباط  کانون ها و مجامع</vt:lpstr>
      <vt:lpstr>تقویت کانون های سلامت محله شهر تهران</vt:lpstr>
      <vt:lpstr>تقویت کانون های سلامت محله شهر تهران ادامه</vt:lpstr>
      <vt:lpstr>تقویت کانون های سلامت محله شهر تهران ادامه</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مقدمه</dc:title>
  <dc:creator>03103</dc:creator>
  <cp:lastModifiedBy>B121</cp:lastModifiedBy>
  <cp:revision>58</cp:revision>
  <cp:lastPrinted>2018-12-18T11:09:19Z</cp:lastPrinted>
  <dcterms:created xsi:type="dcterms:W3CDTF">2017-11-28T19:07:16Z</dcterms:created>
  <dcterms:modified xsi:type="dcterms:W3CDTF">2019-01-02T05:52:49Z</dcterms:modified>
</cp:coreProperties>
</file>