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24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312" r:id="rId3"/>
    <p:sldId id="291" r:id="rId4"/>
    <p:sldId id="274" r:id="rId5"/>
    <p:sldId id="320" r:id="rId6"/>
    <p:sldId id="321" r:id="rId7"/>
    <p:sldId id="313" r:id="rId8"/>
    <p:sldId id="257" r:id="rId9"/>
    <p:sldId id="322" r:id="rId10"/>
    <p:sldId id="311" r:id="rId11"/>
    <p:sldId id="268" r:id="rId12"/>
    <p:sldId id="318" r:id="rId13"/>
    <p:sldId id="319" r:id="rId14"/>
    <p:sldId id="292" r:id="rId15"/>
    <p:sldId id="303" r:id="rId16"/>
    <p:sldId id="293" r:id="rId17"/>
    <p:sldId id="301" r:id="rId18"/>
    <p:sldId id="304" r:id="rId19"/>
    <p:sldId id="308" r:id="rId20"/>
    <p:sldId id="307" r:id="rId21"/>
    <p:sldId id="305" r:id="rId22"/>
    <p:sldId id="296" r:id="rId23"/>
    <p:sldId id="298" r:id="rId24"/>
    <p:sldId id="299" r:id="rId25"/>
    <p:sldId id="316" r:id="rId26"/>
    <p:sldId id="323" r:id="rId27"/>
    <p:sldId id="317" r:id="rId28"/>
  </p:sldIdLst>
  <p:sldSz cx="12192000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6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81F1C-D13B-4EBE-AFF3-E6DB5E33871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607D8-BCDB-4ECC-993E-4427A517A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42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7AB0DE-8E40-4786-A2BC-93B2043E0886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6537" y="4342524"/>
            <a:ext cx="5024927" cy="4115969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422" tIns="44617" rIns="92422" bIns="44617"/>
          <a:lstStyle/>
          <a:p>
            <a:endParaRPr lang="en-US"/>
          </a:p>
        </p:txBody>
      </p:sp>
      <p:sp>
        <p:nvSpPr>
          <p:cNvPr id="2375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796925"/>
            <a:ext cx="5700712" cy="320675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518579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607D8-BCDB-4ECC-993E-4427A517AE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29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811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608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9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3" y="6356394"/>
            <a:ext cx="1806244" cy="365125"/>
          </a:xfrm>
        </p:spPr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6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3" y="6356394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9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1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3" y="6356394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9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4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 b="1">
                <a:solidFill>
                  <a:schemeClr val="bg1"/>
                </a:solidFill>
                <a:cs typeface="B Mitra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 algn="r" rtl="1">
              <a:buClr>
                <a:srgbClr val="40024A"/>
              </a:buClr>
              <a:buFont typeface="Webdings" panose="05030102010509060703" pitchFamily="18" charset="2"/>
              <a:buChar char=""/>
              <a:defRPr b="1">
                <a:solidFill>
                  <a:srgbClr val="004568"/>
                </a:solidFill>
                <a:cs typeface="B Mitra" panose="00000400000000000000" pitchFamily="2" charset="-78"/>
              </a:defRPr>
            </a:lvl1pPr>
            <a:lvl2pPr marL="685800" indent="-228600" algn="r" rtl="1">
              <a:buClr>
                <a:srgbClr val="40024A"/>
              </a:buClr>
              <a:buFont typeface="Webdings" panose="05030102010509060703" pitchFamily="18" charset="2"/>
              <a:buChar char=""/>
              <a:defRPr b="1">
                <a:solidFill>
                  <a:srgbClr val="004568"/>
                </a:solidFill>
                <a:cs typeface="B Mitra" panose="00000400000000000000" pitchFamily="2" charset="-78"/>
              </a:defRPr>
            </a:lvl2pPr>
            <a:lvl3pPr marL="1143000" indent="-228600" algn="r" rtl="1">
              <a:buClr>
                <a:srgbClr val="40024A"/>
              </a:buClr>
              <a:buFont typeface="Webdings" panose="05030102010509060703" pitchFamily="18" charset="2"/>
              <a:buChar char=""/>
              <a:defRPr b="1">
                <a:solidFill>
                  <a:srgbClr val="004568"/>
                </a:solidFill>
                <a:cs typeface="B Mitra" panose="00000400000000000000" pitchFamily="2" charset="-78"/>
              </a:defRPr>
            </a:lvl3pPr>
            <a:lvl4pPr marL="1600200" indent="-228600" algn="r" rtl="1">
              <a:buClr>
                <a:srgbClr val="40024A"/>
              </a:buClr>
              <a:buFont typeface="Webdings" panose="05030102010509060703" pitchFamily="18" charset="2"/>
              <a:buChar char=""/>
              <a:defRPr b="1">
                <a:solidFill>
                  <a:srgbClr val="004568"/>
                </a:solidFill>
                <a:cs typeface="B Mitra" panose="00000400000000000000" pitchFamily="2" charset="-78"/>
              </a:defRPr>
            </a:lvl4pPr>
            <a:lvl5pPr marL="2057400" indent="-228600" algn="r" rtl="1">
              <a:buClr>
                <a:srgbClr val="40024A"/>
              </a:buClr>
              <a:buFont typeface="Webdings" panose="05030102010509060703" pitchFamily="18" charset="2"/>
              <a:buChar char=""/>
              <a:defRPr b="1">
                <a:solidFill>
                  <a:srgbClr val="004568"/>
                </a:solidFill>
                <a:cs typeface="B Mitra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579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 b="0">
                <a:solidFill>
                  <a:srgbClr val="004568"/>
                </a:solidFill>
                <a:cs typeface="B Titr" panose="00000700000000000000" pitchFamily="2" charset="-78"/>
              </a:defRPr>
            </a:lvl1pPr>
          </a:lstStyle>
          <a:p>
            <a:r>
              <a:rPr lang="fa-IR" dirty="0"/>
              <a:t>راهنمای کشوری مراقبت و درمان عفونت های آمیزشی، 1399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6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8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50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3" y="6356394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9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3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3" y="6356394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9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1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1" kern="1200" dirty="0" smtClean="0">
                <a:solidFill>
                  <a:srgbClr val="2D1341"/>
                </a:solidFill>
                <a:latin typeface="+mn-lt"/>
                <a:ea typeface="+mn-ea"/>
                <a:cs typeface="B Mitra" panose="00000400000000000000" pitchFamily="2" charset="-7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 algn="r" rtl="1">
              <a:buNone/>
              <a:defRPr sz="2400" b="1">
                <a:solidFill>
                  <a:srgbClr val="2D1341"/>
                </a:solidFill>
                <a:cs typeface="B Mitra" panose="00000400000000000000" pitchFamily="2" charset="-7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 smtClean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buClr>
                <a:srgbClr val="40024A"/>
              </a:buClr>
              <a:buFont typeface="Webdings" panose="05030102010509060703" pitchFamily="18" charset="2"/>
              <a:buChar char=""/>
              <a:defRPr lang="en-US" sz="2800" b="1" kern="1200" dirty="0">
                <a:solidFill>
                  <a:srgbClr val="004568"/>
                </a:solidFill>
                <a:latin typeface="+mn-lt"/>
                <a:ea typeface="+mn-ea"/>
                <a:cs typeface="B Mitra" panose="000004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3" y="6356394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2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3" y="6356394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9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8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3" y="6356394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9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6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3" y="6356394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9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9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6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3" y="6356394"/>
            <a:ext cx="2755900" cy="365125"/>
          </a:xfrm>
          <a:prstGeom prst="rect">
            <a:avLst/>
          </a:prstGeom>
        </p:spPr>
        <p:txBody>
          <a:bodyPr/>
          <a:lstStyle/>
          <a:p>
            <a:fld id="{B2741CA7-E595-474D-9B21-4672CF2860D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9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7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948"/>
            <a:ext cx="12192000" cy="135106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8100" y="185990"/>
            <a:ext cx="8915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94"/>
            <a:ext cx="2209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041B7-0F16-468A-A8B0-EB5860160E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038600" y="6457994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kern="1200">
                <a:solidFill>
                  <a:srgbClr val="004568"/>
                </a:solidFill>
                <a:latin typeface="+mn-lt"/>
                <a:ea typeface="+mn-ea"/>
                <a:cs typeface="B Titr" panose="00000700000000000000" pitchFamily="2" charset="-78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/>
              <a:t>راهنمای کشوری مراقبت و درمان عفونت های آمیزشی، 1399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04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lang="en-US" sz="4400" b="1" kern="1200" dirty="0">
          <a:solidFill>
            <a:schemeClr val="bg1"/>
          </a:solidFill>
          <a:latin typeface="+mj-lt"/>
          <a:ea typeface="+mj-ea"/>
          <a:cs typeface="B Mitra" panose="00000400000000000000" pitchFamily="2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40024A"/>
        </a:buClr>
        <a:buFont typeface="Webdings" panose="05030102010509060703" pitchFamily="18" charset="2"/>
        <a:buChar char=""/>
        <a:defRPr lang="en-US" sz="3200" b="1" kern="1200" dirty="0" smtClean="0">
          <a:solidFill>
            <a:srgbClr val="004568"/>
          </a:solidFill>
          <a:latin typeface="+mn-lt"/>
          <a:ea typeface="+mn-ea"/>
          <a:cs typeface="B Mitra" panose="00000400000000000000" pitchFamily="2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40024A"/>
        </a:buClr>
        <a:buFont typeface="Webdings" panose="05030102010509060703" pitchFamily="18" charset="2"/>
        <a:buChar char=""/>
        <a:defRPr lang="en-US" sz="2800" b="1" kern="1200" dirty="0" smtClean="0">
          <a:solidFill>
            <a:srgbClr val="004568"/>
          </a:solidFill>
          <a:latin typeface="+mn-lt"/>
          <a:ea typeface="+mn-ea"/>
          <a:cs typeface="B Mitra" panose="00000400000000000000" pitchFamily="2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40024A"/>
        </a:buClr>
        <a:buFont typeface="Webdings" panose="05030102010509060703" pitchFamily="18" charset="2"/>
        <a:buChar char=""/>
        <a:defRPr lang="en-US" sz="2400" b="1" kern="1200" dirty="0" smtClean="0">
          <a:solidFill>
            <a:srgbClr val="004568"/>
          </a:solidFill>
          <a:latin typeface="+mn-lt"/>
          <a:ea typeface="+mn-ea"/>
          <a:cs typeface="B Mitra" panose="00000400000000000000" pitchFamily="2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40024A"/>
        </a:buClr>
        <a:buFont typeface="Webdings" panose="05030102010509060703" pitchFamily="18" charset="2"/>
        <a:buChar char=""/>
        <a:defRPr lang="en-US" sz="2000" b="1" kern="1200" dirty="0" smtClean="0">
          <a:solidFill>
            <a:srgbClr val="004568"/>
          </a:solidFill>
          <a:latin typeface="+mn-lt"/>
          <a:ea typeface="+mn-ea"/>
          <a:cs typeface="B Mitra" panose="00000400000000000000" pitchFamily="2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40024A"/>
        </a:buClr>
        <a:buFont typeface="Webdings" panose="05030102010509060703" pitchFamily="18" charset="2"/>
        <a:buChar char=""/>
        <a:defRPr lang="en-US" sz="1800" b="1" kern="1200" dirty="0">
          <a:solidFill>
            <a:srgbClr val="004568"/>
          </a:solidFill>
          <a:latin typeface="+mn-lt"/>
          <a:ea typeface="+mn-ea"/>
          <a:cs typeface="B Mitra" panose="00000400000000000000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10" Type="http://schemas.openxmlformats.org/officeDocument/2006/relationships/image" Target="../media/image6.pn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مدیریت عفونت های آمیزشی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دکتر پروین افسر کازرونی</a:t>
            </a:r>
          </a:p>
          <a:p>
            <a:r>
              <a:rPr lang="fa-IR" dirty="0" smtClean="0"/>
              <a:t>مرکز مدیریت بیماری های واگیر</a:t>
            </a:r>
          </a:p>
          <a:p>
            <a:r>
              <a:rPr lang="fa-IR" dirty="0" smtClean="0"/>
              <a:t>مهر 1399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0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اجزا اصلی مدیریت جامع مبتلایان به</a:t>
            </a:r>
            <a:r>
              <a:rPr lang="en-US" dirty="0"/>
              <a:t> </a:t>
            </a:r>
            <a:r>
              <a:rPr lang="fa-IR" dirty="0"/>
              <a:t>عفونت های آمیزشی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تشخیص و درمان</a:t>
            </a:r>
          </a:p>
          <a:p>
            <a:r>
              <a:rPr lang="fa-IR" dirty="0" smtClean="0"/>
              <a:t>آموزش و مشاوره</a:t>
            </a:r>
          </a:p>
          <a:p>
            <a:r>
              <a:rPr lang="fa-IR" dirty="0" smtClean="0"/>
              <a:t>مدیریت همزمان شریک جنسی</a:t>
            </a:r>
          </a:p>
          <a:p>
            <a:r>
              <a:rPr lang="fa-IR" dirty="0" smtClean="0"/>
              <a:t>پیگیری بیمار</a:t>
            </a:r>
          </a:p>
          <a:p>
            <a:r>
              <a:rPr lang="fa-IR" dirty="0" smtClean="0"/>
              <a:t>آزمایش اچ آی وی</a:t>
            </a:r>
          </a:p>
          <a:p>
            <a:endParaRPr lang="fa-I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618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/>
              <a:t>اجزا اصلی مدیریت جامع مبتلایان به عفونت های آمیزشی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fa-IR" dirty="0"/>
              <a:t>- تشخیص و درمان در راستای افزایش دسترسی و پوشش خدمات مناسب،ارائه درمان سریع و موثر</a:t>
            </a:r>
            <a:endParaRPr lang="en-US" dirty="0"/>
          </a:p>
          <a:p>
            <a:pPr algn="ctr"/>
            <a:r>
              <a:rPr lang="fa-IR" dirty="0"/>
              <a:t>آموزش و مشاوره فرد مبتلا جهت استفاده صحیح از دارو و پیگیری درمان</a:t>
            </a:r>
            <a:endParaRPr lang="en-US" dirty="0"/>
          </a:p>
          <a:p>
            <a:r>
              <a:rPr lang="fa-IR" dirty="0" smtClean="0"/>
              <a:t>پیشگیری جامع:</a:t>
            </a:r>
            <a:endParaRPr lang="en-US" dirty="0"/>
          </a:p>
          <a:p>
            <a:pPr marL="0" indent="0">
              <a:buNone/>
            </a:pPr>
            <a:r>
              <a:rPr lang="fa-IR" dirty="0" smtClean="0"/>
              <a:t>   1-ارائه </a:t>
            </a:r>
            <a:r>
              <a:rPr lang="fa-IR" dirty="0"/>
              <a:t>خدمات پیشگیری جامع ومشاوره اصلاح رفتار</a:t>
            </a:r>
            <a:endParaRPr lang="en-US" dirty="0"/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2-غربالگری </a:t>
            </a:r>
            <a:r>
              <a:rPr lang="fa-IR" dirty="0"/>
              <a:t>عفونت های آمیزشی در جمعیت های کلیدی </a:t>
            </a:r>
            <a:endParaRPr lang="en-US" dirty="0"/>
          </a:p>
          <a:p>
            <a:pPr marL="0" indent="0">
              <a:buNone/>
            </a:pPr>
            <a:r>
              <a:rPr lang="fa-IR" dirty="0" smtClean="0"/>
              <a:t>   3-آزمایش </a:t>
            </a:r>
            <a:r>
              <a:rPr lang="fa-IR" dirty="0"/>
              <a:t>و درمان سیفیلیس در زنان باردار</a:t>
            </a:r>
            <a:endParaRPr lang="en-US" dirty="0"/>
          </a:p>
          <a:p>
            <a:pPr marL="0" indent="0">
              <a:buNone/>
            </a:pPr>
            <a:r>
              <a:rPr lang="fa-IR" dirty="0" smtClean="0"/>
              <a:t>   4-واکسن </a:t>
            </a:r>
            <a:r>
              <a:rPr lang="fa-IR" dirty="0"/>
              <a:t>هپاتیت ب و واکسن </a:t>
            </a:r>
            <a:r>
              <a:rPr lang="en-US" dirty="0"/>
              <a:t>HPV </a:t>
            </a:r>
            <a:r>
              <a:rPr lang="fa-IR" dirty="0"/>
              <a:t> </a:t>
            </a:r>
            <a:endParaRPr lang="fa-IR" dirty="0" smtClean="0"/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5- گزارش دهی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951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مدیریت تشخیص و درمان عفونت های آمیزشی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رویکرد بالینی</a:t>
            </a:r>
          </a:p>
          <a:p>
            <a:r>
              <a:rPr lang="fa-IR" dirty="0" smtClean="0"/>
              <a:t>رویکرد اتیولوژیک</a:t>
            </a:r>
          </a:p>
          <a:p>
            <a:r>
              <a:rPr lang="fa-IR" dirty="0" smtClean="0"/>
              <a:t>رویکرد </a:t>
            </a:r>
            <a:r>
              <a:rPr lang="fa-IR" smtClean="0"/>
              <a:t>سندرومیک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89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smtClean="0"/>
              <a:t>رویکرد بالینی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2057400"/>
            <a:ext cx="8229600" cy="3962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2800" dirty="0">
                <a:solidFill>
                  <a:srgbClr val="FF0000"/>
                </a:solidFill>
              </a:rPr>
              <a:t>پزشک بر اساس مشاهدات بالینی و تجربه قبلی ، بیمار را بر اساس یک عامل بیماریزای محتمل درمان میکند</a:t>
            </a:r>
            <a:r>
              <a:rPr lang="fa-IR" sz="2800" dirty="0" smtClean="0">
                <a:solidFill>
                  <a:srgbClr val="FF0000"/>
                </a:solidFill>
              </a:rPr>
              <a:t>.</a:t>
            </a:r>
            <a:endParaRPr lang="fa-IR" sz="3000" dirty="0"/>
          </a:p>
          <a:p>
            <a:r>
              <a:rPr lang="fa-IR" sz="3000" b="1" dirty="0" smtClean="0"/>
              <a:t>تجربه  </a:t>
            </a:r>
            <a:r>
              <a:rPr lang="fa-IR" sz="3000" b="1" dirty="0"/>
              <a:t>درمانگر</a:t>
            </a:r>
          </a:p>
          <a:p>
            <a:r>
              <a:rPr lang="fa-IR" sz="3000" b="1" dirty="0"/>
              <a:t>علایم مشترک </a:t>
            </a:r>
            <a:r>
              <a:rPr lang="en-US" sz="3000" b="1" dirty="0"/>
              <a:t>STIs</a:t>
            </a:r>
            <a:r>
              <a:rPr lang="fa-IR" sz="3000" b="1" dirty="0"/>
              <a:t> </a:t>
            </a:r>
            <a:r>
              <a:rPr lang="fa-IR" sz="3000" b="1" dirty="0" smtClean="0"/>
              <a:t>احتمال اشتباه در تشخیص</a:t>
            </a:r>
            <a:endParaRPr lang="fa-IR" sz="3000" b="1" dirty="0"/>
          </a:p>
          <a:p>
            <a:r>
              <a:rPr lang="fa-IR" sz="3000" b="1" dirty="0"/>
              <a:t>احتمال داشتن چند عفونت هم </a:t>
            </a:r>
            <a:r>
              <a:rPr lang="fa-IR" sz="3000" b="1" dirty="0" smtClean="0"/>
              <a:t>زمان</a:t>
            </a:r>
          </a:p>
          <a:p>
            <a:pPr marL="0" indent="0" algn="ctr">
              <a:buNone/>
            </a:pPr>
            <a:r>
              <a:rPr lang="fa-IR" sz="3000" dirty="0" smtClean="0"/>
              <a:t> </a:t>
            </a:r>
            <a:r>
              <a:rPr lang="fa-IR" sz="3000" dirty="0" smtClean="0">
                <a:solidFill>
                  <a:srgbClr val="FF0000"/>
                </a:solidFill>
              </a:rPr>
              <a:t>احتمال تشخیص غلط یا درمان ناکافی</a:t>
            </a:r>
            <a:endParaRPr lang="en-US" sz="3000" b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26858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smtClean="0"/>
              <a:t>رویکرد اتیولوژیک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1371600" y="2057400"/>
            <a:ext cx="8534400" cy="40386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a-IR" b="1" dirty="0" smtClean="0"/>
              <a:t>نیاز به آزمایشگاه ( پرسنل ماهر، مواد و تجهیزات)</a:t>
            </a:r>
          </a:p>
          <a:p>
            <a:r>
              <a:rPr lang="fa-IR" b="1" dirty="0" smtClean="0"/>
              <a:t>تاخیر در درمان ( ویزیت مجدد بیمار، ادامه انتقال بیماری، اکراه در مراجعه مجدد) </a:t>
            </a:r>
          </a:p>
          <a:p>
            <a:r>
              <a:rPr lang="fa-IR" b="1" dirty="0" smtClean="0"/>
              <a:t>عدم امکان تجهیز تمام مراکز سطح اول</a:t>
            </a:r>
          </a:p>
          <a:p>
            <a:r>
              <a:rPr lang="fa-IR" b="1" dirty="0" smtClean="0"/>
              <a:t>عدم امکان بررسی تمام موارد </a:t>
            </a:r>
            <a:r>
              <a:rPr lang="en-US" b="1" dirty="0" smtClean="0"/>
              <a:t>STI</a:t>
            </a:r>
            <a:r>
              <a:rPr lang="fa-IR" b="1" dirty="0" smtClean="0"/>
              <a:t> (کلامیدیا تراکوماتیس،... )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9506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مزایای تشخیص اتیولوژیک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a-IR" altLang="en-US" dirty="0" smtClean="0">
                <a:solidFill>
                  <a:srgbClr val="FF0000"/>
                </a:solidFill>
              </a:rPr>
              <a:t>تشخیص اتیولوژیک بر مبنای علائم و تشخیص آزمایشگاهی/و یابا استفاده از میکروسکوپ انجام می شود</a:t>
            </a:r>
          </a:p>
          <a:p>
            <a:pPr marL="0" indent="0">
              <a:buNone/>
            </a:pPr>
            <a:r>
              <a:rPr lang="fa-IR" altLang="en-US" dirty="0" smtClean="0"/>
              <a:t>  </a:t>
            </a:r>
            <a:r>
              <a:rPr lang="fa-IR" altLang="en-US" sz="3600" dirty="0" smtClean="0"/>
              <a:t>مزایا</a:t>
            </a:r>
            <a:r>
              <a:rPr lang="fa-IR" altLang="en-US" dirty="0" smtClean="0"/>
              <a:t>:</a:t>
            </a:r>
          </a:p>
          <a:p>
            <a:r>
              <a:rPr lang="fa-IR" altLang="en-US" dirty="0" smtClean="0"/>
              <a:t>تعیین دقیق نوع میکروارگانیسم </a:t>
            </a:r>
            <a:endParaRPr lang="en-GB" altLang="en-US" dirty="0"/>
          </a:p>
          <a:p>
            <a:r>
              <a:rPr lang="fa-IR" altLang="en-US" dirty="0" smtClean="0"/>
              <a:t>راهنمایی مشاوره و مدیریت شریک جنسی</a:t>
            </a:r>
            <a:endParaRPr lang="en-GB" altLang="en-US" dirty="0"/>
          </a:p>
          <a:p>
            <a:r>
              <a:rPr lang="fa-IR" altLang="en-US" dirty="0" smtClean="0"/>
              <a:t>امکان انجام آزمایش مقاومتآنتی بیوتیکی</a:t>
            </a:r>
            <a:endParaRPr lang="en-GB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448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dirty="0"/>
              <a:t>درمان اتیولوژیک (علتی یا بر مبنی تشخیص آزمایشگاهی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762000" y="2140108"/>
            <a:ext cx="10849205" cy="4752528"/>
          </a:xfrm>
          <a:prstGeom prst="rect">
            <a:avLst/>
          </a:prstGeom>
        </p:spPr>
        <p:txBody>
          <a:bodyPr/>
          <a:lstStyle/>
          <a:p>
            <a:pPr rtl="1"/>
            <a:r>
              <a:rPr lang="fa-IR" dirty="0"/>
              <a:t>محدودیت امکانات آزمایشگاهی در همه نقاط و مراکز درمانی </a:t>
            </a:r>
            <a:endParaRPr lang="en-US" dirty="0"/>
          </a:p>
          <a:p>
            <a:pPr rtl="1"/>
            <a:r>
              <a:rPr lang="fa-IR" dirty="0"/>
              <a:t>هزینه آزمایشات تخصصی </a:t>
            </a:r>
            <a:endParaRPr lang="en-US" dirty="0"/>
          </a:p>
          <a:p>
            <a:pPr rtl="1"/>
            <a:r>
              <a:rPr lang="fa-IR" dirty="0"/>
              <a:t>ایجاد وقفه زمانی در درمان براي دریافت نتیجه آزمایش</a:t>
            </a:r>
          </a:p>
        </p:txBody>
      </p:sp>
    </p:spTree>
    <p:extLst>
      <p:ext uri="{BB962C8B-B14F-4D97-AF65-F5344CB8AC3E}">
        <p14:creationId xmlns:p14="http://schemas.microsoft.com/office/powerpoint/2010/main" val="3799388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تشخیص اتیولوژیک عفونت های آمیزشی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تست های تشخیصی دقیق،  در کشورهای با درآمد بالا انجام می شود</a:t>
            </a:r>
            <a:r>
              <a:rPr lang="fa-IR" dirty="0" smtClean="0"/>
              <a:t>.</a:t>
            </a:r>
            <a:endParaRPr lang="en-US" dirty="0" smtClean="0"/>
          </a:p>
          <a:p>
            <a:r>
              <a:rPr lang="fa-IR" dirty="0" smtClean="0"/>
              <a:t>این </a:t>
            </a:r>
            <a:r>
              <a:rPr lang="fa-IR" dirty="0"/>
              <a:t>تست ها برای مبتلایان بدون علامت استفاده می شود</a:t>
            </a:r>
            <a:r>
              <a:rPr lang="fa-IR" dirty="0" smtClean="0"/>
              <a:t>.</a:t>
            </a:r>
            <a:endParaRPr lang="en-US" dirty="0" smtClean="0"/>
          </a:p>
          <a:p>
            <a:r>
              <a:rPr lang="fa-IR" dirty="0" smtClean="0"/>
              <a:t> </a:t>
            </a:r>
            <a:r>
              <a:rPr lang="fa-IR" dirty="0"/>
              <a:t>در کشورهای درامد متوسط و پایین، استفاده از این تست ها به صورت گسترده، مقدور نیست و تشخیص بسیار طولانی می شود</a:t>
            </a:r>
            <a:r>
              <a:rPr lang="fa-IR" dirty="0" smtClean="0"/>
              <a:t>.</a:t>
            </a:r>
            <a:endParaRPr lang="en-US" dirty="0" smtClean="0"/>
          </a:p>
          <a:p>
            <a:r>
              <a:rPr lang="fa-IR" dirty="0" smtClean="0"/>
              <a:t>تنها </a:t>
            </a:r>
            <a:r>
              <a:rPr lang="fa-IR" dirty="0"/>
              <a:t>تست سریع در دسترس تست های دوگانه اچ آی وی، سیفیلیس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27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رویکرد سندرمیک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fa-IR" sz="3600" dirty="0" smtClean="0"/>
          </a:p>
          <a:p>
            <a:pPr algn="ctr"/>
            <a:r>
              <a:rPr lang="fa-IR" sz="3600" dirty="0" smtClean="0"/>
              <a:t>بر </a:t>
            </a:r>
            <a:r>
              <a:rPr lang="fa-IR" sz="3600" dirty="0"/>
              <a:t>اساس مجموعه علائمی که در جریان شرح حال و معاینه بیمار یافت میشود و براساس اپیدمیولوژی منطقه صورت </a:t>
            </a:r>
            <a:r>
              <a:rPr lang="fa-IR" sz="3600" dirty="0" smtClean="0"/>
              <a:t>میگیرد</a:t>
            </a:r>
            <a:endParaRPr lang="en-US" sz="3600" dirty="0" smtClean="0"/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29367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رویکرد سندرمیک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300" dirty="0">
                <a:solidFill>
                  <a:srgbClr val="FF0000"/>
                </a:solidFill>
              </a:rPr>
              <a:t>برای گرفتن شرح </a:t>
            </a:r>
            <a:r>
              <a:rPr lang="fa-IR" sz="3300" dirty="0" smtClean="0">
                <a:solidFill>
                  <a:srgbClr val="FF0000"/>
                </a:solidFill>
              </a:rPr>
              <a:t>حال مناسب،</a:t>
            </a:r>
            <a:r>
              <a:rPr lang="fa-IR" dirty="0" smtClean="0"/>
              <a:t> </a:t>
            </a:r>
            <a:r>
              <a:rPr lang="fa-IR" dirty="0"/>
              <a:t>لازم است اطمینان فرد را جلب </a:t>
            </a:r>
            <a:r>
              <a:rPr lang="fa-IR" dirty="0" smtClean="0"/>
              <a:t>نمود.  </a:t>
            </a:r>
            <a:r>
              <a:rPr lang="fa-IR" dirty="0"/>
              <a:t>اطلاعات مورد نیاز شامل:</a:t>
            </a:r>
            <a:endParaRPr lang="en-US" dirty="0"/>
          </a:p>
          <a:p>
            <a:pPr marL="0" indent="0">
              <a:buNone/>
            </a:pPr>
            <a:r>
              <a:rPr lang="fa-IR" dirty="0" smtClean="0"/>
              <a:t>    1-اطلاعات </a:t>
            </a:r>
            <a:r>
              <a:rPr lang="fa-IR" dirty="0"/>
              <a:t>عمومی </a:t>
            </a:r>
            <a:r>
              <a:rPr lang="fa-IR" dirty="0" smtClean="0"/>
              <a:t>بیمار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2-بیماری </a:t>
            </a:r>
            <a:r>
              <a:rPr lang="fa-IR" dirty="0"/>
              <a:t>فعلی </a:t>
            </a:r>
            <a:r>
              <a:rPr lang="fa-IR" dirty="0" smtClean="0"/>
              <a:t>فرد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3-شرح </a:t>
            </a:r>
            <a:r>
              <a:rPr lang="fa-IR" dirty="0"/>
              <a:t>حال پزشکی </a:t>
            </a:r>
            <a:r>
              <a:rPr lang="fa-IR" dirty="0" smtClean="0"/>
              <a:t>فرد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4-شرح </a:t>
            </a:r>
            <a:r>
              <a:rPr lang="fa-IR" dirty="0"/>
              <a:t>حال رفتار جنسی فرد</a:t>
            </a:r>
            <a:endParaRPr lang="en-US" dirty="0"/>
          </a:p>
          <a:p>
            <a:r>
              <a:rPr lang="fa-IR" dirty="0"/>
              <a:t> علت نیاز به این اطلاعات را توضیح دهید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مدیریت عفونت های آمیزشی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1-اهمیت عفونت های آمیزشی</a:t>
            </a:r>
          </a:p>
          <a:p>
            <a:r>
              <a:rPr lang="fa-IR" dirty="0" smtClean="0"/>
              <a:t>2-اصول مدیریت عفونت های آمیزشی</a:t>
            </a:r>
          </a:p>
          <a:p>
            <a:r>
              <a:rPr lang="fa-IR" dirty="0" smtClean="0"/>
              <a:t>3- تشخیص و درمان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رویکرد بالینی</a:t>
            </a:r>
          </a:p>
          <a:p>
            <a:pPr marL="0" indent="0">
              <a:buNone/>
            </a:pPr>
            <a:r>
              <a:rPr lang="fa-IR" dirty="0" smtClean="0"/>
              <a:t>    رویکرد اتیولوژیک</a:t>
            </a:r>
          </a:p>
          <a:p>
            <a:pPr marL="0" indent="0">
              <a:buNone/>
            </a:pPr>
            <a:r>
              <a:rPr lang="fa-IR" dirty="0" smtClean="0"/>
              <a:t>    رویکرد سندرمیک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60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رویکرد سندرمیک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معاینه بالینی</a:t>
            </a:r>
          </a:p>
          <a:p>
            <a:r>
              <a:rPr lang="fa-IR" dirty="0"/>
              <a:t>درمان برای هر سندرم، شایع‌ترین عامل بیماریزا را در نظر می‌گیرد. بخش عمده‌ای از بیماری‌های آمیزشی با علائمی مثل ترشح مجرا یا با سوزش ادرار، زخم ناحیه تناسلی، ترشح واژینال و زیر دل درد تظاهر می‌کنند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97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رویکرد </a:t>
            </a:r>
            <a:r>
              <a:rPr lang="fa-IR" dirty="0" smtClean="0"/>
              <a:t>سندرمیک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a-I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</a:rPr>
              <a:t> معایب رویکرد سندرمیک:</a:t>
            </a:r>
          </a:p>
          <a:p>
            <a:r>
              <a:rPr lang="fa-IR" dirty="0" smtClean="0"/>
              <a:t>میان </a:t>
            </a:r>
            <a:r>
              <a:rPr lang="fa-IR" dirty="0"/>
              <a:t>میتوان به بدون علامت بودن بسیاری از عفونتهای آمیزشی بخصوص در زنان و مصرف نا بجای آنتی بیوتیک ها برای یک بیماری </a:t>
            </a:r>
            <a:r>
              <a:rPr lang="fa-IR" dirty="0" smtClean="0"/>
              <a:t>و هدر رفتن دارو</a:t>
            </a:r>
          </a:p>
          <a:p>
            <a:r>
              <a:rPr lang="fa-IR" dirty="0" smtClean="0"/>
              <a:t>موارد </a:t>
            </a:r>
            <a:r>
              <a:rPr lang="fa-IR" dirty="0"/>
              <a:t>بدون علامت یا دارای علائم نهفته را شناسایی نمی </a:t>
            </a:r>
            <a:r>
              <a:rPr lang="fa-IR" dirty="0" smtClean="0"/>
              <a:t>کند</a:t>
            </a:r>
          </a:p>
          <a:p>
            <a:pPr>
              <a:buClr>
                <a:srgbClr val="000000"/>
              </a:buClr>
            </a:pPr>
            <a:r>
              <a:rPr lang="fa-IR" altLang="en-US" dirty="0" smtClean="0"/>
              <a:t>روش مناسبی برای ترشحات وازینال خصوصا در جوامعی که شیوع پایین عفونت آمیزشی دارند</a:t>
            </a:r>
            <a:r>
              <a:rPr lang="en-US" altLang="en-US" dirty="0" smtClean="0"/>
              <a:t> settings</a:t>
            </a:r>
            <a:endParaRPr lang="en-US" altLang="en-US" dirty="0"/>
          </a:p>
          <a:p>
            <a:pPr>
              <a:buClr>
                <a:srgbClr val="000000"/>
              </a:buClr>
            </a:pPr>
            <a:r>
              <a:rPr lang="fa-IR" altLang="en-US" dirty="0" smtClean="0"/>
              <a:t>مشاوره و درمان شریک جنسی بدون تشخیص قطعی میکرووارگانیسم انجام می شود</a:t>
            </a:r>
            <a:endParaRPr lang="fa-I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958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رویکرد سندرومیک</a:t>
            </a:r>
            <a:endParaRPr lang="en-US" b="1" dirty="0" smtClean="0"/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>
          <a:xfrm>
            <a:off x="2286000" y="1885950"/>
            <a:ext cx="7924800" cy="40576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a-IR" sz="2800" b="1" dirty="0"/>
              <a:t>در اولین مراجعه مراقبتهای جامع بعمل می آید.</a:t>
            </a:r>
          </a:p>
          <a:p>
            <a:r>
              <a:rPr lang="fa-IR" sz="2800" b="1" dirty="0"/>
              <a:t>بیمار برای تمام عوامل مهم ایجاد کننده سندروم درمان می شود.</a:t>
            </a:r>
          </a:p>
          <a:p>
            <a:r>
              <a:rPr lang="fa-IR" sz="2800" b="1" dirty="0"/>
              <a:t>روند تشخیص و درمان سریع و گسترده در اختیار بیمار قرار می گیرد.</a:t>
            </a:r>
          </a:p>
          <a:p>
            <a:r>
              <a:rPr lang="fa-IR" sz="2800" b="1" dirty="0"/>
              <a:t>فرصت برای آموزش بیمار مهیا می شود.</a:t>
            </a:r>
          </a:p>
          <a:p>
            <a:r>
              <a:rPr lang="fa-IR" sz="2800" b="1" dirty="0"/>
              <a:t>با استفاده از فلوچارت تعیین عوامل ایجاد کننده سندروم مهیا می شود.</a:t>
            </a:r>
            <a:r>
              <a:rPr lang="fa-IR" sz="2800" b="1" dirty="0" smtClean="0"/>
              <a:t> 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9758356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dirty="0"/>
              <a:t>رویکرد سندرومیک</a:t>
            </a:r>
            <a:endParaRPr lang="en-US" sz="3600" dirty="0"/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2057400"/>
            <a:ext cx="8229600" cy="268605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fa-IR" sz="2400" b="1" dirty="0"/>
              <a:t>بر حل مساله استوار است.</a:t>
            </a:r>
          </a:p>
          <a:p>
            <a:r>
              <a:rPr lang="fa-IR" sz="2400" b="1" dirty="0"/>
              <a:t>بسیار حساس است و عفونتهای هم زمان را تشخیص می دهد.</a:t>
            </a:r>
          </a:p>
          <a:p>
            <a:r>
              <a:rPr lang="fa-IR" sz="2400" b="1" dirty="0"/>
              <a:t>بیمار را در اولین مراجعه درمان می کند.</a:t>
            </a:r>
          </a:p>
          <a:p>
            <a:r>
              <a:rPr lang="fa-IR" sz="2400" b="1" dirty="0"/>
              <a:t>با ادغام در بخش مراقبتهای اولیه در دسترس قرار می گیرد.</a:t>
            </a:r>
          </a:p>
          <a:p>
            <a:r>
              <a:rPr lang="fa-IR" sz="2400" b="1" dirty="0"/>
              <a:t>با استفاده از فلوچارت پرسنل بهداشتی بصورت منطقی راهنمایی می شوند. </a:t>
            </a:r>
          </a:p>
          <a:p>
            <a:r>
              <a:rPr lang="fa-IR" sz="2400" b="1" dirty="0"/>
              <a:t>برای آموزش و مشاوره وقت در اختیار می گذارد.</a:t>
            </a:r>
          </a:p>
        </p:txBody>
      </p:sp>
    </p:spTree>
    <p:extLst>
      <p:ext uri="{BB962C8B-B14F-4D97-AF65-F5344CB8AC3E}">
        <p14:creationId xmlns:p14="http://schemas.microsoft.com/office/powerpoint/2010/main" val="246231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dirty="0"/>
              <a:t>رویکرد سندرومیک</a:t>
            </a:r>
            <a:endParaRPr lang="en-US" sz="3600" dirty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2057400"/>
            <a:ext cx="8229600" cy="38862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fa-IR" sz="2800" b="1" dirty="0"/>
              <a:t>مجموعه علایم و نشانه ها </a:t>
            </a:r>
          </a:p>
          <a:p>
            <a:pPr>
              <a:lnSpc>
                <a:spcPct val="90000"/>
              </a:lnSpc>
            </a:pPr>
            <a:r>
              <a:rPr lang="fa-IR" sz="2800" b="1" dirty="0"/>
              <a:t>استفاده از </a:t>
            </a:r>
            <a:r>
              <a:rPr lang="en-US" sz="2800" b="1" dirty="0"/>
              <a:t>flowchart</a:t>
            </a:r>
            <a:r>
              <a:rPr lang="fa-IR" sz="2800" b="1" dirty="0"/>
              <a:t> </a:t>
            </a:r>
          </a:p>
          <a:p>
            <a:pPr>
              <a:lnSpc>
                <a:spcPct val="90000"/>
              </a:lnSpc>
            </a:pPr>
            <a:r>
              <a:rPr lang="fa-IR" sz="2800" b="1" dirty="0"/>
              <a:t>درمان سریع تمام </a:t>
            </a:r>
            <a:r>
              <a:rPr lang="fa-IR" sz="2800" b="1" u="sng" dirty="0"/>
              <a:t>عوامل مهم</a:t>
            </a:r>
            <a:r>
              <a:rPr lang="fa-IR" sz="2800" b="1" dirty="0"/>
              <a:t> ( تسریع غیر عفونی شدن بیمار</a:t>
            </a:r>
            <a:r>
              <a:rPr lang="fa-IR" sz="2800" b="1" dirty="0" smtClean="0"/>
              <a:t>)                             </a:t>
            </a:r>
            <a:r>
              <a:rPr lang="fa-IR" sz="2800" b="1" dirty="0"/>
              <a:t>- درمان سریع در اولین </a:t>
            </a:r>
            <a:r>
              <a:rPr lang="fa-IR" sz="2800" b="1" dirty="0" smtClean="0"/>
              <a:t>مراجعه  </a:t>
            </a:r>
            <a:endParaRPr lang="fa-IR" sz="2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fa-IR" sz="2800" b="1" dirty="0" smtClean="0"/>
              <a:t>   - </a:t>
            </a:r>
            <a:r>
              <a:rPr lang="fa-IR" sz="2800" b="1" dirty="0"/>
              <a:t>درمان بیشتر </a:t>
            </a:r>
            <a:r>
              <a:rPr lang="fa-IR" sz="2800" b="1" dirty="0" smtClean="0"/>
              <a:t>بیماران                          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</a:t>
            </a:r>
            <a:r>
              <a:rPr lang="fa-IR" sz="2800" b="1" dirty="0" smtClean="0"/>
              <a:t> </a:t>
            </a:r>
            <a:r>
              <a:rPr lang="fa-IR" sz="2800" b="1" dirty="0"/>
              <a:t>- امکان پیشگیری و آموزش</a:t>
            </a:r>
          </a:p>
        </p:txBody>
      </p:sp>
    </p:spTree>
    <p:extLst>
      <p:ext uri="{BB962C8B-B14F-4D97-AF65-F5344CB8AC3E}">
        <p14:creationId xmlns:p14="http://schemas.microsoft.com/office/powerpoint/2010/main" val="3547099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سندرم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ترشحات مجرای ادرار در مردان</a:t>
            </a:r>
          </a:p>
          <a:p>
            <a:r>
              <a:rPr lang="fa-IR" dirty="0" smtClean="0"/>
              <a:t>زخم ناحیه تناسلی (مرد، زن)</a:t>
            </a:r>
          </a:p>
          <a:p>
            <a:r>
              <a:rPr lang="fa-IR" dirty="0" smtClean="0"/>
              <a:t>ترشحات واژینال</a:t>
            </a:r>
          </a:p>
          <a:p>
            <a:r>
              <a:rPr lang="fa-IR" dirty="0" smtClean="0"/>
              <a:t>بیماری های التهابی لگن</a:t>
            </a:r>
          </a:p>
          <a:p>
            <a:r>
              <a:rPr lang="fa-IR" dirty="0" smtClean="0"/>
              <a:t>تورم اسکروتوم</a:t>
            </a:r>
          </a:p>
          <a:p>
            <a:r>
              <a:rPr lang="fa-IR" dirty="0" smtClean="0"/>
              <a:t>تورم غدد لنفاوی ناحیه اینگوینال</a:t>
            </a:r>
          </a:p>
          <a:p>
            <a:r>
              <a:rPr lang="fa-IR" dirty="0" smtClean="0"/>
              <a:t>عفونت چشمی نوزاد</a:t>
            </a:r>
          </a:p>
          <a:p>
            <a:r>
              <a:rPr lang="fa-IR" dirty="0" smtClean="0">
                <a:solidFill>
                  <a:schemeClr val="tx2">
                    <a:lumMod val="75000"/>
                  </a:schemeClr>
                </a:solidFill>
              </a:rPr>
              <a:t>عفونتهای ناحیه انورکتال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21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از توجه شما سپاسگزارم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543164"/>
            <a:ext cx="1143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3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3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1-اهمیت عفونت های آمیزشی </a:t>
            </a:r>
            <a:br>
              <a:rPr lang="fa-IR" dirty="0" smtClean="0"/>
            </a:br>
            <a:r>
              <a:rPr lang="en-US" sz="3600" dirty="0" smtClean="0"/>
              <a:t>STIs (sexually transmitted infections)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 smtClean="0"/>
          </a:p>
          <a:p>
            <a:pPr algn="just"/>
            <a:r>
              <a:rPr lang="fa-IR" dirty="0"/>
              <a:t>حداقل 30 عامل بیماری زا ی باکتریایی، ویروسی و انگلی برای عفونت های آمیزشی شناخته شده است، مانند :نایسریا گنوره، </a:t>
            </a:r>
            <a:r>
              <a:rPr lang="fa-IR" dirty="0" err="1" smtClean="0"/>
              <a:t>تریپونوما</a:t>
            </a:r>
            <a:r>
              <a:rPr lang="fa-IR" dirty="0" smtClean="0"/>
              <a:t> </a:t>
            </a:r>
            <a:r>
              <a:rPr lang="fa-IR" dirty="0" err="1" smtClean="0"/>
              <a:t>پالیدوم</a:t>
            </a:r>
            <a:r>
              <a:rPr lang="fa-IR" dirty="0" smtClean="0"/>
              <a:t>، کلامیدیا </a:t>
            </a:r>
            <a:r>
              <a:rPr lang="fa-IR" dirty="0"/>
              <a:t>تراکوماتیس،تریکوموناس واژینالیس، ویروس هرپس سیمپلکس و پاپیلوماویروس انسانی هستند.</a:t>
            </a:r>
            <a:endParaRPr lang="en-US" dirty="0"/>
          </a:p>
          <a:p>
            <a:r>
              <a:rPr lang="fa-IR" dirty="0" smtClean="0"/>
              <a:t>سالانه در حدود 376 میلیون نفر در سراسر جهان </a:t>
            </a:r>
            <a:r>
              <a:rPr lang="fa-IR" dirty="0"/>
              <a:t>(زنان و مردان 15 تا 49 ساله </a:t>
            </a:r>
            <a:r>
              <a:rPr lang="fa-IR" dirty="0" smtClean="0"/>
              <a:t>) مبتلا به عفونت‌های آمیزشی قابل درمان می شوند.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870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Global estimates of new cases of curable STIs </a:t>
            </a:r>
            <a:r>
              <a:rPr lang="en-US" b="1" dirty="0" smtClean="0"/>
              <a:t>in 2016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220331"/>
              </p:ext>
            </p:extLst>
          </p:nvPr>
        </p:nvGraphicFramePr>
        <p:xfrm>
          <a:off x="609600" y="1828798"/>
          <a:ext cx="10972800" cy="4820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6200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Sexually transmitted infection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No. (million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Chlamydia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127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0889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Gonorrhoea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87 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071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Syphilis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 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Trichomoniasis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156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8655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376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49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A2700F-5CB2-4482-8D5D-3F2563A9A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4D4838C1-0E0D-4B20-B6FA-CA3DF89BE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2600"/>
            <a:ext cx="13473404" cy="7467033"/>
          </a:xfrm>
        </p:spPr>
      </p:pic>
    </p:spTree>
    <p:extLst>
      <p:ext uri="{BB962C8B-B14F-4D97-AF65-F5344CB8AC3E}">
        <p14:creationId xmlns:p14="http://schemas.microsoft.com/office/powerpoint/2010/main" val="3237974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69778D-7DAD-4266-8ED7-B0DD486F4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7C29CC83-B3EB-4A18-83EE-46F36055C0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1" y="1600200"/>
            <a:ext cx="12964742" cy="7292668"/>
          </a:xfrm>
        </p:spPr>
      </p:pic>
    </p:spTree>
    <p:extLst>
      <p:ext uri="{BB962C8B-B14F-4D97-AF65-F5344CB8AC3E}">
        <p14:creationId xmlns:p14="http://schemas.microsoft.com/office/powerpoint/2010/main" val="2536421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64184" y="115888"/>
            <a:ext cx="10316633" cy="7921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normAutofit/>
          </a:bodyPr>
          <a:lstStyle/>
          <a:p>
            <a:pPr algn="ctr"/>
            <a:r>
              <a:rPr lang="en-GB" sz="3600" b="1" dirty="0">
                <a:effectLst/>
              </a:rPr>
              <a:t>Sexually Transmitted Infections</a:t>
            </a:r>
          </a:p>
        </p:txBody>
      </p:sp>
      <p:sp>
        <p:nvSpPr>
          <p:cNvPr id="236548" name="Line 4"/>
          <p:cNvSpPr>
            <a:spLocks noChangeShapeType="1"/>
          </p:cNvSpPr>
          <p:nvPr/>
        </p:nvSpPr>
        <p:spPr bwMode="auto">
          <a:xfrm>
            <a:off x="46569" y="3213100"/>
            <a:ext cx="1216025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36549" name="Freeform 5"/>
          <p:cNvSpPr>
            <a:spLocks/>
          </p:cNvSpPr>
          <p:nvPr/>
        </p:nvSpPr>
        <p:spPr bwMode="auto">
          <a:xfrm>
            <a:off x="3678767" y="1268413"/>
            <a:ext cx="5293784" cy="4722812"/>
          </a:xfrm>
          <a:custGeom>
            <a:avLst/>
            <a:gdLst>
              <a:gd name="T0" fmla="*/ 648 w 2521"/>
              <a:gd name="T1" fmla="*/ 156 h 2377"/>
              <a:gd name="T2" fmla="*/ 492 w 2521"/>
              <a:gd name="T3" fmla="*/ 372 h 2377"/>
              <a:gd name="T4" fmla="*/ 348 w 2521"/>
              <a:gd name="T5" fmla="*/ 600 h 2377"/>
              <a:gd name="T6" fmla="*/ 348 w 2521"/>
              <a:gd name="T7" fmla="*/ 624 h 2377"/>
              <a:gd name="T8" fmla="*/ 276 w 2521"/>
              <a:gd name="T9" fmla="*/ 720 h 2377"/>
              <a:gd name="T10" fmla="*/ 192 w 2521"/>
              <a:gd name="T11" fmla="*/ 828 h 2377"/>
              <a:gd name="T12" fmla="*/ 192 w 2521"/>
              <a:gd name="T13" fmla="*/ 1032 h 2377"/>
              <a:gd name="T14" fmla="*/ 156 w 2521"/>
              <a:gd name="T15" fmla="*/ 1296 h 2377"/>
              <a:gd name="T16" fmla="*/ 132 w 2521"/>
              <a:gd name="T17" fmla="*/ 1464 h 2377"/>
              <a:gd name="T18" fmla="*/ 84 w 2521"/>
              <a:gd name="T19" fmla="*/ 1572 h 2377"/>
              <a:gd name="T20" fmla="*/ 12 w 2521"/>
              <a:gd name="T21" fmla="*/ 1692 h 2377"/>
              <a:gd name="T22" fmla="*/ 0 w 2521"/>
              <a:gd name="T23" fmla="*/ 1848 h 2377"/>
              <a:gd name="T24" fmla="*/ 36 w 2521"/>
              <a:gd name="T25" fmla="*/ 2016 h 2377"/>
              <a:gd name="T26" fmla="*/ 96 w 2521"/>
              <a:gd name="T27" fmla="*/ 2112 h 2377"/>
              <a:gd name="T28" fmla="*/ 216 w 2521"/>
              <a:gd name="T29" fmla="*/ 2196 h 2377"/>
              <a:gd name="T30" fmla="*/ 348 w 2521"/>
              <a:gd name="T31" fmla="*/ 2268 h 2377"/>
              <a:gd name="T32" fmla="*/ 564 w 2521"/>
              <a:gd name="T33" fmla="*/ 2304 h 2377"/>
              <a:gd name="T34" fmla="*/ 876 w 2521"/>
              <a:gd name="T35" fmla="*/ 2340 h 2377"/>
              <a:gd name="T36" fmla="*/ 1044 w 2521"/>
              <a:gd name="T37" fmla="*/ 2376 h 2377"/>
              <a:gd name="T38" fmla="*/ 1260 w 2521"/>
              <a:gd name="T39" fmla="*/ 2376 h 2377"/>
              <a:gd name="T40" fmla="*/ 1404 w 2521"/>
              <a:gd name="T41" fmla="*/ 2376 h 2377"/>
              <a:gd name="T42" fmla="*/ 1620 w 2521"/>
              <a:gd name="T43" fmla="*/ 2340 h 2377"/>
              <a:gd name="T44" fmla="*/ 1956 w 2521"/>
              <a:gd name="T45" fmla="*/ 2340 h 2377"/>
              <a:gd name="T46" fmla="*/ 2184 w 2521"/>
              <a:gd name="T47" fmla="*/ 2328 h 2377"/>
              <a:gd name="T48" fmla="*/ 2316 w 2521"/>
              <a:gd name="T49" fmla="*/ 2244 h 2377"/>
              <a:gd name="T50" fmla="*/ 2484 w 2521"/>
              <a:gd name="T51" fmla="*/ 2124 h 2377"/>
              <a:gd name="T52" fmla="*/ 2520 w 2521"/>
              <a:gd name="T53" fmla="*/ 2004 h 2377"/>
              <a:gd name="T54" fmla="*/ 2508 w 2521"/>
              <a:gd name="T55" fmla="*/ 1788 h 2377"/>
              <a:gd name="T56" fmla="*/ 2508 w 2521"/>
              <a:gd name="T57" fmla="*/ 1524 h 2377"/>
              <a:gd name="T58" fmla="*/ 2472 w 2521"/>
              <a:gd name="T59" fmla="*/ 1320 h 2377"/>
              <a:gd name="T60" fmla="*/ 2388 w 2521"/>
              <a:gd name="T61" fmla="*/ 1152 h 2377"/>
              <a:gd name="T62" fmla="*/ 2256 w 2521"/>
              <a:gd name="T63" fmla="*/ 1092 h 2377"/>
              <a:gd name="T64" fmla="*/ 2124 w 2521"/>
              <a:gd name="T65" fmla="*/ 1092 h 2377"/>
              <a:gd name="T66" fmla="*/ 2004 w 2521"/>
              <a:gd name="T67" fmla="*/ 1080 h 2377"/>
              <a:gd name="T68" fmla="*/ 1896 w 2521"/>
              <a:gd name="T69" fmla="*/ 1116 h 2377"/>
              <a:gd name="T70" fmla="*/ 1788 w 2521"/>
              <a:gd name="T71" fmla="*/ 1152 h 2377"/>
              <a:gd name="T72" fmla="*/ 1680 w 2521"/>
              <a:gd name="T73" fmla="*/ 1056 h 2377"/>
              <a:gd name="T74" fmla="*/ 1596 w 2521"/>
              <a:gd name="T75" fmla="*/ 984 h 2377"/>
              <a:gd name="T76" fmla="*/ 1548 w 2521"/>
              <a:gd name="T77" fmla="*/ 876 h 2377"/>
              <a:gd name="T78" fmla="*/ 1548 w 2521"/>
              <a:gd name="T79" fmla="*/ 756 h 2377"/>
              <a:gd name="T80" fmla="*/ 1536 w 2521"/>
              <a:gd name="T81" fmla="*/ 624 h 2377"/>
              <a:gd name="T82" fmla="*/ 1512 w 2521"/>
              <a:gd name="T83" fmla="*/ 516 h 2377"/>
              <a:gd name="T84" fmla="*/ 1404 w 2521"/>
              <a:gd name="T85" fmla="*/ 408 h 2377"/>
              <a:gd name="T86" fmla="*/ 1224 w 2521"/>
              <a:gd name="T87" fmla="*/ 276 h 2377"/>
              <a:gd name="T88" fmla="*/ 960 w 2521"/>
              <a:gd name="T89" fmla="*/ 84 h 2377"/>
              <a:gd name="T90" fmla="*/ 852 w 2521"/>
              <a:gd name="T91" fmla="*/ 24 h 2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521" h="2377">
                <a:moveTo>
                  <a:pt x="792" y="0"/>
                </a:moveTo>
                <a:lnTo>
                  <a:pt x="744" y="84"/>
                </a:lnTo>
                <a:lnTo>
                  <a:pt x="648" y="156"/>
                </a:lnTo>
                <a:lnTo>
                  <a:pt x="576" y="228"/>
                </a:lnTo>
                <a:lnTo>
                  <a:pt x="564" y="300"/>
                </a:lnTo>
                <a:lnTo>
                  <a:pt x="492" y="372"/>
                </a:lnTo>
                <a:lnTo>
                  <a:pt x="468" y="408"/>
                </a:lnTo>
                <a:lnTo>
                  <a:pt x="372" y="528"/>
                </a:lnTo>
                <a:lnTo>
                  <a:pt x="348" y="600"/>
                </a:lnTo>
                <a:lnTo>
                  <a:pt x="324" y="624"/>
                </a:lnTo>
                <a:lnTo>
                  <a:pt x="348" y="588"/>
                </a:lnTo>
                <a:lnTo>
                  <a:pt x="348" y="624"/>
                </a:lnTo>
                <a:lnTo>
                  <a:pt x="336" y="660"/>
                </a:lnTo>
                <a:lnTo>
                  <a:pt x="300" y="684"/>
                </a:lnTo>
                <a:lnTo>
                  <a:pt x="276" y="720"/>
                </a:lnTo>
                <a:lnTo>
                  <a:pt x="228" y="756"/>
                </a:lnTo>
                <a:lnTo>
                  <a:pt x="204" y="792"/>
                </a:lnTo>
                <a:lnTo>
                  <a:pt x="192" y="828"/>
                </a:lnTo>
                <a:lnTo>
                  <a:pt x="192" y="924"/>
                </a:lnTo>
                <a:lnTo>
                  <a:pt x="192" y="996"/>
                </a:lnTo>
                <a:lnTo>
                  <a:pt x="192" y="1032"/>
                </a:lnTo>
                <a:lnTo>
                  <a:pt x="168" y="1128"/>
                </a:lnTo>
                <a:lnTo>
                  <a:pt x="156" y="1224"/>
                </a:lnTo>
                <a:lnTo>
                  <a:pt x="156" y="1296"/>
                </a:lnTo>
                <a:lnTo>
                  <a:pt x="156" y="1332"/>
                </a:lnTo>
                <a:lnTo>
                  <a:pt x="156" y="1380"/>
                </a:lnTo>
                <a:lnTo>
                  <a:pt x="132" y="1464"/>
                </a:lnTo>
                <a:lnTo>
                  <a:pt x="120" y="1500"/>
                </a:lnTo>
                <a:lnTo>
                  <a:pt x="108" y="1536"/>
                </a:lnTo>
                <a:lnTo>
                  <a:pt x="84" y="1572"/>
                </a:lnTo>
                <a:lnTo>
                  <a:pt x="60" y="1608"/>
                </a:lnTo>
                <a:lnTo>
                  <a:pt x="48" y="1644"/>
                </a:lnTo>
                <a:lnTo>
                  <a:pt x="12" y="1692"/>
                </a:lnTo>
                <a:lnTo>
                  <a:pt x="12" y="1728"/>
                </a:lnTo>
                <a:lnTo>
                  <a:pt x="0" y="1776"/>
                </a:lnTo>
                <a:lnTo>
                  <a:pt x="0" y="1848"/>
                </a:lnTo>
                <a:lnTo>
                  <a:pt x="0" y="1920"/>
                </a:lnTo>
                <a:lnTo>
                  <a:pt x="36" y="1968"/>
                </a:lnTo>
                <a:lnTo>
                  <a:pt x="36" y="2016"/>
                </a:lnTo>
                <a:lnTo>
                  <a:pt x="48" y="2064"/>
                </a:lnTo>
                <a:lnTo>
                  <a:pt x="48" y="2100"/>
                </a:lnTo>
                <a:lnTo>
                  <a:pt x="96" y="2112"/>
                </a:lnTo>
                <a:lnTo>
                  <a:pt x="132" y="2136"/>
                </a:lnTo>
                <a:lnTo>
                  <a:pt x="180" y="2160"/>
                </a:lnTo>
                <a:lnTo>
                  <a:pt x="216" y="2196"/>
                </a:lnTo>
                <a:lnTo>
                  <a:pt x="264" y="2244"/>
                </a:lnTo>
                <a:lnTo>
                  <a:pt x="300" y="2256"/>
                </a:lnTo>
                <a:lnTo>
                  <a:pt x="348" y="2268"/>
                </a:lnTo>
                <a:lnTo>
                  <a:pt x="420" y="2280"/>
                </a:lnTo>
                <a:lnTo>
                  <a:pt x="492" y="2292"/>
                </a:lnTo>
                <a:lnTo>
                  <a:pt x="564" y="2304"/>
                </a:lnTo>
                <a:lnTo>
                  <a:pt x="660" y="2304"/>
                </a:lnTo>
                <a:lnTo>
                  <a:pt x="780" y="2328"/>
                </a:lnTo>
                <a:lnTo>
                  <a:pt x="876" y="2340"/>
                </a:lnTo>
                <a:lnTo>
                  <a:pt x="912" y="2352"/>
                </a:lnTo>
                <a:lnTo>
                  <a:pt x="1008" y="2364"/>
                </a:lnTo>
                <a:lnTo>
                  <a:pt x="1044" y="2376"/>
                </a:lnTo>
                <a:lnTo>
                  <a:pt x="1092" y="2376"/>
                </a:lnTo>
                <a:lnTo>
                  <a:pt x="1188" y="2376"/>
                </a:lnTo>
                <a:lnTo>
                  <a:pt x="1260" y="2376"/>
                </a:lnTo>
                <a:lnTo>
                  <a:pt x="1296" y="2376"/>
                </a:lnTo>
                <a:lnTo>
                  <a:pt x="1332" y="2376"/>
                </a:lnTo>
                <a:lnTo>
                  <a:pt x="1404" y="2376"/>
                </a:lnTo>
                <a:lnTo>
                  <a:pt x="1500" y="2376"/>
                </a:lnTo>
                <a:lnTo>
                  <a:pt x="1584" y="2364"/>
                </a:lnTo>
                <a:lnTo>
                  <a:pt x="1620" y="2340"/>
                </a:lnTo>
                <a:lnTo>
                  <a:pt x="1764" y="2340"/>
                </a:lnTo>
                <a:lnTo>
                  <a:pt x="1884" y="2340"/>
                </a:lnTo>
                <a:lnTo>
                  <a:pt x="1956" y="2340"/>
                </a:lnTo>
                <a:lnTo>
                  <a:pt x="1992" y="2340"/>
                </a:lnTo>
                <a:lnTo>
                  <a:pt x="2088" y="2340"/>
                </a:lnTo>
                <a:lnTo>
                  <a:pt x="2184" y="2328"/>
                </a:lnTo>
                <a:lnTo>
                  <a:pt x="2256" y="2316"/>
                </a:lnTo>
                <a:lnTo>
                  <a:pt x="2280" y="2268"/>
                </a:lnTo>
                <a:lnTo>
                  <a:pt x="2316" y="2244"/>
                </a:lnTo>
                <a:lnTo>
                  <a:pt x="2400" y="2208"/>
                </a:lnTo>
                <a:lnTo>
                  <a:pt x="2448" y="2172"/>
                </a:lnTo>
                <a:lnTo>
                  <a:pt x="2484" y="2124"/>
                </a:lnTo>
                <a:lnTo>
                  <a:pt x="2508" y="2076"/>
                </a:lnTo>
                <a:lnTo>
                  <a:pt x="2520" y="2040"/>
                </a:lnTo>
                <a:lnTo>
                  <a:pt x="2520" y="2004"/>
                </a:lnTo>
                <a:lnTo>
                  <a:pt x="2520" y="1956"/>
                </a:lnTo>
                <a:lnTo>
                  <a:pt x="2508" y="1860"/>
                </a:lnTo>
                <a:lnTo>
                  <a:pt x="2508" y="1788"/>
                </a:lnTo>
                <a:lnTo>
                  <a:pt x="2508" y="1692"/>
                </a:lnTo>
                <a:lnTo>
                  <a:pt x="2508" y="1596"/>
                </a:lnTo>
                <a:lnTo>
                  <a:pt x="2508" y="1524"/>
                </a:lnTo>
                <a:lnTo>
                  <a:pt x="2496" y="1428"/>
                </a:lnTo>
                <a:lnTo>
                  <a:pt x="2484" y="1356"/>
                </a:lnTo>
                <a:lnTo>
                  <a:pt x="2472" y="1320"/>
                </a:lnTo>
                <a:lnTo>
                  <a:pt x="2448" y="1236"/>
                </a:lnTo>
                <a:lnTo>
                  <a:pt x="2424" y="1200"/>
                </a:lnTo>
                <a:lnTo>
                  <a:pt x="2388" y="1152"/>
                </a:lnTo>
                <a:lnTo>
                  <a:pt x="2340" y="1128"/>
                </a:lnTo>
                <a:lnTo>
                  <a:pt x="2304" y="1104"/>
                </a:lnTo>
                <a:lnTo>
                  <a:pt x="2256" y="1092"/>
                </a:lnTo>
                <a:lnTo>
                  <a:pt x="2220" y="1092"/>
                </a:lnTo>
                <a:lnTo>
                  <a:pt x="2172" y="1092"/>
                </a:lnTo>
                <a:lnTo>
                  <a:pt x="2124" y="1092"/>
                </a:lnTo>
                <a:lnTo>
                  <a:pt x="2076" y="1080"/>
                </a:lnTo>
                <a:lnTo>
                  <a:pt x="2040" y="1080"/>
                </a:lnTo>
                <a:lnTo>
                  <a:pt x="2004" y="1080"/>
                </a:lnTo>
                <a:lnTo>
                  <a:pt x="1968" y="1092"/>
                </a:lnTo>
                <a:lnTo>
                  <a:pt x="1932" y="1104"/>
                </a:lnTo>
                <a:lnTo>
                  <a:pt x="1896" y="1116"/>
                </a:lnTo>
                <a:lnTo>
                  <a:pt x="1860" y="1140"/>
                </a:lnTo>
                <a:lnTo>
                  <a:pt x="1824" y="1152"/>
                </a:lnTo>
                <a:lnTo>
                  <a:pt x="1788" y="1152"/>
                </a:lnTo>
                <a:lnTo>
                  <a:pt x="1752" y="1116"/>
                </a:lnTo>
                <a:lnTo>
                  <a:pt x="1716" y="1080"/>
                </a:lnTo>
                <a:lnTo>
                  <a:pt x="1680" y="1056"/>
                </a:lnTo>
                <a:lnTo>
                  <a:pt x="1632" y="1044"/>
                </a:lnTo>
                <a:lnTo>
                  <a:pt x="1596" y="1020"/>
                </a:lnTo>
                <a:lnTo>
                  <a:pt x="1596" y="984"/>
                </a:lnTo>
                <a:lnTo>
                  <a:pt x="1584" y="948"/>
                </a:lnTo>
                <a:lnTo>
                  <a:pt x="1572" y="912"/>
                </a:lnTo>
                <a:lnTo>
                  <a:pt x="1548" y="876"/>
                </a:lnTo>
                <a:lnTo>
                  <a:pt x="1548" y="840"/>
                </a:lnTo>
                <a:lnTo>
                  <a:pt x="1548" y="792"/>
                </a:lnTo>
                <a:lnTo>
                  <a:pt x="1548" y="756"/>
                </a:lnTo>
                <a:lnTo>
                  <a:pt x="1548" y="708"/>
                </a:lnTo>
                <a:lnTo>
                  <a:pt x="1536" y="672"/>
                </a:lnTo>
                <a:lnTo>
                  <a:pt x="1536" y="624"/>
                </a:lnTo>
                <a:lnTo>
                  <a:pt x="1536" y="588"/>
                </a:lnTo>
                <a:lnTo>
                  <a:pt x="1536" y="552"/>
                </a:lnTo>
                <a:lnTo>
                  <a:pt x="1512" y="516"/>
                </a:lnTo>
                <a:lnTo>
                  <a:pt x="1488" y="480"/>
                </a:lnTo>
                <a:lnTo>
                  <a:pt x="1452" y="444"/>
                </a:lnTo>
                <a:lnTo>
                  <a:pt x="1404" y="408"/>
                </a:lnTo>
                <a:lnTo>
                  <a:pt x="1368" y="384"/>
                </a:lnTo>
                <a:lnTo>
                  <a:pt x="1320" y="348"/>
                </a:lnTo>
                <a:lnTo>
                  <a:pt x="1224" y="276"/>
                </a:lnTo>
                <a:lnTo>
                  <a:pt x="1104" y="180"/>
                </a:lnTo>
                <a:lnTo>
                  <a:pt x="1008" y="108"/>
                </a:lnTo>
                <a:lnTo>
                  <a:pt x="960" y="84"/>
                </a:lnTo>
                <a:lnTo>
                  <a:pt x="924" y="48"/>
                </a:lnTo>
                <a:lnTo>
                  <a:pt x="888" y="48"/>
                </a:lnTo>
                <a:lnTo>
                  <a:pt x="852" y="24"/>
                </a:lnTo>
                <a:lnTo>
                  <a:pt x="816" y="0"/>
                </a:lnTo>
                <a:lnTo>
                  <a:pt x="792" y="0"/>
                </a:lnTo>
              </a:path>
            </a:pathLst>
          </a:custGeom>
          <a:solidFill>
            <a:srgbClr val="FFFF99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36550" name="Line 6"/>
          <p:cNvSpPr>
            <a:spLocks noChangeShapeType="1"/>
          </p:cNvSpPr>
          <p:nvPr/>
        </p:nvSpPr>
        <p:spPr bwMode="auto">
          <a:xfrm>
            <a:off x="4106350" y="3213100"/>
            <a:ext cx="289136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36551" name="Line 7"/>
          <p:cNvSpPr>
            <a:spLocks noChangeShapeType="1"/>
          </p:cNvSpPr>
          <p:nvPr/>
        </p:nvSpPr>
        <p:spPr bwMode="auto">
          <a:xfrm>
            <a:off x="6070600" y="3213100"/>
            <a:ext cx="14393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36552" name="Rectangle 8"/>
          <p:cNvSpPr>
            <a:spLocks noChangeArrowheads="1"/>
          </p:cNvSpPr>
          <p:nvPr/>
        </p:nvSpPr>
        <p:spPr bwMode="auto">
          <a:xfrm>
            <a:off x="7560051" y="2174876"/>
            <a:ext cx="1864036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GB" sz="2400" b="1" dirty="0">
                <a:solidFill>
                  <a:prstClr val="black"/>
                </a:solidFill>
              </a:rPr>
              <a:t>Symptomatic</a:t>
            </a:r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9550689" y="3933825"/>
            <a:ext cx="2027223" cy="11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GB" sz="2400" b="1" dirty="0" smtClean="0">
                <a:solidFill>
                  <a:prstClr val="black"/>
                </a:solidFill>
              </a:rPr>
              <a:t>Asymptomatic</a:t>
            </a:r>
          </a:p>
          <a:p>
            <a:pPr algn="ctr" eaLnBrk="0" hangingPunct="0"/>
            <a:r>
              <a:rPr lang="en-GB" sz="2400" b="1" dirty="0" smtClean="0">
                <a:solidFill>
                  <a:prstClr val="black"/>
                </a:solidFill>
              </a:rPr>
              <a:t>or</a:t>
            </a:r>
          </a:p>
          <a:p>
            <a:pPr algn="ctr" eaLnBrk="0" hangingPunct="0"/>
            <a:r>
              <a:rPr lang="en-GB" sz="2400" b="1" dirty="0" smtClean="0">
                <a:solidFill>
                  <a:prstClr val="black"/>
                </a:solidFill>
              </a:rPr>
              <a:t>unrecognised</a:t>
            </a:r>
            <a:endParaRPr lang="en-GB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236554" name="Object 10">
            <a:hlinkClick r:id="" action="ppaction://ole?verb=0"/>
          </p:cNvPr>
          <p:cNvGraphicFramePr>
            <a:graphicFrameLocks/>
          </p:cNvGraphicFramePr>
          <p:nvPr/>
        </p:nvGraphicFramePr>
        <p:xfrm>
          <a:off x="2624684" y="2133600"/>
          <a:ext cx="726017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Clip" r:id="rId4" imgW="2155680" imgH="2809800" progId="MS_ClipArt_Gallery.5">
                  <p:embed/>
                </p:oleObj>
              </mc:Choice>
              <mc:Fallback>
                <p:oleObj name="Clip" r:id="rId4" imgW="2155680" imgH="2809800" progId="MS_ClipArt_Gallery.5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684" y="2133600"/>
                        <a:ext cx="726017" cy="7096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FF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5" name="Object 11">
            <a:hlinkClick r:id="" action="ppaction://ole?verb=0"/>
          </p:cNvPr>
          <p:cNvGraphicFramePr>
            <a:graphicFrameLocks/>
          </p:cNvGraphicFramePr>
          <p:nvPr/>
        </p:nvGraphicFramePr>
        <p:xfrm>
          <a:off x="702733" y="1844700"/>
          <a:ext cx="1507067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Clip" r:id="rId6" imgW="2460600" imgH="2481120" progId="MS_ClipArt_Gallery.5">
                  <p:embed/>
                </p:oleObj>
              </mc:Choice>
              <mc:Fallback>
                <p:oleObj name="Clip" r:id="rId6" imgW="2460600" imgH="2481120" progId="MS_ClipArt_Gallery.5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733" y="1844700"/>
                        <a:ext cx="1507067" cy="1139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6" name="Object 12">
            <a:hlinkClick r:id="" action="ppaction://ole?verb=0"/>
          </p:cNvPr>
          <p:cNvGraphicFramePr>
            <a:graphicFrameLocks/>
          </p:cNvGraphicFramePr>
          <p:nvPr/>
        </p:nvGraphicFramePr>
        <p:xfrm>
          <a:off x="709087" y="3500438"/>
          <a:ext cx="1231900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Clip" r:id="rId8" imgW="2155680" imgH="2809800" progId="MS_ClipArt_Gallery.5">
                  <p:embed/>
                </p:oleObj>
              </mc:Choice>
              <mc:Fallback>
                <p:oleObj name="Clip" r:id="rId8" imgW="2155680" imgH="2809800" progId="MS_ClipArt_Gallery.5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087" y="3500438"/>
                        <a:ext cx="1231900" cy="1204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FF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7" name="Object 13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88685" y="3716340"/>
          <a:ext cx="984251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Clip" r:id="rId9" imgW="2460600" imgH="2481120" progId="MS_ClipArt_Gallery.5">
                  <p:embed/>
                </p:oleObj>
              </mc:Choice>
              <mc:Fallback>
                <p:oleObj name="Clip" r:id="rId9" imgW="2460600" imgH="2481120" progId="MS_ClipArt_Gallery.5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8685" y="3716340"/>
                        <a:ext cx="984251" cy="744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FFFF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6558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669" y="1252538"/>
            <a:ext cx="3168651" cy="1960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3887772" y="4941168"/>
            <a:ext cx="376904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1400" b="1" dirty="0">
                <a:solidFill>
                  <a:prstClr val="black"/>
                </a:solidFill>
              </a:rPr>
              <a:t>  True magnitude is unknown</a:t>
            </a:r>
          </a:p>
          <a:p>
            <a:pPr>
              <a:buFontTx/>
              <a:buChar char="•"/>
            </a:pPr>
            <a:r>
              <a:rPr lang="en-GB" sz="1400" b="1" dirty="0">
                <a:solidFill>
                  <a:prstClr val="black"/>
                </a:solidFill>
              </a:rPr>
              <a:t>  Probably important in transmission dynamics </a:t>
            </a:r>
          </a:p>
          <a:p>
            <a:r>
              <a:rPr lang="en-GB" sz="1400" b="1" dirty="0">
                <a:solidFill>
                  <a:prstClr val="black"/>
                </a:solidFill>
              </a:rPr>
              <a:t>	e.g. HSV2, Chlamydia</a:t>
            </a:r>
          </a:p>
        </p:txBody>
      </p:sp>
    </p:spTree>
    <p:extLst>
      <p:ext uri="{BB962C8B-B14F-4D97-AF65-F5344CB8AC3E}">
        <p14:creationId xmlns:p14="http://schemas.microsoft.com/office/powerpoint/2010/main" val="136136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6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6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6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6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9" grpId="0" animBg="1"/>
      <p:bldP spid="236552" grpId="0"/>
      <p:bldP spid="23655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 smtClean="0"/>
              <a:t>2- اصول </a:t>
            </a:r>
            <a:r>
              <a:rPr lang="fa-IR" sz="2800" dirty="0"/>
              <a:t>مدیریت جامع بیماران مبتلا به عفونت‌های آمیزشی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fa-IR" sz="2800" dirty="0" smtClean="0"/>
          </a:p>
          <a:p>
            <a:pPr algn="ctr"/>
            <a:r>
              <a:rPr lang="ar-SA" sz="3000" dirty="0" smtClean="0"/>
              <a:t>پیشگیری </a:t>
            </a:r>
            <a:r>
              <a:rPr lang="ar-SA" sz="3000" dirty="0"/>
              <a:t>و کنترل عفونت های </a:t>
            </a:r>
            <a:r>
              <a:rPr lang="ar-SA" sz="3000" dirty="0" smtClean="0"/>
              <a:t>آمیزشی </a:t>
            </a:r>
            <a:r>
              <a:rPr lang="ar-SA" sz="3000" dirty="0"/>
              <a:t>در جهت پیشرفت وتحقق اهداف توسعه پایدار تا سال </a:t>
            </a:r>
            <a:r>
              <a:rPr lang="ar-SA" sz="3000" dirty="0" smtClean="0"/>
              <a:t>2030</a:t>
            </a:r>
            <a:endParaRPr lang="fa-IR" sz="3000" dirty="0" smtClean="0"/>
          </a:p>
          <a:p>
            <a:pPr marL="0" indent="0" algn="ctr">
              <a:buNone/>
            </a:pPr>
            <a:endParaRPr lang="fa-IR" sz="2800" dirty="0" smtClean="0"/>
          </a:p>
          <a:p>
            <a:pPr marL="0" indent="0">
              <a:buNone/>
            </a:pPr>
            <a:r>
              <a:rPr lang="fa-IR" sz="2800" dirty="0" smtClean="0"/>
              <a:t> 1-حذف انتقال اچ آی وی و سیفیلیس از مادر به کودک</a:t>
            </a:r>
          </a:p>
          <a:p>
            <a:pPr marL="0" indent="0">
              <a:buNone/>
            </a:pPr>
            <a:r>
              <a:rPr lang="fa-IR" sz="2800" dirty="0"/>
              <a:t> </a:t>
            </a:r>
            <a:r>
              <a:rPr lang="fa-IR" sz="2800" dirty="0" smtClean="0"/>
              <a:t>2- </a:t>
            </a:r>
            <a:r>
              <a:rPr lang="ar-SA" sz="2800" dirty="0"/>
              <a:t>کاهش مرگ به دلیل سرطان دهانه رحم </a:t>
            </a:r>
            <a:endParaRPr lang="fa-IR" sz="2800" dirty="0" smtClean="0"/>
          </a:p>
          <a:p>
            <a:pPr marL="0" indent="0">
              <a:buNone/>
            </a:pPr>
            <a:r>
              <a:rPr lang="fa-IR" sz="2800" dirty="0"/>
              <a:t> </a:t>
            </a:r>
            <a:r>
              <a:rPr lang="fa-IR" sz="2800" dirty="0" smtClean="0"/>
              <a:t>3-</a:t>
            </a:r>
            <a:r>
              <a:rPr lang="ar-SA" sz="2800" dirty="0"/>
              <a:t> مهار بیماری های </a:t>
            </a:r>
            <a:r>
              <a:rPr lang="ar-SA" sz="2800" dirty="0" smtClean="0"/>
              <a:t>واگیر</a:t>
            </a:r>
            <a:endParaRPr lang="fa-IR" sz="2800" dirty="0" smtClean="0"/>
          </a:p>
          <a:p>
            <a:pPr marL="0" indent="0">
              <a:buNone/>
            </a:pPr>
            <a:r>
              <a:rPr lang="fa-IR" sz="2800" dirty="0" smtClean="0"/>
              <a:t> 4-</a:t>
            </a:r>
            <a:r>
              <a:rPr lang="ar-SA" sz="2800" dirty="0" smtClean="0"/>
              <a:t> </a:t>
            </a:r>
            <a:r>
              <a:rPr lang="ar-SA" sz="2800" dirty="0"/>
              <a:t>دسترسی به سلامت باروری </a:t>
            </a:r>
            <a:endParaRPr lang="fa-IR" sz="2800" dirty="0" smtClean="0"/>
          </a:p>
          <a:p>
            <a:pPr marL="0" indent="0">
              <a:buNone/>
            </a:pPr>
            <a:r>
              <a:rPr lang="fa-IR" sz="2800" dirty="0"/>
              <a:t> </a:t>
            </a:r>
            <a:r>
              <a:rPr lang="fa-IR" sz="2800" dirty="0" smtClean="0"/>
              <a:t>5-</a:t>
            </a:r>
            <a:r>
              <a:rPr lang="ar-SA" sz="2800" dirty="0" smtClean="0"/>
              <a:t>پوشش </a:t>
            </a:r>
            <a:r>
              <a:rPr lang="ar-SA" sz="2800" dirty="0"/>
              <a:t>گسترده کنترل و پیشگیری از عفونت های </a:t>
            </a:r>
            <a:r>
              <a:rPr lang="fa-IR" sz="2800" dirty="0" smtClean="0"/>
              <a:t>آمیزشی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3561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C53FEB-C404-41BD-AEF8-44C4ABAC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F2E2F23-27CD-4490-9FEC-25D70EF3CA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0"/>
            <a:ext cx="13191930" cy="8406882"/>
          </a:xfrm>
        </p:spPr>
      </p:pic>
    </p:spTree>
    <p:extLst>
      <p:ext uri="{BB962C8B-B14F-4D97-AF65-F5344CB8AC3E}">
        <p14:creationId xmlns:p14="http://schemas.microsoft.com/office/powerpoint/2010/main" val="374947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سند" ma:contentTypeID="0x010100FE7BECA4846BE640846DB21631E6AE67" ma:contentTypeVersion="0" ma:contentTypeDescription="ايجاد يك سند جديد." ma:contentTypeScope="" ma:versionID="7128e216458807e60140d172f37cf7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3caffcad0035e49d27a9ea5afacc81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محتویات"/>
        <xsd:element ref="dc:title" minOccurs="0" maxOccurs="1" ma:index="4" ma:displayName="عنوان مورد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D0F753-0356-4EB9-ADC0-F0E202E5AFEB}"/>
</file>

<file path=customXml/itemProps2.xml><?xml version="1.0" encoding="utf-8"?>
<ds:datastoreItem xmlns:ds="http://schemas.openxmlformats.org/officeDocument/2006/customXml" ds:itemID="{EC64B2BF-3C79-4E3E-B5AB-70B56A6193AE}"/>
</file>

<file path=customXml/itemProps3.xml><?xml version="1.0" encoding="utf-8"?>
<ds:datastoreItem xmlns:ds="http://schemas.openxmlformats.org/officeDocument/2006/customXml" ds:itemID="{3B616A69-60F4-4C2B-8045-EFDE8CAF304E}"/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962</Words>
  <Application>Microsoft Office PowerPoint</Application>
  <PresentationFormat>Widescreen</PresentationFormat>
  <Paragraphs>147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B Mitra</vt:lpstr>
      <vt:lpstr>B Titr</vt:lpstr>
      <vt:lpstr>Calibri</vt:lpstr>
      <vt:lpstr>Calibri Light</vt:lpstr>
      <vt:lpstr>Webdings</vt:lpstr>
      <vt:lpstr>Office Theme</vt:lpstr>
      <vt:lpstr>Clip</vt:lpstr>
      <vt:lpstr>مدیریت عفونت های آمیزشی</vt:lpstr>
      <vt:lpstr>مدیریت عفونت های آمیزشی</vt:lpstr>
      <vt:lpstr>1-اهمیت عفونت های آمیزشی  STIs (sexually transmitted infections)</vt:lpstr>
      <vt:lpstr>Global estimates of new cases of curable STIs in 2016</vt:lpstr>
      <vt:lpstr>PowerPoint Presentation</vt:lpstr>
      <vt:lpstr>PowerPoint Presentation</vt:lpstr>
      <vt:lpstr>Sexually Transmitted Infections</vt:lpstr>
      <vt:lpstr>2- اصول مدیریت جامع بیماران مبتلا به عفونت‌های آمیزشی</vt:lpstr>
      <vt:lpstr>PowerPoint Presentation</vt:lpstr>
      <vt:lpstr>اجزا اصلی مدیریت جامع مبتلایان به عفونت های آمیزشی</vt:lpstr>
      <vt:lpstr>اجزا اصلی مدیریت جامع مبتلایان به عفونت های آمیزشی</vt:lpstr>
      <vt:lpstr>مدیریت تشخیص و درمان عفونت های آمیزشی</vt:lpstr>
      <vt:lpstr>رویکرد بالینی </vt:lpstr>
      <vt:lpstr>رویکرد اتیولوژیک </vt:lpstr>
      <vt:lpstr>مزایای تشخیص اتیولوژیک</vt:lpstr>
      <vt:lpstr>درمان اتیولوژیک (علتی یا بر مبنی تشخیص آزمایشگاهی</vt:lpstr>
      <vt:lpstr>تشخیص اتیولوژیک عفونت های آمیزشی</vt:lpstr>
      <vt:lpstr>رویکرد سندرمیک (1)</vt:lpstr>
      <vt:lpstr>رویکرد سندرمیک (2)</vt:lpstr>
      <vt:lpstr>رویکرد سندرمیک (3)</vt:lpstr>
      <vt:lpstr>رویکرد سندرمیک (5)</vt:lpstr>
      <vt:lpstr>رویکرد سندرومیک</vt:lpstr>
      <vt:lpstr>رویکرد سندرومیک</vt:lpstr>
      <vt:lpstr>رویکرد سندرومیک</vt:lpstr>
      <vt:lpstr>سندرم ها</vt:lpstr>
      <vt:lpstr>از توجه شما سپاسگزارم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ZR</cp:lastModifiedBy>
  <cp:revision>25</cp:revision>
  <dcterms:modified xsi:type="dcterms:W3CDTF">2020-10-13T06:27:34Z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0x010100FE7BECA4846BE640846DB21631E6AE67</vt:lpwstr>
  </property>
</Properties>
</file>