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66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2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CEF8696-C358-4E99-8C04-9206C5049F51}" type="datetimeFigureOut">
              <a:rPr lang="en-US" smtClean="0"/>
              <a:t>9/4/2016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EF32E4F-F126-4AD5-896C-1751ABBE495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EF8696-C358-4E99-8C04-9206C5049F51}"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32E4F-F126-4AD5-896C-1751ABBE49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EF8696-C358-4E99-8C04-9206C5049F51}"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32E4F-F126-4AD5-896C-1751ABBE49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EF8696-C358-4E99-8C04-9206C5049F51}"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32E4F-F126-4AD5-896C-1751ABBE49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EF8696-C358-4E99-8C04-9206C5049F51}"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EF32E4F-F126-4AD5-896C-1751ABBE495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EF8696-C358-4E99-8C04-9206C5049F51}" type="datetimeFigureOut">
              <a:rPr lang="en-US" smtClean="0"/>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32E4F-F126-4AD5-896C-1751ABBE49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EF8696-C358-4E99-8C04-9206C5049F51}" type="datetimeFigureOut">
              <a:rPr lang="en-US" smtClean="0"/>
              <a:t>9/4/2016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F32E4F-F126-4AD5-896C-1751ABBE49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EF8696-C358-4E99-8C04-9206C5049F51}" type="datetimeFigureOut">
              <a:rPr lang="en-US" smtClean="0"/>
              <a:t>9/4/2016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F32E4F-F126-4AD5-896C-1751ABBE49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F8696-C358-4E99-8C04-9206C5049F51}" type="datetimeFigureOut">
              <a:rPr lang="en-US" smtClean="0"/>
              <a:t>9/4/2016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F32E4F-F126-4AD5-896C-1751ABBE49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EF8696-C358-4E99-8C04-9206C5049F51}" type="datetimeFigureOut">
              <a:rPr lang="en-US" smtClean="0"/>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32E4F-F126-4AD5-896C-1751ABBE49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EF8696-C358-4E99-8C04-9206C5049F51}" type="datetimeFigureOut">
              <a:rPr lang="en-US" smtClean="0"/>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32E4F-F126-4AD5-896C-1751ABBE495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CEF8696-C358-4E99-8C04-9206C5049F51}" type="datetimeFigureOut">
              <a:rPr lang="en-US" smtClean="0"/>
              <a:t>9/4/2016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EF32E4F-F126-4AD5-896C-1751ABBE495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6633"/>
            <a:ext cx="7772400" cy="1008112"/>
          </a:xfrm>
        </p:spPr>
        <p:txBody>
          <a:bodyPr>
            <a:normAutofit/>
          </a:bodyPr>
          <a:lstStyle/>
          <a:p>
            <a:r>
              <a:rPr lang="fa-IR" sz="2400" dirty="0">
                <a:solidFill>
                  <a:srgbClr val="FFFF00"/>
                </a:solidFill>
                <a:ea typeface="Calibri"/>
                <a:cs typeface="B Titr"/>
              </a:rPr>
              <a:t>اهمیت </a:t>
            </a:r>
            <a:r>
              <a:rPr lang="fa-IR" sz="2400" dirty="0" smtClean="0">
                <a:solidFill>
                  <a:srgbClr val="FFFF00"/>
                </a:solidFill>
                <a:ea typeface="Calibri"/>
                <a:cs typeface="B Titr"/>
              </a:rPr>
              <a:t>ورو</a:t>
            </a:r>
            <a:r>
              <a:rPr lang="fa-IR" sz="2400" dirty="0">
                <a:solidFill>
                  <a:srgbClr val="FFFF00"/>
                </a:solidFill>
                <a:ea typeface="Calibri"/>
                <a:cs typeface="B Titr"/>
              </a:rPr>
              <a:t>د</a:t>
            </a:r>
            <a:r>
              <a:rPr lang="fa-IR" sz="2400" dirty="0" smtClean="0">
                <a:solidFill>
                  <a:srgbClr val="FFFF00"/>
                </a:solidFill>
                <a:ea typeface="Calibri"/>
                <a:cs typeface="B Titr"/>
              </a:rPr>
              <a:t> </a:t>
            </a:r>
            <a:r>
              <a:rPr lang="fa-IR" sz="2400" dirty="0">
                <a:solidFill>
                  <a:srgbClr val="FFFF00"/>
                </a:solidFill>
                <a:ea typeface="Calibri"/>
                <a:cs typeface="B Titr"/>
              </a:rPr>
              <a:t>به بحث بیماری اندومتریوز در برنامه آموزشی باروری سالم</a:t>
            </a:r>
            <a:endParaRPr lang="en-US" sz="2400" dirty="0">
              <a:solidFill>
                <a:srgbClr val="FFFF00"/>
              </a:solidFill>
            </a:endParaRPr>
          </a:p>
        </p:txBody>
      </p:sp>
      <p:sp>
        <p:nvSpPr>
          <p:cNvPr id="3" name="Subtitle 2"/>
          <p:cNvSpPr>
            <a:spLocks noGrp="1"/>
          </p:cNvSpPr>
          <p:nvPr>
            <p:ph type="subTitle" idx="1"/>
          </p:nvPr>
        </p:nvSpPr>
        <p:spPr>
          <a:xfrm>
            <a:off x="683568" y="1700808"/>
            <a:ext cx="7848872" cy="4392488"/>
          </a:xfrm>
        </p:spPr>
        <p:txBody>
          <a:bodyPr>
            <a:noAutofit/>
          </a:bodyPr>
          <a:lstStyle/>
          <a:p>
            <a:pPr algn="r" rtl="1">
              <a:lnSpc>
                <a:spcPct val="150000"/>
              </a:lnSpc>
              <a:spcAft>
                <a:spcPts val="1000"/>
              </a:spcAft>
            </a:pPr>
            <a:r>
              <a:rPr lang="fa-IR" sz="2000" dirty="0">
                <a:solidFill>
                  <a:schemeClr val="tx1"/>
                </a:solidFill>
                <a:ea typeface="Calibri"/>
                <a:cs typeface="B Titr" pitchFamily="2" charset="-78"/>
              </a:rPr>
              <a:t>آندومتریوز یکی از عوامل مهم ناباروری می باشدکه در 30تا 50 در صد از زنان نابارور دیده می شود. </a:t>
            </a:r>
            <a:endParaRPr lang="en-US" sz="2000" dirty="0">
              <a:solidFill>
                <a:schemeClr val="tx1"/>
              </a:solidFill>
              <a:ea typeface="Calibri"/>
              <a:cs typeface="B Titr" pitchFamily="2" charset="-78"/>
            </a:endParaRPr>
          </a:p>
          <a:p>
            <a:pPr algn="just">
              <a:lnSpc>
                <a:spcPct val="150000"/>
              </a:lnSpc>
            </a:pPr>
            <a:r>
              <a:rPr lang="fa-IR" sz="2000" dirty="0">
                <a:solidFill>
                  <a:schemeClr val="tx1"/>
                </a:solidFill>
                <a:ea typeface="Calibri"/>
                <a:cs typeface="B Titr" pitchFamily="2" charset="-78"/>
              </a:rPr>
              <a:t>احتمال بارداری در هر ماه در یک خانم در محدوده ی سنی در حدود 20 در صد است یعنی از هر 100 زوج خواهان فرزند با تماس جنسی منظم داشته و مشکل ناباروری نداشته باشند 20 زوج در هر ماه باردار می شود .در حالیکه در بیماران مبتلا به اندومتریوز خفیف درمان نشده 2تا 4درصد کاهش و در مبتلایان به اندومتریوز متوسط تا شدید به کمتر 2 در صد کاهش  می </a:t>
            </a:r>
            <a:r>
              <a:rPr lang="fa-IR" sz="2000" dirty="0" smtClean="0">
                <a:solidFill>
                  <a:schemeClr val="tx1"/>
                </a:solidFill>
                <a:ea typeface="Calibri"/>
                <a:cs typeface="B Titr" pitchFamily="2" charset="-78"/>
              </a:rPr>
              <a:t>رسد   .                                                                                 </a:t>
            </a:r>
            <a:endParaRPr lang="en-US" sz="2000" dirty="0">
              <a:solidFill>
                <a:schemeClr val="tx1"/>
              </a:solidFill>
              <a:ea typeface="Calibri"/>
              <a:cs typeface="B Titr" pitchFamily="2" charset="-78"/>
            </a:endParaRPr>
          </a:p>
        </p:txBody>
      </p:sp>
    </p:spTree>
    <p:extLst>
      <p:ext uri="{BB962C8B-B14F-4D97-AF65-F5344CB8AC3E}">
        <p14:creationId xmlns:p14="http://schemas.microsoft.com/office/powerpoint/2010/main" val="106109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332657"/>
            <a:ext cx="7200800" cy="1224136"/>
          </a:xfrm>
        </p:spPr>
        <p:txBody>
          <a:bodyPr>
            <a:normAutofit/>
          </a:bodyPr>
          <a:lstStyle/>
          <a:p>
            <a:pPr algn="r" rtl="1">
              <a:lnSpc>
                <a:spcPct val="115000"/>
              </a:lnSpc>
              <a:spcAft>
                <a:spcPts val="1000"/>
              </a:spcAft>
            </a:pPr>
            <a:r>
              <a:rPr lang="fa-IR" sz="2400" dirty="0">
                <a:solidFill>
                  <a:srgbClr val="FFFF00"/>
                </a:solidFill>
                <a:ea typeface="Calibri"/>
                <a:cs typeface="B Titr"/>
              </a:rPr>
              <a:t>عواملی که می تواند با اندومتریوز در ارتباط باشد:</a:t>
            </a:r>
            <a:r>
              <a:rPr lang="en-US" sz="2000" dirty="0">
                <a:ea typeface="Calibri"/>
                <a:cs typeface="Arial"/>
              </a:rPr>
              <a:t/>
            </a:r>
            <a:br>
              <a:rPr lang="en-US" sz="2000" dirty="0">
                <a:ea typeface="Calibri"/>
                <a:cs typeface="Arial"/>
              </a:rPr>
            </a:br>
            <a:endParaRPr lang="en-US" sz="2000" dirty="0"/>
          </a:p>
        </p:txBody>
      </p:sp>
      <p:sp>
        <p:nvSpPr>
          <p:cNvPr id="3" name="Subtitle 2"/>
          <p:cNvSpPr>
            <a:spLocks noGrp="1"/>
          </p:cNvSpPr>
          <p:nvPr>
            <p:ph type="subTitle" idx="1"/>
          </p:nvPr>
        </p:nvSpPr>
        <p:spPr>
          <a:xfrm>
            <a:off x="1371600" y="1772816"/>
            <a:ext cx="7232848" cy="3384376"/>
          </a:xfrm>
        </p:spPr>
        <p:txBody>
          <a:bodyPr>
            <a:normAutofit fontScale="62500" lnSpcReduction="20000"/>
          </a:bodyPr>
          <a:lstStyle/>
          <a:p>
            <a:pPr algn="r" rtl="1">
              <a:lnSpc>
                <a:spcPct val="115000"/>
              </a:lnSpc>
              <a:spcAft>
                <a:spcPts val="1000"/>
              </a:spcAft>
            </a:pPr>
            <a:r>
              <a:rPr lang="fa-IR" sz="2600" dirty="0" smtClean="0">
                <a:ea typeface="Calibri"/>
                <a:cs typeface="B Titr"/>
              </a:rPr>
              <a:t>1-سن </a:t>
            </a:r>
            <a:r>
              <a:rPr lang="fa-IR" sz="3600" dirty="0" smtClean="0">
                <a:ea typeface="Calibri"/>
                <a:cs typeface="B Titr"/>
              </a:rPr>
              <a:t>ا بتلا 30-40 سالگی بیشتر است</a:t>
            </a:r>
            <a:endParaRPr lang="en-US" sz="2600" dirty="0">
              <a:ea typeface="Calibri"/>
              <a:cs typeface="Arial"/>
            </a:endParaRPr>
          </a:p>
          <a:p>
            <a:pPr algn="r" rtl="1">
              <a:lnSpc>
                <a:spcPct val="115000"/>
              </a:lnSpc>
              <a:spcAft>
                <a:spcPts val="1000"/>
              </a:spcAft>
            </a:pPr>
            <a:r>
              <a:rPr lang="fa-IR" sz="2600" dirty="0">
                <a:ea typeface="Calibri"/>
                <a:cs typeface="B Titr"/>
              </a:rPr>
              <a:t>2-نداشتن </a:t>
            </a:r>
            <a:r>
              <a:rPr lang="fa-IR" sz="2600" dirty="0" smtClean="0">
                <a:ea typeface="Calibri"/>
                <a:cs typeface="B Titr"/>
              </a:rPr>
              <a:t>فرزند احتمال اندومتریوزرا افزایش می دهد .بارداری می تواند زنان را در برابر اندومتریوز محافظت نماید.</a:t>
            </a:r>
            <a:endParaRPr lang="en-US" sz="2600" dirty="0">
              <a:ea typeface="Calibri"/>
              <a:cs typeface="Arial"/>
            </a:endParaRPr>
          </a:p>
          <a:p>
            <a:pPr algn="r" rtl="1">
              <a:lnSpc>
                <a:spcPct val="115000"/>
              </a:lnSpc>
              <a:spcAft>
                <a:spcPts val="1000"/>
              </a:spcAft>
            </a:pPr>
            <a:r>
              <a:rPr lang="fa-IR" sz="2600" dirty="0">
                <a:ea typeface="Calibri"/>
                <a:cs typeface="B Titr"/>
              </a:rPr>
              <a:t>3-خونریزی بیش از 7 </a:t>
            </a:r>
            <a:r>
              <a:rPr lang="fa-IR" sz="2600" dirty="0" smtClean="0">
                <a:ea typeface="Calibri"/>
                <a:cs typeface="B Titr"/>
              </a:rPr>
              <a:t>روز. این بیماری در این افراد بیشتر دیده می شود.</a:t>
            </a:r>
            <a:endParaRPr lang="en-US" sz="2600" dirty="0">
              <a:ea typeface="Calibri"/>
              <a:cs typeface="Arial"/>
            </a:endParaRPr>
          </a:p>
          <a:p>
            <a:pPr algn="r" rtl="1">
              <a:lnSpc>
                <a:spcPct val="115000"/>
              </a:lnSpc>
              <a:spcAft>
                <a:spcPts val="1000"/>
              </a:spcAft>
            </a:pPr>
            <a:r>
              <a:rPr lang="fa-IR" sz="2600" dirty="0">
                <a:ea typeface="Calibri"/>
                <a:cs typeface="B Titr"/>
              </a:rPr>
              <a:t>4-دوره ی قاعدگی کمتر از 28 روز </a:t>
            </a:r>
            <a:endParaRPr lang="en-US" sz="2600" dirty="0">
              <a:ea typeface="Calibri"/>
              <a:cs typeface="Arial"/>
            </a:endParaRPr>
          </a:p>
          <a:p>
            <a:pPr algn="r" rtl="1">
              <a:lnSpc>
                <a:spcPct val="115000"/>
              </a:lnSpc>
              <a:spcAft>
                <a:spcPts val="1000"/>
              </a:spcAft>
            </a:pPr>
            <a:r>
              <a:rPr lang="fa-IR" sz="2600" dirty="0">
                <a:ea typeface="Calibri"/>
                <a:cs typeface="B Titr"/>
              </a:rPr>
              <a:t>5-وجود لکه بینی بین قاعدگی </a:t>
            </a:r>
            <a:r>
              <a:rPr lang="fa-IR" sz="2600" dirty="0" smtClean="0">
                <a:ea typeface="Calibri"/>
                <a:cs typeface="B Titr"/>
              </a:rPr>
              <a:t>ها می تواند از علائم اندومتریوز باشد.</a:t>
            </a:r>
            <a:endParaRPr lang="en-US" sz="2600" dirty="0">
              <a:ea typeface="Calibri"/>
              <a:cs typeface="Arial"/>
            </a:endParaRPr>
          </a:p>
          <a:p>
            <a:pPr algn="r" rtl="1">
              <a:lnSpc>
                <a:spcPct val="115000"/>
              </a:lnSpc>
              <a:spcAft>
                <a:spcPts val="1000"/>
              </a:spcAft>
            </a:pPr>
            <a:r>
              <a:rPr lang="fa-IR" sz="2600" dirty="0">
                <a:ea typeface="Calibri"/>
                <a:cs typeface="B Titr"/>
              </a:rPr>
              <a:t>6-سن اولین </a:t>
            </a:r>
            <a:r>
              <a:rPr lang="fa-IR" sz="2600" dirty="0" smtClean="0">
                <a:ea typeface="Calibri"/>
                <a:cs typeface="B Titr"/>
              </a:rPr>
              <a:t>قاعدگی معمولا قاعدگی در سن زیر 12 سال شروع شده باشد بیشتر دیده می شود.</a:t>
            </a:r>
            <a:endParaRPr lang="fa-IR" sz="2600" dirty="0" smtClean="0">
              <a:ea typeface="Calibri"/>
              <a:cs typeface="B Titr"/>
            </a:endParaRPr>
          </a:p>
          <a:p>
            <a:pPr algn="r" rtl="1">
              <a:lnSpc>
                <a:spcPct val="115000"/>
              </a:lnSpc>
              <a:spcAft>
                <a:spcPts val="1000"/>
              </a:spcAft>
            </a:pPr>
            <a:r>
              <a:rPr lang="fa-IR" sz="2600" dirty="0" smtClean="0">
                <a:ea typeface="Calibri"/>
                <a:cs typeface="B Titr"/>
              </a:rPr>
              <a:t> 7-سابقه </a:t>
            </a:r>
            <a:r>
              <a:rPr lang="fa-IR" sz="2600" dirty="0">
                <a:ea typeface="Calibri"/>
                <a:cs typeface="B Titr"/>
              </a:rPr>
              <a:t>ی </a:t>
            </a:r>
            <a:r>
              <a:rPr lang="fa-IR" sz="2600" dirty="0" smtClean="0">
                <a:ea typeface="Calibri"/>
                <a:cs typeface="B Titr"/>
              </a:rPr>
              <a:t>خانوادگی خواهر یا مادر</a:t>
            </a:r>
            <a:endParaRPr lang="en-US" sz="2600" dirty="0">
              <a:ea typeface="Calibri"/>
              <a:cs typeface="Arial"/>
            </a:endParaRPr>
          </a:p>
          <a:p>
            <a:endParaRPr lang="en-US" dirty="0"/>
          </a:p>
        </p:txBody>
      </p:sp>
    </p:spTree>
    <p:extLst>
      <p:ext uri="{BB962C8B-B14F-4D97-AF65-F5344CB8AC3E}">
        <p14:creationId xmlns:p14="http://schemas.microsoft.com/office/powerpoint/2010/main" val="355168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484784"/>
            <a:ext cx="7772400" cy="5040560"/>
          </a:xfrm>
        </p:spPr>
        <p:txBody>
          <a:bodyPr>
            <a:noAutofit/>
          </a:bodyPr>
          <a:lstStyle/>
          <a:p>
            <a:pPr marL="342900" lvl="0" indent="-342900" algn="r" rtl="1">
              <a:lnSpc>
                <a:spcPct val="150000"/>
              </a:lnSpc>
              <a:spcAft>
                <a:spcPts val="1000"/>
              </a:spcAft>
              <a:buFont typeface="Times New Roman"/>
              <a:buChar char="-"/>
            </a:pPr>
            <a:r>
              <a:rPr lang="fa-IR" sz="1400" dirty="0">
                <a:solidFill>
                  <a:srgbClr val="FFFF00"/>
                </a:solidFill>
                <a:ea typeface="Calibri"/>
                <a:cs typeface="B Titr"/>
              </a:rPr>
              <a:t>قاعدگی  بسیار درد ناک</a:t>
            </a:r>
            <a:r>
              <a:rPr lang="en-US" sz="1400" dirty="0">
                <a:solidFill>
                  <a:srgbClr val="FFFF00"/>
                </a:solidFill>
                <a:ea typeface="Calibri"/>
                <a:cs typeface="B Titr"/>
              </a:rPr>
              <a:t/>
            </a:r>
            <a:br>
              <a:rPr lang="en-US" sz="1400" dirty="0">
                <a:solidFill>
                  <a:srgbClr val="FFFF00"/>
                </a:solidFill>
                <a:ea typeface="Calibri"/>
                <a:cs typeface="B Titr"/>
              </a:rPr>
            </a:br>
            <a:r>
              <a:rPr lang="fa-IR" sz="1400" dirty="0">
                <a:solidFill>
                  <a:srgbClr val="FFFF00"/>
                </a:solidFill>
                <a:ea typeface="Calibri"/>
                <a:cs typeface="B Titr"/>
              </a:rPr>
              <a:t>درد زیر شکم قبل و در طول قاعدگی</a:t>
            </a:r>
            <a:r>
              <a:rPr lang="en-US" sz="1400" dirty="0">
                <a:solidFill>
                  <a:srgbClr val="FFFF00"/>
                </a:solidFill>
                <a:ea typeface="Calibri"/>
                <a:cs typeface="B Titr"/>
              </a:rPr>
              <a:t/>
            </a:r>
            <a:br>
              <a:rPr lang="en-US" sz="1400" dirty="0">
                <a:solidFill>
                  <a:srgbClr val="FFFF00"/>
                </a:solidFill>
                <a:ea typeface="Calibri"/>
                <a:cs typeface="B Titr"/>
              </a:rPr>
            </a:br>
            <a:r>
              <a:rPr lang="fa-IR" sz="1400" dirty="0">
                <a:solidFill>
                  <a:srgbClr val="FFFF00"/>
                </a:solidFill>
                <a:ea typeface="Calibri"/>
                <a:cs typeface="B Titr"/>
              </a:rPr>
              <a:t>درد های اواسط قاعدگی (ناشی از </a:t>
            </a:r>
            <a:r>
              <a:rPr lang="fa-IR" sz="1400" dirty="0" smtClean="0">
                <a:solidFill>
                  <a:srgbClr val="FFFF00"/>
                </a:solidFill>
                <a:ea typeface="Calibri"/>
                <a:cs typeface="B Titr"/>
              </a:rPr>
              <a:t>تخمک گذاری</a:t>
            </a:r>
            <a:r>
              <a:rPr lang="fa-IR" sz="1400" dirty="0">
                <a:solidFill>
                  <a:srgbClr val="FFFF00"/>
                </a:solidFill>
                <a:ea typeface="Calibri"/>
                <a:cs typeface="B Titr"/>
              </a:rPr>
              <a:t>)</a:t>
            </a:r>
            <a:r>
              <a:rPr lang="en-US" sz="1400" dirty="0">
                <a:solidFill>
                  <a:srgbClr val="FFFF00"/>
                </a:solidFill>
                <a:ea typeface="Calibri"/>
                <a:cs typeface="B Titr"/>
              </a:rPr>
              <a:t/>
            </a:r>
            <a:br>
              <a:rPr lang="en-US" sz="1400" dirty="0">
                <a:solidFill>
                  <a:srgbClr val="FFFF00"/>
                </a:solidFill>
                <a:ea typeface="Calibri"/>
                <a:cs typeface="B Titr"/>
              </a:rPr>
            </a:br>
            <a:r>
              <a:rPr lang="fa-IR" sz="1400" dirty="0">
                <a:solidFill>
                  <a:srgbClr val="FFFF00"/>
                </a:solidFill>
                <a:ea typeface="Calibri"/>
                <a:cs typeface="B Titr"/>
              </a:rPr>
              <a:t>درد هنگام تماس </a:t>
            </a:r>
            <a:r>
              <a:rPr lang="fa-IR" sz="1400" dirty="0" smtClean="0">
                <a:solidFill>
                  <a:srgbClr val="FFFF00"/>
                </a:solidFill>
                <a:ea typeface="Calibri"/>
                <a:cs typeface="B Titr"/>
              </a:rPr>
              <a:t>جنسی </a:t>
            </a:r>
            <a:r>
              <a:rPr lang="fa-IR" sz="1400" dirty="0">
                <a:solidFill>
                  <a:srgbClr val="FFFF00"/>
                </a:solidFill>
                <a:ea typeface="Calibri"/>
                <a:cs typeface="B Titr"/>
              </a:rPr>
              <a:t>یا پس از </a:t>
            </a:r>
            <a:r>
              <a:rPr lang="fa-IR" sz="1400" dirty="0" smtClean="0">
                <a:solidFill>
                  <a:srgbClr val="FFFF00"/>
                </a:solidFill>
                <a:ea typeface="Calibri"/>
                <a:cs typeface="B Titr"/>
              </a:rPr>
              <a:t>آن</a:t>
            </a:r>
            <a:r>
              <a:rPr lang="en-US" sz="1400" dirty="0">
                <a:solidFill>
                  <a:srgbClr val="FFFF00"/>
                </a:solidFill>
                <a:ea typeface="Calibri"/>
                <a:cs typeface="B Titr"/>
              </a:rPr>
              <a:t/>
            </a:r>
            <a:br>
              <a:rPr lang="en-US" sz="1400" dirty="0">
                <a:solidFill>
                  <a:srgbClr val="FFFF00"/>
                </a:solidFill>
                <a:ea typeface="Calibri"/>
                <a:cs typeface="B Titr"/>
              </a:rPr>
            </a:br>
            <a:r>
              <a:rPr lang="fa-IR" sz="1400" dirty="0">
                <a:solidFill>
                  <a:srgbClr val="FFFF00"/>
                </a:solidFill>
                <a:ea typeface="Calibri"/>
                <a:cs typeface="B Titr"/>
              </a:rPr>
              <a:t>درد هم زمان با حرکات روده</a:t>
            </a:r>
            <a:r>
              <a:rPr lang="en-US" sz="1400" dirty="0">
                <a:solidFill>
                  <a:srgbClr val="FFFF00"/>
                </a:solidFill>
                <a:ea typeface="Calibri"/>
                <a:cs typeface="B Titr"/>
              </a:rPr>
              <a:t/>
            </a:r>
            <a:br>
              <a:rPr lang="en-US" sz="1400" dirty="0">
                <a:solidFill>
                  <a:srgbClr val="FFFF00"/>
                </a:solidFill>
                <a:ea typeface="Calibri"/>
                <a:cs typeface="B Titr"/>
              </a:rPr>
            </a:br>
            <a:r>
              <a:rPr lang="fa-IR" sz="1400" dirty="0">
                <a:solidFill>
                  <a:srgbClr val="FFFF00"/>
                </a:solidFill>
                <a:ea typeface="Calibri"/>
                <a:cs typeface="B Titr"/>
              </a:rPr>
              <a:t>درد کمر یا لگن در هر زمان اتفاق می افتد.نکته: درد همیشه علامت شدت بیماری نیست .</a:t>
            </a:r>
            <a:r>
              <a:rPr lang="en-US" sz="1400" dirty="0">
                <a:solidFill>
                  <a:srgbClr val="FFFF00"/>
                </a:solidFill>
                <a:ea typeface="Calibri"/>
                <a:cs typeface="B Titr"/>
              </a:rPr>
              <a:t/>
            </a:r>
            <a:br>
              <a:rPr lang="en-US" sz="1400" dirty="0">
                <a:solidFill>
                  <a:srgbClr val="FFFF00"/>
                </a:solidFill>
                <a:ea typeface="Calibri"/>
                <a:cs typeface="B Titr"/>
              </a:rPr>
            </a:br>
            <a:r>
              <a:rPr lang="fa-IR" sz="1400" dirty="0">
                <a:solidFill>
                  <a:srgbClr val="FFFF00"/>
                </a:solidFill>
                <a:ea typeface="Calibri"/>
                <a:cs typeface="B Titr"/>
              </a:rPr>
              <a:t>خونریزی  قاعدگی : در بین زنان مبتلا به اندومتریوز بسیار </a:t>
            </a:r>
            <a:r>
              <a:rPr lang="fa-IR" sz="1400" dirty="0" smtClean="0">
                <a:solidFill>
                  <a:srgbClr val="FFFF00"/>
                </a:solidFill>
                <a:ea typeface="Calibri"/>
                <a:cs typeface="B Titr"/>
              </a:rPr>
              <a:t>متغیر است و </a:t>
            </a:r>
            <a:r>
              <a:rPr lang="fa-IR" sz="1400" dirty="0">
                <a:solidFill>
                  <a:srgbClr val="FFFF00"/>
                </a:solidFill>
                <a:ea typeface="Calibri"/>
                <a:cs typeface="B Titr"/>
              </a:rPr>
              <a:t>شامل :</a:t>
            </a:r>
            <a:r>
              <a:rPr lang="en-US" sz="1400" dirty="0">
                <a:solidFill>
                  <a:srgbClr val="FFFF00"/>
                </a:solidFill>
                <a:ea typeface="Calibri"/>
                <a:cs typeface="Arial"/>
              </a:rPr>
              <a:t/>
            </a:r>
            <a:br>
              <a:rPr lang="en-US" sz="1400" dirty="0">
                <a:solidFill>
                  <a:srgbClr val="FFFF00"/>
                </a:solidFill>
                <a:ea typeface="Calibri"/>
                <a:cs typeface="Arial"/>
              </a:rPr>
            </a:br>
            <a:r>
              <a:rPr lang="fa-IR" sz="1400" dirty="0" smtClean="0">
                <a:solidFill>
                  <a:srgbClr val="FFFF00"/>
                </a:solidFill>
                <a:ea typeface="Calibri"/>
                <a:cs typeface="B Titr"/>
              </a:rPr>
              <a:t>خونریزی </a:t>
            </a:r>
            <a:r>
              <a:rPr lang="fa-IR" sz="1400" dirty="0">
                <a:solidFill>
                  <a:srgbClr val="FFFF00"/>
                </a:solidFill>
                <a:ea typeface="Calibri"/>
                <a:cs typeface="B Titr"/>
              </a:rPr>
              <a:t>شدید</a:t>
            </a:r>
            <a:r>
              <a:rPr lang="en-US" sz="1400" dirty="0">
                <a:solidFill>
                  <a:srgbClr val="FFFF00"/>
                </a:solidFill>
                <a:ea typeface="Calibri"/>
                <a:cs typeface="Arial"/>
              </a:rPr>
              <a:t/>
            </a:r>
            <a:br>
              <a:rPr lang="en-US" sz="1400" dirty="0">
                <a:solidFill>
                  <a:srgbClr val="FFFF00"/>
                </a:solidFill>
                <a:ea typeface="Calibri"/>
                <a:cs typeface="Arial"/>
              </a:rPr>
            </a:br>
            <a:r>
              <a:rPr lang="fa-IR" sz="1400" dirty="0" smtClean="0">
                <a:solidFill>
                  <a:srgbClr val="FFFF00"/>
                </a:solidFill>
                <a:ea typeface="Calibri"/>
                <a:cs typeface="B Titr"/>
              </a:rPr>
              <a:t>قاعدگی </a:t>
            </a:r>
            <a:r>
              <a:rPr lang="fa-IR" sz="1400" dirty="0">
                <a:solidFill>
                  <a:srgbClr val="FFFF00"/>
                </a:solidFill>
                <a:ea typeface="Calibri"/>
                <a:cs typeface="B Titr"/>
              </a:rPr>
              <a:t>طولانی مدت</a:t>
            </a:r>
            <a:r>
              <a:rPr lang="en-US" sz="1400" dirty="0">
                <a:solidFill>
                  <a:srgbClr val="FFFF00"/>
                </a:solidFill>
                <a:ea typeface="Calibri"/>
                <a:cs typeface="Arial"/>
              </a:rPr>
              <a:t/>
            </a:r>
            <a:br>
              <a:rPr lang="en-US" sz="1400" dirty="0">
                <a:solidFill>
                  <a:srgbClr val="FFFF00"/>
                </a:solidFill>
                <a:ea typeface="Calibri"/>
                <a:cs typeface="Arial"/>
              </a:rPr>
            </a:br>
            <a:r>
              <a:rPr lang="fa-IR" sz="1400" dirty="0" smtClean="0">
                <a:solidFill>
                  <a:srgbClr val="FFFF00"/>
                </a:solidFill>
                <a:ea typeface="Calibri"/>
                <a:cs typeface="B Titr"/>
              </a:rPr>
              <a:t>خونریزی </a:t>
            </a:r>
            <a:r>
              <a:rPr lang="fa-IR" sz="1400" dirty="0">
                <a:solidFill>
                  <a:srgbClr val="FFFF00"/>
                </a:solidFill>
                <a:ea typeface="Calibri"/>
                <a:cs typeface="B Titr"/>
              </a:rPr>
              <a:t>نامنظم</a:t>
            </a:r>
            <a:r>
              <a:rPr lang="en-US" sz="1400" dirty="0">
                <a:solidFill>
                  <a:srgbClr val="FFFF00"/>
                </a:solidFill>
                <a:ea typeface="Calibri"/>
                <a:cs typeface="Arial"/>
              </a:rPr>
              <a:t/>
            </a:r>
            <a:br>
              <a:rPr lang="en-US" sz="1400" dirty="0">
                <a:solidFill>
                  <a:srgbClr val="FFFF00"/>
                </a:solidFill>
                <a:ea typeface="Calibri"/>
                <a:cs typeface="Arial"/>
              </a:rPr>
            </a:br>
            <a:r>
              <a:rPr lang="fa-IR" sz="1400" dirty="0">
                <a:solidFill>
                  <a:srgbClr val="FFFF00"/>
                </a:solidFill>
                <a:ea typeface="Calibri"/>
                <a:cs typeface="B Titr"/>
              </a:rPr>
              <a:t>لکه بینی</a:t>
            </a:r>
            <a:r>
              <a:rPr lang="en-US" sz="1400" dirty="0">
                <a:solidFill>
                  <a:srgbClr val="FFFF00"/>
                </a:solidFill>
                <a:ea typeface="Calibri"/>
                <a:cs typeface="Arial"/>
              </a:rPr>
              <a:t/>
            </a:r>
            <a:br>
              <a:rPr lang="en-US" sz="1400" dirty="0">
                <a:solidFill>
                  <a:srgbClr val="FFFF00"/>
                </a:solidFill>
                <a:ea typeface="Calibri"/>
                <a:cs typeface="Arial"/>
              </a:rPr>
            </a:br>
            <a:r>
              <a:rPr lang="fa-IR" sz="1400" dirty="0">
                <a:solidFill>
                  <a:srgbClr val="FF0000"/>
                </a:solidFill>
                <a:ea typeface="Calibri"/>
                <a:cs typeface="B Titr"/>
              </a:rPr>
              <a:t>سایر علائم</a:t>
            </a:r>
            <a:r>
              <a:rPr lang="en-US" sz="1400" dirty="0">
                <a:solidFill>
                  <a:srgbClr val="FFFF00"/>
                </a:solidFill>
                <a:ea typeface="Calibri"/>
                <a:cs typeface="Arial"/>
              </a:rPr>
              <a:t/>
            </a:r>
            <a:br>
              <a:rPr lang="en-US" sz="1400" dirty="0">
                <a:solidFill>
                  <a:srgbClr val="FFFF00"/>
                </a:solidFill>
                <a:ea typeface="Calibri"/>
                <a:cs typeface="Arial"/>
              </a:rPr>
            </a:br>
            <a:r>
              <a:rPr lang="fa-IR" sz="1400" dirty="0">
                <a:solidFill>
                  <a:srgbClr val="FFFF00"/>
                </a:solidFill>
                <a:ea typeface="Calibri"/>
                <a:cs typeface="B Titr"/>
              </a:rPr>
              <a:t>-علایم گوارشی یا ادرای مثل خونریزی </a:t>
            </a:r>
            <a:r>
              <a:rPr lang="en-US" sz="1400" dirty="0">
                <a:solidFill>
                  <a:srgbClr val="FFFF00"/>
                </a:solidFill>
                <a:ea typeface="Calibri"/>
                <a:cs typeface="Arial"/>
              </a:rPr>
              <a:t/>
            </a:r>
            <a:br>
              <a:rPr lang="en-US" sz="1400" dirty="0">
                <a:solidFill>
                  <a:srgbClr val="FFFF00"/>
                </a:solidFill>
                <a:ea typeface="Calibri"/>
                <a:cs typeface="Arial"/>
              </a:rPr>
            </a:br>
            <a:r>
              <a:rPr lang="fa-IR" sz="1400" dirty="0">
                <a:solidFill>
                  <a:srgbClr val="FFFF00"/>
                </a:solidFill>
                <a:ea typeface="Calibri"/>
                <a:cs typeface="B Titr"/>
              </a:rPr>
              <a:t>- فعالیت نا متظم روده ها مثل اسهال</a:t>
            </a:r>
            <a:r>
              <a:rPr lang="en-US" sz="1400" dirty="0">
                <a:solidFill>
                  <a:srgbClr val="FFFF00"/>
                </a:solidFill>
                <a:ea typeface="Calibri"/>
                <a:cs typeface="Arial"/>
              </a:rPr>
              <a:t/>
            </a:r>
            <a:br>
              <a:rPr lang="en-US" sz="1400" dirty="0">
                <a:solidFill>
                  <a:srgbClr val="FFFF00"/>
                </a:solidFill>
                <a:ea typeface="Calibri"/>
                <a:cs typeface="Arial"/>
              </a:rPr>
            </a:br>
            <a:r>
              <a:rPr lang="fa-IR" sz="1400" dirty="0">
                <a:solidFill>
                  <a:srgbClr val="FFFF00"/>
                </a:solidFill>
                <a:ea typeface="Calibri"/>
                <a:cs typeface="B Titr"/>
              </a:rPr>
              <a:t>نفخ سیری زود رس تهوع و استفراغ</a:t>
            </a:r>
            <a:r>
              <a:rPr lang="en-US" sz="1400" dirty="0">
                <a:solidFill>
                  <a:srgbClr val="FFFF00"/>
                </a:solidFill>
                <a:ea typeface="Calibri"/>
                <a:cs typeface="Arial"/>
              </a:rPr>
              <a:t/>
            </a:r>
            <a:br>
              <a:rPr lang="en-US" sz="1400" dirty="0">
                <a:solidFill>
                  <a:srgbClr val="FFFF00"/>
                </a:solidFill>
                <a:ea typeface="Calibri"/>
                <a:cs typeface="Arial"/>
              </a:rPr>
            </a:br>
            <a:r>
              <a:rPr lang="fa-IR" sz="1400" dirty="0">
                <a:solidFill>
                  <a:srgbClr val="FFFF00"/>
                </a:solidFill>
                <a:ea typeface="Calibri"/>
                <a:cs typeface="B Titr"/>
              </a:rPr>
              <a:t>خستگی ناباروری مشکلات احساسی مثل افسردگی و اضطراب</a:t>
            </a:r>
            <a:endParaRPr lang="en-US" sz="1400" dirty="0">
              <a:solidFill>
                <a:srgbClr val="FFFF00"/>
              </a:solidFill>
            </a:endParaRPr>
          </a:p>
        </p:txBody>
      </p:sp>
      <p:sp>
        <p:nvSpPr>
          <p:cNvPr id="3" name="Text Placeholder 2"/>
          <p:cNvSpPr>
            <a:spLocks noGrp="1"/>
          </p:cNvSpPr>
          <p:nvPr>
            <p:ph type="body" idx="1"/>
          </p:nvPr>
        </p:nvSpPr>
        <p:spPr>
          <a:xfrm>
            <a:off x="971600" y="548681"/>
            <a:ext cx="7488832" cy="864095"/>
          </a:xfrm>
        </p:spPr>
        <p:txBody>
          <a:bodyPr>
            <a:normAutofit lnSpcReduction="10000"/>
          </a:bodyPr>
          <a:lstStyle/>
          <a:p>
            <a:pPr algn="r" rtl="1">
              <a:lnSpc>
                <a:spcPct val="115000"/>
              </a:lnSpc>
              <a:spcAft>
                <a:spcPts val="1000"/>
              </a:spcAft>
            </a:pPr>
            <a:r>
              <a:rPr lang="fa-IR" dirty="0">
                <a:ea typeface="Calibri"/>
                <a:cs typeface="B Titr"/>
              </a:rPr>
              <a:t>همچنین ممکن است اندومتریوز هیچ علامتی نداشته باشد ولی در هر صورت </a:t>
            </a:r>
            <a:r>
              <a:rPr lang="fa-IR" dirty="0">
                <a:solidFill>
                  <a:srgbClr val="C00000"/>
                </a:solidFill>
                <a:ea typeface="Calibri"/>
                <a:cs typeface="B Titr"/>
              </a:rPr>
              <a:t>درد </a:t>
            </a:r>
            <a:r>
              <a:rPr lang="fa-IR" dirty="0">
                <a:ea typeface="Calibri"/>
                <a:cs typeface="B Titr"/>
              </a:rPr>
              <a:t>علامت اصلی این بیماری است که ممکن است به صورت های زیر باشد:</a:t>
            </a:r>
            <a:endParaRPr lang="en-US" dirty="0">
              <a:ea typeface="Calibri"/>
              <a:cs typeface="Arial"/>
            </a:endParaRPr>
          </a:p>
          <a:p>
            <a:endParaRPr lang="en-US" dirty="0">
              <a:solidFill>
                <a:schemeClr val="accent3">
                  <a:lumMod val="75000"/>
                </a:schemeClr>
              </a:solidFill>
            </a:endParaRPr>
          </a:p>
        </p:txBody>
      </p:sp>
    </p:spTree>
    <p:extLst>
      <p:ext uri="{BB962C8B-B14F-4D97-AF65-F5344CB8AC3E}">
        <p14:creationId xmlns:p14="http://schemas.microsoft.com/office/powerpoint/2010/main" val="8789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000130"/>
            <a:ext cx="6912768" cy="5254772"/>
          </a:xfrm>
          <a:prstGeom prst="rect">
            <a:avLst/>
          </a:prstGeom>
        </p:spPr>
        <p:txBody>
          <a:bodyPr wrap="square">
            <a:spAutoFit/>
          </a:bodyPr>
          <a:lstStyle/>
          <a:p>
            <a:pPr algn="r" rtl="1">
              <a:lnSpc>
                <a:spcPct val="115000"/>
              </a:lnSpc>
              <a:spcAft>
                <a:spcPts val="1000"/>
              </a:spcAft>
              <a:tabLst>
                <a:tab pos="3867150" algn="l"/>
                <a:tab pos="5943600" algn="r"/>
              </a:tabLst>
            </a:pPr>
            <a:r>
              <a:rPr lang="fa-IR" sz="2400" dirty="0">
                <a:ea typeface="Calibri"/>
                <a:cs typeface="B Titr"/>
              </a:rPr>
              <a:t>	</a:t>
            </a:r>
            <a:r>
              <a:rPr lang="fa-IR" sz="2400" dirty="0" smtClean="0">
                <a:solidFill>
                  <a:schemeClr val="accent2">
                    <a:lumMod val="60000"/>
                    <a:lumOff val="40000"/>
                  </a:schemeClr>
                </a:solidFill>
                <a:ea typeface="Calibri"/>
                <a:cs typeface="B Titr"/>
              </a:rPr>
              <a:t>اندومتریوز </a:t>
            </a:r>
            <a:r>
              <a:rPr lang="fa-IR" sz="2400" dirty="0">
                <a:solidFill>
                  <a:schemeClr val="accent2">
                    <a:lumMod val="60000"/>
                    <a:lumOff val="40000"/>
                  </a:schemeClr>
                </a:solidFill>
                <a:ea typeface="Calibri"/>
                <a:cs typeface="B Titr"/>
              </a:rPr>
              <a:t>چگونه تشخیص داده می شود؟</a:t>
            </a:r>
            <a:endParaRPr lang="en-US" sz="2400" dirty="0">
              <a:solidFill>
                <a:schemeClr val="accent2">
                  <a:lumMod val="60000"/>
                  <a:lumOff val="40000"/>
                </a:schemeClr>
              </a:solidFill>
              <a:ea typeface="Calibri"/>
              <a:cs typeface="Arial"/>
            </a:endParaRPr>
          </a:p>
          <a:p>
            <a:pPr algn="r">
              <a:lnSpc>
                <a:spcPct val="115000"/>
              </a:lnSpc>
              <a:spcAft>
                <a:spcPts val="1000"/>
              </a:spcAft>
            </a:pPr>
            <a:r>
              <a:rPr lang="fa-IR" sz="2400" dirty="0">
                <a:ea typeface="Calibri"/>
                <a:cs typeface="B Titr"/>
              </a:rPr>
              <a:t>به تنهایی از روی علائم قابل تشخیص قطعی نیست.</a:t>
            </a:r>
            <a:endParaRPr lang="en-US" sz="2400" dirty="0">
              <a:ea typeface="Calibri"/>
              <a:cs typeface="Arial"/>
            </a:endParaRPr>
          </a:p>
          <a:p>
            <a:pPr algn="r">
              <a:lnSpc>
                <a:spcPct val="115000"/>
              </a:lnSpc>
              <a:spcAft>
                <a:spcPts val="1000"/>
              </a:spcAft>
            </a:pPr>
            <a:r>
              <a:rPr lang="fa-IR" sz="2400" dirty="0">
                <a:ea typeface="Calibri"/>
                <a:cs typeface="B Titr"/>
              </a:rPr>
              <a:t>پزشک در صورت موارد زیر به اندومتریوز مشکوک می شود:</a:t>
            </a:r>
            <a:endParaRPr lang="en-US" sz="2400" dirty="0">
              <a:ea typeface="Calibri"/>
              <a:cs typeface="Arial"/>
            </a:endParaRPr>
          </a:p>
          <a:p>
            <a:pPr algn="r">
              <a:lnSpc>
                <a:spcPct val="115000"/>
              </a:lnSpc>
              <a:spcAft>
                <a:spcPts val="1000"/>
              </a:spcAft>
            </a:pPr>
            <a:r>
              <a:rPr lang="fa-IR" sz="2400" dirty="0">
                <a:ea typeface="Calibri"/>
                <a:cs typeface="B Titr"/>
              </a:rPr>
              <a:t>وجود مشکلات باروری </a:t>
            </a:r>
            <a:endParaRPr lang="en-US" sz="2400" dirty="0">
              <a:ea typeface="Calibri"/>
              <a:cs typeface="Arial"/>
            </a:endParaRPr>
          </a:p>
          <a:p>
            <a:pPr algn="r">
              <a:lnSpc>
                <a:spcPct val="115000"/>
              </a:lnSpc>
              <a:spcAft>
                <a:spcPts val="1000"/>
              </a:spcAft>
            </a:pPr>
            <a:r>
              <a:rPr lang="fa-IR" sz="2400" dirty="0">
                <a:ea typeface="Calibri"/>
                <a:cs typeface="B Titr"/>
              </a:rPr>
              <a:t>درد های شدید قاعدگی ناشی از گرفتگی های عضلانی </a:t>
            </a:r>
            <a:endParaRPr lang="en-US" sz="2400" dirty="0">
              <a:ea typeface="Calibri"/>
              <a:cs typeface="Arial"/>
            </a:endParaRPr>
          </a:p>
          <a:p>
            <a:pPr algn="r">
              <a:lnSpc>
                <a:spcPct val="115000"/>
              </a:lnSpc>
              <a:spcAft>
                <a:spcPts val="1000"/>
              </a:spcAft>
            </a:pPr>
            <a:r>
              <a:rPr lang="fa-IR" sz="2400" dirty="0">
                <a:ea typeface="Calibri"/>
                <a:cs typeface="B Titr"/>
              </a:rPr>
              <a:t>وجود درد هنگام تماس جنسی</a:t>
            </a:r>
            <a:endParaRPr lang="en-US" sz="2400" dirty="0">
              <a:ea typeface="Calibri"/>
              <a:cs typeface="Arial"/>
            </a:endParaRPr>
          </a:p>
          <a:p>
            <a:pPr algn="r">
              <a:lnSpc>
                <a:spcPct val="115000"/>
              </a:lnSpc>
              <a:spcAft>
                <a:spcPts val="1000"/>
              </a:spcAft>
            </a:pPr>
            <a:r>
              <a:rPr lang="fa-IR" sz="2400" dirty="0">
                <a:ea typeface="Calibri"/>
                <a:cs typeface="B Titr"/>
              </a:rPr>
              <a:t>درد های مزمن لگنی </a:t>
            </a:r>
            <a:endParaRPr lang="en-US" sz="2400" dirty="0">
              <a:ea typeface="Calibri"/>
              <a:cs typeface="Arial"/>
            </a:endParaRPr>
          </a:p>
          <a:p>
            <a:pPr algn="r">
              <a:lnSpc>
                <a:spcPct val="115000"/>
              </a:lnSpc>
              <a:spcAft>
                <a:spcPts val="1000"/>
              </a:spcAft>
            </a:pPr>
            <a:r>
              <a:rPr lang="fa-IR" sz="2400" dirty="0">
                <a:ea typeface="Calibri"/>
                <a:cs typeface="B Titr"/>
              </a:rPr>
              <a:t>کیست تخمدانی طولانی مدت</a:t>
            </a:r>
            <a:endParaRPr lang="en-US" sz="2400" dirty="0">
              <a:ea typeface="Calibri"/>
              <a:cs typeface="Arial"/>
            </a:endParaRPr>
          </a:p>
          <a:p>
            <a:pPr algn="r"/>
            <a:r>
              <a:rPr lang="fa-IR" sz="2400" dirty="0">
                <a:ea typeface="Calibri"/>
                <a:cs typeface="B Titr"/>
              </a:rPr>
              <a:t>پزشک در صورت یافتن برخی از علائم در هنگام معاینه لگن ممکن است مشکوک شود.</a:t>
            </a:r>
            <a:endParaRPr lang="en-US" sz="2400" dirty="0"/>
          </a:p>
        </p:txBody>
      </p:sp>
    </p:spTree>
    <p:extLst>
      <p:ext uri="{BB962C8B-B14F-4D97-AF65-F5344CB8AC3E}">
        <p14:creationId xmlns:p14="http://schemas.microsoft.com/office/powerpoint/2010/main" val="3974103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750" y="1628800"/>
            <a:ext cx="7488832" cy="2553776"/>
          </a:xfrm>
          <a:prstGeom prst="rect">
            <a:avLst/>
          </a:prstGeom>
        </p:spPr>
        <p:txBody>
          <a:bodyPr wrap="square">
            <a:spAutoFit/>
          </a:bodyPr>
          <a:lstStyle/>
          <a:p>
            <a:pPr algn="just">
              <a:lnSpc>
                <a:spcPct val="115000"/>
              </a:lnSpc>
              <a:spcAft>
                <a:spcPts val="1000"/>
              </a:spcAft>
            </a:pPr>
            <a:r>
              <a:rPr lang="fa-IR" sz="2800" dirty="0">
                <a:solidFill>
                  <a:srgbClr val="FFFF99"/>
                </a:solidFill>
                <a:ea typeface="Calibri"/>
                <a:cs typeface="B Titr"/>
              </a:rPr>
              <a:t>هرخانمی با پاسخ به پرسشنامه ساده که جهت این بیماری طراحی شده است خود را ارزیابی نموده و براساس </a:t>
            </a:r>
            <a:r>
              <a:rPr lang="fa-IR" sz="2800" dirty="0" smtClean="0">
                <a:solidFill>
                  <a:srgbClr val="FFFF99"/>
                </a:solidFill>
                <a:ea typeface="Calibri"/>
                <a:cs typeface="B Titr"/>
              </a:rPr>
              <a:t>نمره هایی </a:t>
            </a:r>
            <a:r>
              <a:rPr lang="fa-IR" sz="2800" dirty="0">
                <a:solidFill>
                  <a:srgbClr val="FFFF99"/>
                </a:solidFill>
                <a:ea typeface="Calibri"/>
                <a:cs typeface="B Titr"/>
              </a:rPr>
              <a:t>که از این پرسشنامه به دست می </a:t>
            </a:r>
            <a:r>
              <a:rPr lang="fa-IR" sz="2800" dirty="0" smtClean="0">
                <a:solidFill>
                  <a:srgbClr val="FFFF99"/>
                </a:solidFill>
                <a:ea typeface="Calibri"/>
                <a:cs typeface="B Titr"/>
              </a:rPr>
              <a:t>آورد </a:t>
            </a:r>
            <a:r>
              <a:rPr lang="fa-IR" sz="2800" dirty="0">
                <a:solidFill>
                  <a:srgbClr val="FFFF99"/>
                </a:solidFill>
                <a:ea typeface="Calibri"/>
                <a:cs typeface="B Titr"/>
              </a:rPr>
              <a:t>خود را سالم تلقی نمایدو یا با شک به این بیماری برای بررسی بیشتر به پزشک مراجعه نماید. </a:t>
            </a:r>
            <a:r>
              <a:rPr lang="fa-IR" sz="2800" dirty="0" smtClean="0">
                <a:solidFill>
                  <a:srgbClr val="FFFF99"/>
                </a:solidFill>
                <a:ea typeface="Calibri"/>
                <a:cs typeface="B Titr"/>
              </a:rPr>
              <a:t>                                                                 </a:t>
            </a:r>
            <a:endParaRPr lang="en-US" sz="2800" dirty="0">
              <a:solidFill>
                <a:srgbClr val="FFFF99"/>
              </a:solidFill>
              <a:ea typeface="Calibri"/>
              <a:cs typeface="Arial"/>
            </a:endParaRPr>
          </a:p>
        </p:txBody>
      </p:sp>
    </p:spTree>
    <p:extLst>
      <p:ext uri="{BB962C8B-B14F-4D97-AF65-F5344CB8AC3E}">
        <p14:creationId xmlns:p14="http://schemas.microsoft.com/office/powerpoint/2010/main" val="153105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2146" y="1957937"/>
            <a:ext cx="7560840" cy="1067215"/>
          </a:xfrm>
          <a:prstGeom prst="rect">
            <a:avLst/>
          </a:prstGeom>
        </p:spPr>
        <p:txBody>
          <a:bodyPr wrap="square">
            <a:spAutoFit/>
          </a:bodyPr>
          <a:lstStyle/>
          <a:p>
            <a:pPr algn="r">
              <a:lnSpc>
                <a:spcPct val="115000"/>
              </a:lnSpc>
              <a:spcAft>
                <a:spcPts val="1000"/>
              </a:spcAft>
            </a:pPr>
            <a:r>
              <a:rPr lang="fa-IR" sz="2800" dirty="0">
                <a:solidFill>
                  <a:schemeClr val="accent6">
                    <a:lumMod val="40000"/>
                    <a:lumOff val="60000"/>
                  </a:schemeClr>
                </a:solidFill>
                <a:ea typeface="Calibri"/>
                <a:cs typeface="B Titr"/>
              </a:rPr>
              <a:t>تشخیص قطعی : بعد از استفاده از روش های جراحی مورد نیاز مانند لا پاراسکوپی می باشد.</a:t>
            </a:r>
            <a:endParaRPr lang="en-US" sz="2800" dirty="0">
              <a:solidFill>
                <a:schemeClr val="accent6">
                  <a:lumMod val="40000"/>
                  <a:lumOff val="60000"/>
                </a:schemeClr>
              </a:solidFill>
              <a:ea typeface="Calibri"/>
              <a:cs typeface="Arial"/>
            </a:endParaRPr>
          </a:p>
        </p:txBody>
      </p:sp>
    </p:spTree>
    <p:extLst>
      <p:ext uri="{BB962C8B-B14F-4D97-AF65-F5344CB8AC3E}">
        <p14:creationId xmlns:p14="http://schemas.microsoft.com/office/powerpoint/2010/main" val="55138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908720"/>
            <a:ext cx="6768752" cy="4098558"/>
          </a:xfrm>
          <a:prstGeom prst="rect">
            <a:avLst/>
          </a:prstGeom>
        </p:spPr>
        <p:txBody>
          <a:bodyPr wrap="square">
            <a:spAutoFit/>
          </a:bodyPr>
          <a:lstStyle/>
          <a:p>
            <a:pPr algn="r">
              <a:lnSpc>
                <a:spcPct val="150000"/>
              </a:lnSpc>
              <a:spcAft>
                <a:spcPts val="1000"/>
              </a:spcAft>
            </a:pPr>
            <a:r>
              <a:rPr lang="fa-IR" sz="2800" dirty="0">
                <a:solidFill>
                  <a:srgbClr val="C00000"/>
                </a:solidFill>
                <a:ea typeface="Calibri"/>
                <a:cs typeface="B Titr"/>
              </a:rPr>
              <a:t>نکته مهم:</a:t>
            </a:r>
            <a:endParaRPr lang="en-US" sz="2800" dirty="0">
              <a:solidFill>
                <a:srgbClr val="C00000"/>
              </a:solidFill>
              <a:ea typeface="Calibri"/>
              <a:cs typeface="B Titr"/>
            </a:endParaRPr>
          </a:p>
          <a:p>
            <a:pPr algn="just">
              <a:lnSpc>
                <a:spcPct val="150000"/>
              </a:lnSpc>
            </a:pPr>
            <a:r>
              <a:rPr lang="fa-IR" sz="2800" dirty="0">
                <a:solidFill>
                  <a:schemeClr val="accent4">
                    <a:lumMod val="40000"/>
                    <a:lumOff val="60000"/>
                  </a:schemeClr>
                </a:solidFill>
                <a:ea typeface="Calibri"/>
                <a:cs typeface="B Titr"/>
              </a:rPr>
              <a:t>یکی از اساسی ترین اصول در روبرو شدن با اندومتریوز جلوگیری از پیشرفت آن می باشد .با تشخیص زودتر و سریعتر و دقیق تر خصوصا در نوجوانان جلوگیری از پیشرفت بیماری و درمان درد مزمن لگنی و ناباروری احتمالی آینده ضرورت </a:t>
            </a:r>
            <a:r>
              <a:rPr lang="fa-IR" sz="2800" dirty="0" smtClean="0">
                <a:solidFill>
                  <a:schemeClr val="accent4">
                    <a:lumMod val="40000"/>
                    <a:lumOff val="60000"/>
                  </a:schemeClr>
                </a:solidFill>
                <a:ea typeface="Calibri"/>
                <a:cs typeface="B Titr"/>
              </a:rPr>
              <a:t>دارد  </a:t>
            </a:r>
            <a:endParaRPr lang="en-US" sz="2800" dirty="0">
              <a:solidFill>
                <a:schemeClr val="accent4">
                  <a:lumMod val="40000"/>
                  <a:lumOff val="60000"/>
                </a:schemeClr>
              </a:solidFill>
            </a:endParaRPr>
          </a:p>
        </p:txBody>
      </p:sp>
    </p:spTree>
    <p:extLst>
      <p:ext uri="{BB962C8B-B14F-4D97-AF65-F5344CB8AC3E}">
        <p14:creationId xmlns:p14="http://schemas.microsoft.com/office/powerpoint/2010/main" val="296555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48680"/>
            <a:ext cx="7344816" cy="5109091"/>
          </a:xfrm>
          <a:prstGeom prst="rect">
            <a:avLst/>
          </a:prstGeom>
        </p:spPr>
        <p:txBody>
          <a:bodyPr wrap="square">
            <a:spAutoFit/>
          </a:bodyPr>
          <a:lstStyle/>
          <a:p>
            <a:pPr algn="r">
              <a:lnSpc>
                <a:spcPct val="115000"/>
              </a:lnSpc>
              <a:spcAft>
                <a:spcPts val="1000"/>
              </a:spcAft>
            </a:pPr>
            <a:r>
              <a:rPr lang="fa-IR" sz="2800" dirty="0">
                <a:solidFill>
                  <a:srgbClr val="C00000"/>
                </a:solidFill>
                <a:ea typeface="Calibri"/>
                <a:cs typeface="B Titr"/>
              </a:rPr>
              <a:t>درمان :</a:t>
            </a:r>
            <a:endParaRPr lang="en-US" sz="2800" dirty="0">
              <a:solidFill>
                <a:srgbClr val="C00000"/>
              </a:solidFill>
              <a:ea typeface="Calibri"/>
              <a:cs typeface="Arial"/>
            </a:endParaRPr>
          </a:p>
          <a:p>
            <a:pPr algn="r">
              <a:lnSpc>
                <a:spcPct val="115000"/>
              </a:lnSpc>
              <a:spcAft>
                <a:spcPts val="1000"/>
              </a:spcAft>
            </a:pPr>
            <a:r>
              <a:rPr lang="fa-IR" sz="2800" dirty="0">
                <a:solidFill>
                  <a:srgbClr val="FFFF99"/>
                </a:solidFill>
                <a:ea typeface="Calibri"/>
                <a:cs typeface="B Titr"/>
              </a:rPr>
              <a:t>درمان بستگی به سن </a:t>
            </a:r>
            <a:r>
              <a:rPr lang="fa-IR" sz="2800" dirty="0" smtClean="0">
                <a:solidFill>
                  <a:srgbClr val="FFFF99"/>
                </a:solidFill>
                <a:ea typeface="Calibri"/>
                <a:cs typeface="B Titr"/>
              </a:rPr>
              <a:t>،شدت </a:t>
            </a:r>
            <a:r>
              <a:rPr lang="fa-IR" sz="2800" dirty="0">
                <a:solidFill>
                  <a:srgbClr val="FFFF99"/>
                </a:solidFill>
                <a:ea typeface="Calibri"/>
                <a:cs typeface="B Titr"/>
              </a:rPr>
              <a:t>علائم بیماری </a:t>
            </a:r>
            <a:r>
              <a:rPr lang="fa-IR" sz="2800" dirty="0" smtClean="0">
                <a:solidFill>
                  <a:srgbClr val="FFFF99"/>
                </a:solidFill>
                <a:ea typeface="Calibri"/>
                <a:cs typeface="B Titr"/>
              </a:rPr>
              <a:t>،شدت </a:t>
            </a:r>
            <a:r>
              <a:rPr lang="fa-IR" sz="2800" dirty="0">
                <a:solidFill>
                  <a:srgbClr val="FFFF99"/>
                </a:solidFill>
                <a:ea typeface="Calibri"/>
                <a:cs typeface="B Titr"/>
              </a:rPr>
              <a:t>بیماری  </a:t>
            </a:r>
            <a:r>
              <a:rPr lang="fa-IR" sz="2800" dirty="0" smtClean="0">
                <a:solidFill>
                  <a:srgbClr val="FFFF99"/>
                </a:solidFill>
                <a:ea typeface="Calibri"/>
                <a:cs typeface="B Titr"/>
              </a:rPr>
              <a:t>،تمایل </a:t>
            </a:r>
            <a:r>
              <a:rPr lang="fa-IR" sz="2800" dirty="0">
                <a:solidFill>
                  <a:srgbClr val="FFFF99"/>
                </a:solidFill>
                <a:ea typeface="Calibri"/>
                <a:cs typeface="B Titr"/>
              </a:rPr>
              <a:t>به فرزند آوری در آینده و ....دارد . </a:t>
            </a:r>
            <a:endParaRPr lang="en-US" sz="2800" dirty="0">
              <a:solidFill>
                <a:srgbClr val="FFFF99"/>
              </a:solidFill>
              <a:ea typeface="Calibri"/>
              <a:cs typeface="Arial"/>
            </a:endParaRPr>
          </a:p>
          <a:p>
            <a:pPr algn="r">
              <a:lnSpc>
                <a:spcPct val="115000"/>
              </a:lnSpc>
              <a:spcAft>
                <a:spcPts val="1000"/>
              </a:spcAft>
            </a:pPr>
            <a:r>
              <a:rPr lang="fa-IR" sz="2800" dirty="0">
                <a:solidFill>
                  <a:srgbClr val="FFFF99"/>
                </a:solidFill>
                <a:ea typeface="Calibri"/>
                <a:cs typeface="B Titr"/>
              </a:rPr>
              <a:t>درمان هورمونی </a:t>
            </a:r>
            <a:r>
              <a:rPr lang="fa-IR" sz="2800" dirty="0">
                <a:solidFill>
                  <a:srgbClr val="FFFF99"/>
                </a:solidFill>
                <a:ea typeface="Calibri"/>
                <a:cs typeface="Times New Roman"/>
              </a:rPr>
              <a:t>–</a:t>
            </a:r>
            <a:r>
              <a:rPr lang="fa-IR" sz="2800" dirty="0">
                <a:solidFill>
                  <a:srgbClr val="FFFF99"/>
                </a:solidFill>
                <a:ea typeface="Calibri"/>
                <a:cs typeface="B Titr"/>
              </a:rPr>
              <a:t>سبک زندگی </a:t>
            </a:r>
            <a:r>
              <a:rPr lang="fa-IR" sz="2800" dirty="0">
                <a:solidFill>
                  <a:srgbClr val="FFFF99"/>
                </a:solidFill>
                <a:ea typeface="Calibri"/>
                <a:cs typeface="Times New Roman"/>
              </a:rPr>
              <a:t>–</a:t>
            </a:r>
            <a:r>
              <a:rPr lang="fa-IR" sz="2800" dirty="0">
                <a:solidFill>
                  <a:srgbClr val="FFFF99"/>
                </a:solidFill>
                <a:ea typeface="Calibri"/>
                <a:cs typeface="B Titr"/>
              </a:rPr>
              <a:t>درمان جراحی- بارداری </a:t>
            </a:r>
            <a:endParaRPr lang="en-US" sz="2800" dirty="0">
              <a:solidFill>
                <a:srgbClr val="FFFF99"/>
              </a:solidFill>
              <a:ea typeface="Calibri"/>
              <a:cs typeface="Arial"/>
            </a:endParaRPr>
          </a:p>
          <a:p>
            <a:pPr algn="r"/>
            <a:r>
              <a:rPr lang="fa-IR" sz="2800" dirty="0">
                <a:solidFill>
                  <a:srgbClr val="FFFF99"/>
                </a:solidFill>
                <a:ea typeface="Calibri"/>
                <a:cs typeface="B Titr"/>
              </a:rPr>
              <a:t>سبک زندگی توجه به رزیم غذایی سالم (اجتناب از خوردن الکل کافئین لبنیات گوشت قرمز شکر گندم و چربی </a:t>
            </a:r>
            <a:r>
              <a:rPr lang="fa-IR" sz="2800" dirty="0" smtClean="0">
                <a:solidFill>
                  <a:srgbClr val="FFFF99"/>
                </a:solidFill>
                <a:ea typeface="Calibri"/>
                <a:cs typeface="B Titr"/>
              </a:rPr>
              <a:t>اشباع </a:t>
            </a:r>
            <a:r>
              <a:rPr lang="fa-IR" sz="2800" dirty="0">
                <a:solidFill>
                  <a:srgbClr val="FFFF99"/>
                </a:solidFill>
                <a:ea typeface="Calibri"/>
                <a:cs typeface="B Titr"/>
              </a:rPr>
              <a:t>) اجتناب از </a:t>
            </a:r>
            <a:r>
              <a:rPr lang="fa-IR" sz="2800" dirty="0" smtClean="0">
                <a:solidFill>
                  <a:srgbClr val="FFFF99"/>
                </a:solidFill>
                <a:ea typeface="Calibri"/>
                <a:cs typeface="B Titr"/>
              </a:rPr>
              <a:t>رژیم </a:t>
            </a:r>
            <a:r>
              <a:rPr lang="fa-IR" sz="2800" dirty="0">
                <a:solidFill>
                  <a:srgbClr val="FFFF99"/>
                </a:solidFill>
                <a:ea typeface="Calibri"/>
                <a:cs typeface="B Titr"/>
              </a:rPr>
              <a:t>غذایی با گوشت </a:t>
            </a:r>
            <a:r>
              <a:rPr lang="fa-IR" sz="2800" dirty="0" smtClean="0">
                <a:solidFill>
                  <a:srgbClr val="FFFF99"/>
                </a:solidFill>
                <a:ea typeface="Calibri"/>
                <a:cs typeface="B Titr"/>
              </a:rPr>
              <a:t>قرمــز </a:t>
            </a:r>
            <a:r>
              <a:rPr lang="fa-IR" sz="2800" dirty="0">
                <a:solidFill>
                  <a:srgbClr val="FFFF99"/>
                </a:solidFill>
                <a:ea typeface="Calibri"/>
                <a:cs typeface="B Titr"/>
              </a:rPr>
              <a:t>زیاد و </a:t>
            </a:r>
            <a:r>
              <a:rPr lang="fa-IR" sz="2800" dirty="0" smtClean="0">
                <a:solidFill>
                  <a:srgbClr val="FFFF99"/>
                </a:solidFill>
                <a:ea typeface="Calibri"/>
                <a:cs typeface="B Titr"/>
              </a:rPr>
              <a:t>میـوه </a:t>
            </a:r>
            <a:r>
              <a:rPr lang="fa-IR" sz="2800" dirty="0">
                <a:solidFill>
                  <a:srgbClr val="FFFF99"/>
                </a:solidFill>
                <a:ea typeface="Calibri"/>
                <a:cs typeface="B Titr"/>
              </a:rPr>
              <a:t>و سبزی کم-استراحت کافی- در مان </a:t>
            </a:r>
            <a:r>
              <a:rPr lang="fa-IR" sz="2800" dirty="0" smtClean="0">
                <a:solidFill>
                  <a:srgbClr val="FFFF99"/>
                </a:solidFill>
                <a:ea typeface="Calibri"/>
                <a:cs typeface="B Titr"/>
              </a:rPr>
              <a:t>یبــوست ناشـی </a:t>
            </a:r>
            <a:r>
              <a:rPr lang="fa-IR" sz="2800" dirty="0">
                <a:solidFill>
                  <a:srgbClr val="FFFF99"/>
                </a:solidFill>
                <a:ea typeface="Calibri"/>
                <a:cs typeface="B Titr"/>
              </a:rPr>
              <a:t>از بیماری-ورزش</a:t>
            </a:r>
            <a:endParaRPr lang="en-US" sz="2800" dirty="0">
              <a:solidFill>
                <a:srgbClr val="FFFF99"/>
              </a:solidFill>
            </a:endParaRPr>
          </a:p>
        </p:txBody>
      </p:sp>
    </p:spTree>
    <p:extLst>
      <p:ext uri="{BB962C8B-B14F-4D97-AF65-F5344CB8AC3E}">
        <p14:creationId xmlns:p14="http://schemas.microsoft.com/office/powerpoint/2010/main" val="1079790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64260"/>
            <a:ext cx="7920880" cy="5835444"/>
          </a:xfrm>
          <a:prstGeom prst="rect">
            <a:avLst/>
          </a:prstGeom>
        </p:spPr>
        <p:txBody>
          <a:bodyPr wrap="square">
            <a:spAutoFit/>
          </a:bodyPr>
          <a:lstStyle/>
          <a:p>
            <a:pPr algn="r">
              <a:lnSpc>
                <a:spcPct val="115000"/>
              </a:lnSpc>
              <a:spcAft>
                <a:spcPts val="1000"/>
              </a:spcAft>
            </a:pPr>
            <a:r>
              <a:rPr lang="fa-IR" dirty="0">
                <a:ea typeface="Calibri"/>
                <a:cs typeface="B Titr"/>
              </a:rPr>
              <a:t> </a:t>
            </a:r>
            <a:endParaRPr lang="en-US" dirty="0">
              <a:ea typeface="Calibri"/>
              <a:cs typeface="Arial"/>
            </a:endParaRPr>
          </a:p>
          <a:p>
            <a:pPr algn="just">
              <a:lnSpc>
                <a:spcPct val="150000"/>
              </a:lnSpc>
              <a:spcAft>
                <a:spcPts val="1000"/>
              </a:spcAft>
            </a:pPr>
            <a:r>
              <a:rPr lang="fa-IR" sz="2000" dirty="0">
                <a:solidFill>
                  <a:srgbClr val="FFFF99"/>
                </a:solidFill>
                <a:ea typeface="Calibri"/>
                <a:cs typeface="B Titr"/>
              </a:rPr>
              <a:t>مواد صنعتی فعال در ساخت ترکیبات شیمیایی صنعتی آفت کش ها  حشره کش ها و قارچ کش ها پس از سوزاندن و دفن  موجب ازادی  ترکیبی  به نام دیوکسین می گردند. </a:t>
            </a:r>
            <a:r>
              <a:rPr lang="fa-IR" sz="2000" dirty="0" smtClean="0">
                <a:solidFill>
                  <a:srgbClr val="FFFF99"/>
                </a:solidFill>
                <a:ea typeface="Calibri"/>
                <a:cs typeface="B Titr"/>
              </a:rPr>
              <a:t>           </a:t>
            </a:r>
            <a:endParaRPr lang="en-US" sz="2000" dirty="0">
              <a:solidFill>
                <a:srgbClr val="FFFF99"/>
              </a:solidFill>
              <a:ea typeface="Calibri"/>
              <a:cs typeface="Arial"/>
            </a:endParaRPr>
          </a:p>
          <a:p>
            <a:pPr algn="just">
              <a:lnSpc>
                <a:spcPct val="150000"/>
              </a:lnSpc>
              <a:spcAft>
                <a:spcPts val="1000"/>
              </a:spcAft>
            </a:pPr>
            <a:r>
              <a:rPr lang="fa-IR" sz="2000" dirty="0">
                <a:solidFill>
                  <a:srgbClr val="FFFF99"/>
                </a:solidFill>
                <a:ea typeface="Calibri"/>
                <a:cs typeface="B Titr"/>
              </a:rPr>
              <a:t>دیو کسین گروهی از ترکیبات بسیار سمی که توسط صنایع مختلف یا سوزاندن زباله ها وارد محیط زیست می گردند. این مواد در چربی حیوانات تجمع میابند . این عوامل نه تنها سرطان زا می باشد بلکه مشکلاتی در سیر باروری ایجاد می کند.  </a:t>
            </a:r>
            <a:r>
              <a:rPr lang="fa-IR" sz="2000" dirty="0" smtClean="0">
                <a:solidFill>
                  <a:srgbClr val="FFFF99"/>
                </a:solidFill>
                <a:ea typeface="Calibri"/>
                <a:cs typeface="B Titr"/>
              </a:rPr>
              <a:t>                                 </a:t>
            </a:r>
            <a:endParaRPr lang="en-US" sz="2000" dirty="0">
              <a:solidFill>
                <a:srgbClr val="FFFF99"/>
              </a:solidFill>
              <a:ea typeface="Calibri"/>
              <a:cs typeface="Arial"/>
            </a:endParaRPr>
          </a:p>
          <a:p>
            <a:pPr algn="just">
              <a:lnSpc>
                <a:spcPct val="150000"/>
              </a:lnSpc>
              <a:spcAft>
                <a:spcPts val="1000"/>
              </a:spcAft>
            </a:pPr>
            <a:r>
              <a:rPr lang="fa-IR" sz="2000" dirty="0">
                <a:solidFill>
                  <a:srgbClr val="FFFF99"/>
                </a:solidFill>
                <a:ea typeface="Calibri"/>
                <a:cs typeface="B Titr"/>
              </a:rPr>
              <a:t>دیوکسین در پلاستیک های ظروف یکبار مصرف و در پد های بهداشتی که پوشش داخلی </a:t>
            </a:r>
            <a:r>
              <a:rPr lang="fa-IR" sz="2000" dirty="0" smtClean="0">
                <a:solidFill>
                  <a:srgbClr val="FFFF99"/>
                </a:solidFill>
                <a:ea typeface="Calibri"/>
                <a:cs typeface="B Titr"/>
              </a:rPr>
              <a:t>آن </a:t>
            </a:r>
            <a:r>
              <a:rPr lang="fa-IR" sz="2000" dirty="0">
                <a:solidFill>
                  <a:srgbClr val="FFFF99"/>
                </a:solidFill>
                <a:ea typeface="Calibri"/>
                <a:cs typeface="B Titr"/>
              </a:rPr>
              <a:t>از مواد پتروشیمی غیر استاندارد تهیه شده باشد نیز به میزان بالایی </a:t>
            </a:r>
            <a:r>
              <a:rPr lang="fa-IR" sz="2000" dirty="0" smtClean="0">
                <a:solidFill>
                  <a:srgbClr val="FFFF99"/>
                </a:solidFill>
                <a:ea typeface="Calibri"/>
                <a:cs typeface="B Titr"/>
              </a:rPr>
              <a:t>ازاد </a:t>
            </a:r>
            <a:r>
              <a:rPr lang="fa-IR" sz="2000" dirty="0">
                <a:solidFill>
                  <a:srgbClr val="FFFF99"/>
                </a:solidFill>
                <a:ea typeface="Calibri"/>
                <a:cs typeface="B Titr"/>
              </a:rPr>
              <a:t>می شود. این سموم بلافاصله پس از ورود به بدن در سیستم غددی و سلولی و ترکیب هایی که در ارث و زنتیک نقش دارند وارد شده و تغییراتی را ایجاد  می  کنند که می تواند  به نسل های بعد هم منتقل گردد.لذا توجه و تاکید به استفاده از پد هایو لوازم یکبار مصرف بهداشتی استاندارد تو صیه می گردد. </a:t>
            </a:r>
            <a:r>
              <a:rPr lang="fa-IR" sz="2000" dirty="0" smtClean="0">
                <a:solidFill>
                  <a:srgbClr val="FFFF99"/>
                </a:solidFill>
                <a:ea typeface="Calibri"/>
                <a:cs typeface="B Titr"/>
              </a:rPr>
              <a:t>                                                                                                           </a:t>
            </a:r>
            <a:endParaRPr lang="en-US" sz="2000" dirty="0">
              <a:solidFill>
                <a:srgbClr val="FFFF99"/>
              </a:solidFill>
              <a:ea typeface="Calibri"/>
              <a:cs typeface="Arial"/>
            </a:endParaRPr>
          </a:p>
        </p:txBody>
      </p:sp>
    </p:spTree>
    <p:extLst>
      <p:ext uri="{BB962C8B-B14F-4D97-AF65-F5344CB8AC3E}">
        <p14:creationId xmlns:p14="http://schemas.microsoft.com/office/powerpoint/2010/main" val="4158474488"/>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92</TotalTime>
  <Words>420</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اهمیت ورود به بحث بیماری اندومتریوز در برنامه آموزشی باروری سالم</vt:lpstr>
      <vt:lpstr>عواملی که می تواند با اندومتریوز در ارتباط باشد: </vt:lpstr>
      <vt:lpstr>قاعدگی  بسیار درد ناک درد زیر شکم قبل و در طول قاعدگی درد های اواسط قاعدگی (ناشی از تخمک گذاری) درد هنگام تماس جنسی یا پس از آن درد هم زمان با حرکات روده درد کمر یا لگن در هر زمان اتفاق می افتد.نکته: درد همیشه علامت شدت بیماری نیست . خونریزی  قاعدگی : در بین زنان مبتلا به اندومتریوز بسیار متغیر است و شامل : خونریزی شدید قاعدگی طولانی مدت خونریزی نامنظم لکه بینی سایر علائم -علایم گوارشی یا ادرای مثل خونریزی  - فعالیت نا متظم روده ها مثل اسهال نفخ سیری زود رس تهوع و استفراغ خستگی ناباروری مشکلات احساسی مثل افسردگی و اضطراب</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B139</dc:creator>
  <cp:lastModifiedBy>B139</cp:lastModifiedBy>
  <cp:revision>40</cp:revision>
  <dcterms:created xsi:type="dcterms:W3CDTF">2016-09-04T07:03:47Z</dcterms:created>
  <dcterms:modified xsi:type="dcterms:W3CDTF">2016-09-04T08:36:53Z</dcterms:modified>
</cp:coreProperties>
</file>