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7" r:id="rId3"/>
    <p:sldId id="298" r:id="rId4"/>
    <p:sldId id="264" r:id="rId5"/>
    <p:sldId id="302" r:id="rId6"/>
    <p:sldId id="311" r:id="rId7"/>
    <p:sldId id="312" r:id="rId8"/>
    <p:sldId id="313" r:id="rId9"/>
    <p:sldId id="257" r:id="rId10"/>
    <p:sldId id="285" r:id="rId11"/>
    <p:sldId id="265" r:id="rId12"/>
    <p:sldId id="314" r:id="rId13"/>
    <p:sldId id="267" r:id="rId14"/>
    <p:sldId id="273" r:id="rId15"/>
    <p:sldId id="268" r:id="rId16"/>
    <p:sldId id="269" r:id="rId17"/>
    <p:sldId id="319" r:id="rId18"/>
    <p:sldId id="323" r:id="rId19"/>
    <p:sldId id="280" r:id="rId20"/>
    <p:sldId id="270" r:id="rId21"/>
    <p:sldId id="278" r:id="rId22"/>
    <p:sldId id="281" r:id="rId23"/>
    <p:sldId id="282" r:id="rId24"/>
    <p:sldId id="283" r:id="rId25"/>
    <p:sldId id="324" r:id="rId26"/>
    <p:sldId id="325" r:id="rId27"/>
    <p:sldId id="320" r:id="rId28"/>
    <p:sldId id="317" r:id="rId29"/>
    <p:sldId id="318" r:id="rId30"/>
    <p:sldId id="321" r:id="rId31"/>
    <p:sldId id="284" r:id="rId32"/>
    <p:sldId id="322" r:id="rId33"/>
    <p:sldId id="286" r:id="rId34"/>
    <p:sldId id="297" r:id="rId35"/>
    <p:sldId id="287" r:id="rId36"/>
    <p:sldId id="288" r:id="rId37"/>
    <p:sldId id="289" r:id="rId38"/>
    <p:sldId id="291" r:id="rId39"/>
    <p:sldId id="292" r:id="rId40"/>
    <p:sldId id="304" r:id="rId41"/>
    <p:sldId id="294" r:id="rId42"/>
    <p:sldId id="306" r:id="rId43"/>
    <p:sldId id="308" r:id="rId44"/>
    <p:sldId id="295" r:id="rId45"/>
    <p:sldId id="309" r:id="rId46"/>
    <p:sldId id="261" r:id="rId47"/>
    <p:sldId id="262" r:id="rId48"/>
    <p:sldId id="263" r:id="rId49"/>
    <p:sldId id="303" r:id="rId5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479"/>
    <a:srgbClr val="009900"/>
    <a:srgbClr val="CC3300"/>
    <a:srgbClr val="1456DA"/>
    <a:srgbClr val="993300"/>
    <a:srgbClr val="FCFCFC"/>
    <a:srgbClr val="AC148F"/>
    <a:srgbClr val="FF0000"/>
    <a:srgbClr val="663300"/>
    <a:srgbClr val="A3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AD78EB23-14F7-4D32-9171-C26D388362E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78EB23-14F7-4D32-9171-C26D388362E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78EB23-14F7-4D32-9171-C26D388362E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78EB23-14F7-4D32-9171-C26D388362E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78EB23-14F7-4D32-9171-C26D388362E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D78EB23-14F7-4D32-9171-C26D388362E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D78EB23-14F7-4D32-9171-C26D388362E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D78EB23-14F7-4D32-9171-C26D388362E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D78EB23-14F7-4D32-9171-C26D388362E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D78EB23-14F7-4D32-9171-C26D388362E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70A522-C961-4F97-AA3F-01316579ECC0}" type="datetimeFigureOut">
              <a:rPr lang="fa-IR" smtClean="0"/>
              <a:pPr/>
              <a:t>03/25/1440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AD78EB23-14F7-4D32-9171-C26D388362E7}"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70A522-C961-4F97-AA3F-01316579ECC0}" type="datetimeFigureOut">
              <a:rPr lang="fa-IR" smtClean="0"/>
              <a:pPr/>
              <a:t>03/25/1440</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78EB23-14F7-4D32-9171-C26D388362E7}"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680"/>
            <a:ext cx="8352928" cy="2620888"/>
          </a:xfrm>
        </p:spPr>
        <p:txBody>
          <a:bodyPr>
            <a:normAutofit/>
          </a:bodyPr>
          <a:lstStyle/>
          <a:p>
            <a:pPr algn="ctr">
              <a:lnSpc>
                <a:spcPct val="150000"/>
              </a:lnSpc>
            </a:pPr>
            <a:r>
              <a:rPr lang="fa-IR" dirty="0" smtClean="0">
                <a:solidFill>
                  <a:schemeClr val="tx2">
                    <a:lumMod val="90000"/>
                  </a:schemeClr>
                </a:solidFill>
                <a:cs typeface="B Titr" pitchFamily="2" charset="-78"/>
              </a:rPr>
              <a:t>نظام نوین درمان پیشگیری هاری در ایران</a:t>
            </a:r>
            <a:endParaRPr lang="fa-IR" dirty="0">
              <a:solidFill>
                <a:schemeClr val="tx2">
                  <a:lumMod val="90000"/>
                </a:schemeClr>
              </a:solidFill>
              <a:cs typeface="B Titr" pitchFamily="2" charset="-78"/>
            </a:endParaRPr>
          </a:p>
        </p:txBody>
      </p:sp>
      <p:sp>
        <p:nvSpPr>
          <p:cNvPr id="3" name="Subtitle 2"/>
          <p:cNvSpPr>
            <a:spLocks noGrp="1"/>
          </p:cNvSpPr>
          <p:nvPr>
            <p:ph type="subTitle" idx="1"/>
          </p:nvPr>
        </p:nvSpPr>
        <p:spPr>
          <a:xfrm>
            <a:off x="533400" y="3228536"/>
            <a:ext cx="7854696" cy="2360704"/>
          </a:xfrm>
        </p:spPr>
        <p:txBody>
          <a:bodyPr>
            <a:normAutofit/>
          </a:bodyPr>
          <a:lstStyle/>
          <a:p>
            <a:pPr>
              <a:lnSpc>
                <a:spcPct val="150000"/>
              </a:lnSpc>
            </a:pPr>
            <a:r>
              <a:rPr lang="fa-IR" b="1" dirty="0" smtClean="0">
                <a:cs typeface="B Nazanin" pitchFamily="2" charset="-78"/>
              </a:rPr>
              <a:t>دکتر محمد رضا شیرزادی</a:t>
            </a:r>
          </a:p>
          <a:p>
            <a:pPr>
              <a:lnSpc>
                <a:spcPct val="150000"/>
              </a:lnSpc>
            </a:pPr>
            <a:r>
              <a:rPr lang="fa-IR" b="1" dirty="0" smtClean="0">
                <a:cs typeface="B Nazanin" pitchFamily="2" charset="-78"/>
              </a:rPr>
              <a:t>دانشیار ، اداره زئونوز</a:t>
            </a:r>
          </a:p>
          <a:p>
            <a:pPr>
              <a:lnSpc>
                <a:spcPct val="150000"/>
              </a:lnSpc>
            </a:pPr>
            <a:r>
              <a:rPr lang="fa-IR" b="1" dirty="0" smtClean="0">
                <a:cs typeface="B Nazanin" pitchFamily="2" charset="-78"/>
              </a:rPr>
              <a:t>مرکز مدیریت بیماری های واگیر</a:t>
            </a:r>
          </a:p>
          <a:p>
            <a:endParaRPr lang="fa-IR" b="1" dirty="0">
              <a:cs typeface="B Nazani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cs typeface="B Titr" pitchFamily="2" charset="-78"/>
              </a:rPr>
              <a:t> اقدامات شامل موارد زیر هستند:</a:t>
            </a:r>
            <a:endParaRPr lang="fa-IR" sz="3200" dirty="0">
              <a:cs typeface="B Titr" pitchFamily="2" charset="-78"/>
            </a:endParaRPr>
          </a:p>
        </p:txBody>
      </p:sp>
      <p:sp>
        <p:nvSpPr>
          <p:cNvPr id="3" name="Content Placeholder 2"/>
          <p:cNvSpPr>
            <a:spLocks noGrp="1"/>
          </p:cNvSpPr>
          <p:nvPr>
            <p:ph idx="1"/>
          </p:nvPr>
        </p:nvSpPr>
        <p:spPr/>
        <p:txBody>
          <a:bodyPr/>
          <a:lstStyle/>
          <a:p>
            <a:pPr lvl="0">
              <a:lnSpc>
                <a:spcPct val="150000"/>
              </a:lnSpc>
            </a:pPr>
            <a:r>
              <a:rPr lang="fa-IR" sz="2800" b="1" dirty="0" smtClean="0">
                <a:solidFill>
                  <a:srgbClr val="0070C0"/>
                </a:solidFill>
                <a:cs typeface="B Nazanin" pitchFamily="2" charset="-78"/>
              </a:rPr>
              <a:t>درمان موضعی زخم بلافاصله پس از وقوع مواجهه.</a:t>
            </a:r>
            <a:endParaRPr lang="en-US" sz="2800" b="1" dirty="0" smtClean="0">
              <a:solidFill>
                <a:srgbClr val="0070C0"/>
              </a:solidFill>
              <a:cs typeface="B Nazanin" pitchFamily="2" charset="-78"/>
            </a:endParaRPr>
          </a:p>
          <a:p>
            <a:pPr lvl="0">
              <a:lnSpc>
                <a:spcPct val="150000"/>
              </a:lnSpc>
            </a:pPr>
            <a:r>
              <a:rPr lang="fa-IR" sz="2800" b="1" dirty="0" smtClean="0">
                <a:solidFill>
                  <a:srgbClr val="0070C0"/>
                </a:solidFill>
                <a:cs typeface="B Nazanin" pitchFamily="2" charset="-78"/>
              </a:rPr>
              <a:t>تزریق واکسن موثر هاری براساس معیارهای سازمان بهداشت جهانی</a:t>
            </a:r>
            <a:endParaRPr lang="en-US" sz="2800" b="1" dirty="0" smtClean="0">
              <a:solidFill>
                <a:srgbClr val="0070C0"/>
              </a:solidFill>
              <a:cs typeface="B Nazanin" pitchFamily="2" charset="-78"/>
            </a:endParaRPr>
          </a:p>
          <a:p>
            <a:pPr lvl="0">
              <a:lnSpc>
                <a:spcPct val="150000"/>
              </a:lnSpc>
            </a:pPr>
            <a:r>
              <a:rPr lang="fa-IR" sz="2800" b="1" dirty="0" smtClean="0">
                <a:solidFill>
                  <a:srgbClr val="0070C0"/>
                </a:solidFill>
                <a:cs typeface="B Nazanin" pitchFamily="2" charset="-78"/>
              </a:rPr>
              <a:t>در صورت نیاز استفاده از ایمونوگلوبولین اختصاصی ضد هاری </a:t>
            </a:r>
            <a:endParaRPr lang="en-US" sz="2800" b="1" dirty="0" smtClean="0">
              <a:solidFill>
                <a:srgbClr val="0070C0"/>
              </a:solidFill>
              <a:cs typeface="B Nazanin" pitchFamily="2" charset="-78"/>
            </a:endParaRPr>
          </a:p>
          <a:p>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r"/>
            <a:r>
              <a:rPr lang="fa-IR" sz="3100" b="1" dirty="0" smtClean="0">
                <a:cs typeface="B Titr" pitchFamily="2" charset="-78"/>
              </a:rPr>
              <a:t>درمان موضعی زخم</a:t>
            </a:r>
            <a:endParaRPr lang="fa-IR" dirty="0"/>
          </a:p>
        </p:txBody>
      </p:sp>
      <p:sp>
        <p:nvSpPr>
          <p:cNvPr id="3" name="Content Placeholder 2"/>
          <p:cNvSpPr>
            <a:spLocks noGrp="1"/>
          </p:cNvSpPr>
          <p:nvPr>
            <p:ph idx="1"/>
          </p:nvPr>
        </p:nvSpPr>
        <p:spPr/>
        <p:txBody>
          <a:bodyPr/>
          <a:lstStyle/>
          <a:p>
            <a:pPr>
              <a:lnSpc>
                <a:spcPct val="150000"/>
              </a:lnSpc>
            </a:pPr>
            <a:r>
              <a:rPr lang="fa-IR" b="1" dirty="0" smtClean="0">
                <a:solidFill>
                  <a:srgbClr val="0070C0"/>
                </a:solidFill>
                <a:cs typeface="B Nazanin" pitchFamily="2" charset="-78"/>
              </a:rPr>
              <a:t>کمک های اولیه در موارد زخم</a:t>
            </a:r>
          </a:p>
          <a:p>
            <a:pPr>
              <a:lnSpc>
                <a:spcPct val="150000"/>
              </a:lnSpc>
            </a:pPr>
            <a:r>
              <a:rPr lang="fa-IR" b="1" dirty="0" smtClean="0">
                <a:solidFill>
                  <a:srgbClr val="0070C0"/>
                </a:solidFill>
                <a:cs typeface="B Nazanin" pitchFamily="2" charset="-78"/>
              </a:rPr>
              <a:t>بلافاصله شستن هر زخم با </a:t>
            </a:r>
            <a:r>
              <a:rPr lang="fa-IR" b="1" dirty="0">
                <a:solidFill>
                  <a:srgbClr val="0070C0"/>
                </a:solidFill>
                <a:cs typeface="B Nazanin" pitchFamily="2" charset="-78"/>
              </a:rPr>
              <a:t>صابون یا هر شوینده دیگر </a:t>
            </a:r>
            <a:r>
              <a:rPr lang="fa-IR" b="1" dirty="0" smtClean="0">
                <a:solidFill>
                  <a:srgbClr val="0070C0"/>
                </a:solidFill>
                <a:cs typeface="B Nazanin" pitchFamily="2" charset="-78"/>
              </a:rPr>
              <a:t>و آب پرفشار حداقل به مدت 15 الی 20 دقیقه، </a:t>
            </a:r>
          </a:p>
          <a:p>
            <a:pPr>
              <a:lnSpc>
                <a:spcPct val="150000"/>
              </a:lnSpc>
            </a:pPr>
            <a:r>
              <a:rPr lang="fa-IR" b="1" dirty="0" smtClean="0">
                <a:solidFill>
                  <a:srgbClr val="0070C0"/>
                </a:solidFill>
                <a:cs typeface="B Nazanin" pitchFamily="2" charset="-78"/>
              </a:rPr>
              <a:t>استفاده از ضدعفونی کننده ها مانند پویدین آیوداین و یا با سایر ترکیباتی که بتواند ویروس را بکشد</a:t>
            </a:r>
            <a:r>
              <a:rPr lang="fa-IR" dirty="0" smtClean="0"/>
              <a:t> ، </a:t>
            </a:r>
            <a:endParaRPr lang="en-US" dirty="0" smtClean="0"/>
          </a:p>
          <a:p>
            <a:pPr>
              <a:buNone/>
            </a:pPr>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fontScale="92500" lnSpcReduction="20000"/>
          </a:bodyPr>
          <a:lstStyle/>
          <a:p>
            <a:pPr>
              <a:lnSpc>
                <a:spcPct val="150000"/>
              </a:lnSpc>
            </a:pPr>
            <a:r>
              <a:rPr lang="fa-IR" sz="2400" dirty="0" smtClean="0">
                <a:solidFill>
                  <a:srgbClr val="993300"/>
                </a:solidFill>
                <a:cs typeface="B Titr" panose="00000700000000000000" pitchFamily="2" charset="-78"/>
              </a:rPr>
              <a:t>هاری وقتی اتفاق می افتد که</a:t>
            </a:r>
          </a:p>
          <a:p>
            <a:pPr>
              <a:lnSpc>
                <a:spcPct val="150000"/>
              </a:lnSpc>
            </a:pPr>
            <a:r>
              <a:rPr lang="fa-IR" sz="1800" dirty="0" smtClean="0">
                <a:solidFill>
                  <a:srgbClr val="993300"/>
                </a:solidFill>
                <a:cs typeface="B Titr" panose="00000700000000000000" pitchFamily="2" charset="-78"/>
              </a:rPr>
              <a:t>فرد دسترسی به موقع به اقدامات درمان پیشگیری نداشته باشد</a:t>
            </a:r>
          </a:p>
          <a:p>
            <a:pPr>
              <a:lnSpc>
                <a:spcPct val="150000"/>
              </a:lnSpc>
            </a:pPr>
            <a:r>
              <a:rPr lang="fa-IR" sz="1800" dirty="0" smtClean="0">
                <a:solidFill>
                  <a:srgbClr val="993300"/>
                </a:solidFill>
                <a:cs typeface="B Titr" panose="00000700000000000000" pitchFamily="2" charset="-78"/>
              </a:rPr>
              <a:t>فرد دسترسی موثر به پیشگیری بعد از تماس نداشته باشد</a:t>
            </a:r>
          </a:p>
          <a:p>
            <a:pPr>
              <a:lnSpc>
                <a:spcPct val="150000"/>
              </a:lnSpc>
            </a:pPr>
            <a:endParaRPr lang="fa-IR" sz="1800" dirty="0">
              <a:solidFill>
                <a:srgbClr val="993300"/>
              </a:solidFill>
              <a:cs typeface="B Titr" panose="00000700000000000000" pitchFamily="2" charset="-78"/>
            </a:endParaRPr>
          </a:p>
          <a:p>
            <a:pPr>
              <a:lnSpc>
                <a:spcPct val="150000"/>
              </a:lnSpc>
            </a:pPr>
            <a:r>
              <a:rPr lang="fa-IR" sz="1800" dirty="0" smtClean="0">
                <a:solidFill>
                  <a:srgbClr val="1456DA"/>
                </a:solidFill>
                <a:cs typeface="B Titr" panose="00000700000000000000" pitchFamily="2" charset="-78"/>
              </a:rPr>
              <a:t>پس از ضایعه شدید پیشگیری پس از تماس 100 % موثر است</a:t>
            </a:r>
          </a:p>
          <a:p>
            <a:pPr>
              <a:lnSpc>
                <a:spcPct val="150000"/>
              </a:lnSpc>
            </a:pPr>
            <a:endParaRPr lang="fa-IR" sz="1800" dirty="0">
              <a:solidFill>
                <a:srgbClr val="1456DA"/>
              </a:solidFill>
              <a:cs typeface="B Titr" panose="00000700000000000000" pitchFamily="2" charset="-78"/>
            </a:endParaRPr>
          </a:p>
          <a:p>
            <a:pPr marL="0" indent="0">
              <a:lnSpc>
                <a:spcPct val="150000"/>
              </a:lnSpc>
              <a:buNone/>
            </a:pPr>
            <a:r>
              <a:rPr lang="fa-IR" dirty="0" smtClean="0">
                <a:solidFill>
                  <a:srgbClr val="993300"/>
                </a:solidFill>
                <a:cs typeface="B Titr" panose="00000700000000000000" pitchFamily="2" charset="-78"/>
              </a:rPr>
              <a:t>در موارد زیر درمان پیشگیری پس از تماس ممکن است موثر نباشد و هاری اتفاق می افتد</a:t>
            </a:r>
          </a:p>
          <a:p>
            <a:pPr>
              <a:lnSpc>
                <a:spcPct val="150000"/>
              </a:lnSpc>
            </a:pPr>
            <a:r>
              <a:rPr lang="fa-IR" sz="1800" dirty="0" smtClean="0">
                <a:solidFill>
                  <a:srgbClr val="993300"/>
                </a:solidFill>
                <a:cs typeface="B Titr" panose="00000700000000000000" pitchFamily="2" charset="-78"/>
              </a:rPr>
              <a:t>تاخیر در اجرای پیشگیری پس از تماس</a:t>
            </a:r>
          </a:p>
          <a:p>
            <a:pPr>
              <a:lnSpc>
                <a:spcPct val="150000"/>
              </a:lnSpc>
            </a:pPr>
            <a:r>
              <a:rPr lang="fa-IR" sz="1800" dirty="0" smtClean="0">
                <a:solidFill>
                  <a:srgbClr val="993300"/>
                </a:solidFill>
                <a:cs typeface="B Titr" panose="00000700000000000000" pitchFamily="2" charset="-78"/>
              </a:rPr>
              <a:t>درمان نامناسب  زخم</a:t>
            </a:r>
          </a:p>
          <a:p>
            <a:pPr>
              <a:lnSpc>
                <a:spcPct val="150000"/>
              </a:lnSpc>
            </a:pPr>
            <a:r>
              <a:rPr lang="fa-IR" sz="1800" dirty="0" smtClean="0">
                <a:solidFill>
                  <a:srgbClr val="993300"/>
                </a:solidFill>
                <a:cs typeface="B Titr" panose="00000700000000000000" pitchFamily="2" charset="-78"/>
              </a:rPr>
              <a:t>عدم توجه به همه زخم ها</a:t>
            </a:r>
          </a:p>
          <a:p>
            <a:pPr>
              <a:lnSpc>
                <a:spcPct val="150000"/>
              </a:lnSpc>
            </a:pPr>
            <a:r>
              <a:rPr lang="fa-IR" sz="1800" dirty="0" smtClean="0">
                <a:solidFill>
                  <a:srgbClr val="993300"/>
                </a:solidFill>
                <a:cs typeface="B Titr" panose="00000700000000000000" pitchFamily="2" charset="-78"/>
              </a:rPr>
              <a:t>تلقیح مستقیم ویروس به عصب</a:t>
            </a:r>
          </a:p>
          <a:p>
            <a:pPr>
              <a:lnSpc>
                <a:spcPct val="150000"/>
              </a:lnSpc>
            </a:pPr>
            <a:r>
              <a:rPr lang="fa-IR" sz="1800" dirty="0" smtClean="0">
                <a:solidFill>
                  <a:srgbClr val="993300"/>
                </a:solidFill>
                <a:cs typeface="B Titr" panose="00000700000000000000" pitchFamily="2" charset="-78"/>
              </a:rPr>
              <a:t>عدم رعایت کامل واکسیناسیون توسط  بیمار </a:t>
            </a:r>
          </a:p>
          <a:p>
            <a:pPr marL="0" indent="0">
              <a:lnSpc>
                <a:spcPct val="150000"/>
              </a:lnSpc>
              <a:buNone/>
            </a:pPr>
            <a:endParaRPr lang="en-US" sz="1800" dirty="0">
              <a:solidFill>
                <a:srgbClr val="1456DA"/>
              </a:solidFill>
              <a:cs typeface="B Titr" panose="00000700000000000000" pitchFamily="2" charset="-78"/>
            </a:endParaRPr>
          </a:p>
        </p:txBody>
      </p:sp>
    </p:spTree>
    <p:extLst>
      <p:ext uri="{BB962C8B-B14F-4D97-AF65-F5344CB8AC3E}">
        <p14:creationId xmlns:p14="http://schemas.microsoft.com/office/powerpoint/2010/main" val="2971681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564672"/>
          </a:xfrm>
        </p:spPr>
        <p:txBody>
          <a:bodyPr>
            <a:noAutofit/>
          </a:bodyPr>
          <a:lstStyle/>
          <a:p>
            <a:pPr algn="r"/>
            <a:r>
              <a:rPr lang="fa-IR" sz="2800" dirty="0" smtClean="0">
                <a:cs typeface="B Titr" pitchFamily="2" charset="-78"/>
              </a:rPr>
              <a:t>برنامه واکسیناسیون ضد هاری براساس نوع مواجهه:</a:t>
            </a:r>
            <a:endParaRPr lang="fa-IR" sz="2400" dirty="0"/>
          </a:p>
        </p:txBody>
      </p:sp>
      <p:sp>
        <p:nvSpPr>
          <p:cNvPr id="3" name="Content Placeholder 2"/>
          <p:cNvSpPr>
            <a:spLocks noGrp="1"/>
          </p:cNvSpPr>
          <p:nvPr>
            <p:ph sz="half" idx="1"/>
          </p:nvPr>
        </p:nvSpPr>
        <p:spPr>
          <a:xfrm>
            <a:off x="251520" y="980728"/>
            <a:ext cx="3610744" cy="4798133"/>
          </a:xfrm>
        </p:spPr>
        <p:txBody>
          <a:bodyPr>
            <a:normAutofit/>
          </a:bodyPr>
          <a:lstStyle/>
          <a:p>
            <a:pPr>
              <a:lnSpc>
                <a:spcPct val="200000"/>
              </a:lnSpc>
              <a:buNone/>
            </a:pPr>
            <a:r>
              <a:rPr lang="fa-IR" sz="2000" b="1" dirty="0" smtClean="0">
                <a:solidFill>
                  <a:srgbClr val="0070C0"/>
                </a:solidFill>
                <a:cs typeface="B Titr" pitchFamily="2" charset="-78"/>
              </a:rPr>
              <a:t>اقدامات درمانی پس از مواجهه</a:t>
            </a:r>
            <a:endParaRPr lang="en-US" sz="2000" dirty="0" smtClean="0">
              <a:solidFill>
                <a:srgbClr val="0070C0"/>
              </a:solidFill>
              <a:cs typeface="B Titr" pitchFamily="2" charset="-78"/>
            </a:endParaRPr>
          </a:p>
          <a:p>
            <a:pPr>
              <a:lnSpc>
                <a:spcPct val="200000"/>
              </a:lnSpc>
              <a:buNone/>
            </a:pPr>
            <a:r>
              <a:rPr lang="fa-IR" sz="2400" b="1" dirty="0" smtClean="0">
                <a:solidFill>
                  <a:schemeClr val="accent1">
                    <a:lumMod val="60000"/>
                    <a:lumOff val="40000"/>
                  </a:schemeClr>
                </a:solidFill>
                <a:cs typeface="B Nazanin" pitchFamily="2" charset="-78"/>
              </a:rPr>
              <a:t>شستشوی محل</a:t>
            </a:r>
            <a:endParaRPr lang="en-US" sz="2400" b="1" dirty="0" smtClean="0">
              <a:solidFill>
                <a:schemeClr val="accent1">
                  <a:lumMod val="60000"/>
                  <a:lumOff val="40000"/>
                </a:schemeClr>
              </a:solidFill>
              <a:cs typeface="B Nazanin" pitchFamily="2" charset="-78"/>
            </a:endParaRPr>
          </a:p>
          <a:p>
            <a:pPr>
              <a:lnSpc>
                <a:spcPct val="200000"/>
              </a:lnSpc>
              <a:buNone/>
            </a:pPr>
            <a:endParaRPr lang="fa-IR" sz="2400" b="1" dirty="0" smtClean="0">
              <a:solidFill>
                <a:schemeClr val="accent2">
                  <a:lumMod val="75000"/>
                </a:schemeClr>
              </a:solidFill>
              <a:cs typeface="B Nazanin" pitchFamily="2" charset="-78"/>
            </a:endParaRPr>
          </a:p>
          <a:p>
            <a:pPr>
              <a:lnSpc>
                <a:spcPct val="200000"/>
              </a:lnSpc>
              <a:buNone/>
            </a:pPr>
            <a:endParaRPr lang="fa-IR" sz="2400" b="1" dirty="0" smtClean="0">
              <a:solidFill>
                <a:schemeClr val="accent2">
                  <a:lumMod val="75000"/>
                </a:schemeClr>
              </a:solidFill>
              <a:cs typeface="B Nazanin" pitchFamily="2" charset="-78"/>
            </a:endParaRPr>
          </a:p>
          <a:p>
            <a:pPr>
              <a:lnSpc>
                <a:spcPct val="200000"/>
              </a:lnSpc>
              <a:buNone/>
            </a:pPr>
            <a:r>
              <a:rPr lang="fa-IR" sz="2400" b="1" dirty="0" smtClean="0">
                <a:solidFill>
                  <a:srgbClr val="FF0000"/>
                </a:solidFill>
                <a:cs typeface="B Nazanin" pitchFamily="2" charset="-78"/>
              </a:rPr>
              <a:t>درمان موضعی زخم، تزریق  بلافاصله واکسن </a:t>
            </a:r>
            <a:r>
              <a:rPr lang="fa-IR" sz="2400" b="1" dirty="0" smtClean="0">
                <a:solidFill>
                  <a:schemeClr val="accent2">
                    <a:lumMod val="75000"/>
                  </a:schemeClr>
                </a:solidFill>
                <a:cs typeface="B Nazanin" pitchFamily="2" charset="-78"/>
              </a:rPr>
              <a:t>	</a:t>
            </a:r>
          </a:p>
        </p:txBody>
      </p:sp>
      <p:sp>
        <p:nvSpPr>
          <p:cNvPr id="4" name="Content Placeholder 3"/>
          <p:cNvSpPr>
            <a:spLocks noGrp="1"/>
          </p:cNvSpPr>
          <p:nvPr>
            <p:ph sz="half" idx="2"/>
          </p:nvPr>
        </p:nvSpPr>
        <p:spPr>
          <a:xfrm>
            <a:off x="4211960" y="881336"/>
            <a:ext cx="4680520" cy="5976664"/>
          </a:xfrm>
        </p:spPr>
        <p:txBody>
          <a:bodyPr>
            <a:noAutofit/>
          </a:bodyPr>
          <a:lstStyle/>
          <a:p>
            <a:pPr>
              <a:lnSpc>
                <a:spcPct val="200000"/>
              </a:lnSpc>
              <a:buNone/>
            </a:pPr>
            <a:r>
              <a:rPr lang="fa-IR" sz="2000" b="1" dirty="0" smtClean="0">
                <a:solidFill>
                  <a:srgbClr val="0070C0"/>
                </a:solidFill>
                <a:cs typeface="B Titr" pitchFamily="2" charset="-78"/>
              </a:rPr>
              <a:t>طبقه بندی انواع مواجهه با حیوان مشکوک به هاری</a:t>
            </a:r>
            <a:r>
              <a:rPr lang="fa-IR" sz="2000" dirty="0" smtClean="0">
                <a:solidFill>
                  <a:srgbClr val="0070C0"/>
                </a:solidFill>
                <a:cs typeface="B Titr" pitchFamily="2" charset="-78"/>
              </a:rPr>
              <a:t> </a:t>
            </a:r>
            <a:r>
              <a:rPr lang="fa-IR" sz="2400" dirty="0" smtClean="0">
                <a:solidFill>
                  <a:srgbClr val="0070C0"/>
                </a:solidFill>
                <a:cs typeface="B Nazanin" pitchFamily="2" charset="-78"/>
              </a:rPr>
              <a:t> </a:t>
            </a:r>
            <a:endParaRPr lang="en-US" sz="2400" dirty="0" smtClean="0">
              <a:solidFill>
                <a:srgbClr val="0070C0"/>
              </a:solidFill>
              <a:cs typeface="B Nazanin" pitchFamily="2" charset="-78"/>
            </a:endParaRPr>
          </a:p>
          <a:p>
            <a:pPr>
              <a:lnSpc>
                <a:spcPct val="200000"/>
              </a:lnSpc>
              <a:buNone/>
            </a:pPr>
            <a:r>
              <a:rPr lang="fa-IR" sz="2400" b="1" dirty="0" smtClean="0">
                <a:solidFill>
                  <a:schemeClr val="accent1">
                    <a:lumMod val="60000"/>
                    <a:lumOff val="40000"/>
                  </a:schemeClr>
                </a:solidFill>
                <a:cs typeface="B Nazanin" pitchFamily="2" charset="-78"/>
              </a:rPr>
              <a:t>گروه  </a:t>
            </a:r>
            <a:r>
              <a:rPr lang="en-US" sz="2400" b="1" dirty="0" smtClean="0">
                <a:solidFill>
                  <a:schemeClr val="accent1">
                    <a:lumMod val="60000"/>
                    <a:lumOff val="40000"/>
                  </a:schemeClr>
                </a:solidFill>
                <a:cs typeface="B Nazanin" pitchFamily="2" charset="-78"/>
              </a:rPr>
              <a:t>I</a:t>
            </a:r>
            <a:r>
              <a:rPr lang="fa-IR" sz="2400" b="1" dirty="0" smtClean="0">
                <a:solidFill>
                  <a:schemeClr val="accent1">
                    <a:lumMod val="60000"/>
                    <a:lumOff val="40000"/>
                  </a:schemeClr>
                </a:solidFill>
                <a:cs typeface="B Nazanin" pitchFamily="2" charset="-78"/>
              </a:rPr>
              <a:t>: لمس کردن یا غذادادن به حیوان مشکوک،   لیسیدن پوست سالم توسط حیوان مشکوک</a:t>
            </a:r>
          </a:p>
          <a:p>
            <a:pPr>
              <a:lnSpc>
                <a:spcPct val="200000"/>
              </a:lnSpc>
              <a:buNone/>
            </a:pPr>
            <a:r>
              <a:rPr lang="fa-IR" sz="2400" b="1" dirty="0" smtClean="0">
                <a:solidFill>
                  <a:srgbClr val="FF0000"/>
                </a:solidFill>
                <a:cs typeface="B Nazanin" pitchFamily="2" charset="-78"/>
              </a:rPr>
              <a:t>گروه </a:t>
            </a:r>
            <a:r>
              <a:rPr lang="en-US" sz="2400" b="1" dirty="0" smtClean="0">
                <a:solidFill>
                  <a:srgbClr val="FF0000"/>
                </a:solidFill>
                <a:cs typeface="B Nazanin" pitchFamily="2" charset="-78"/>
              </a:rPr>
              <a:t>II</a:t>
            </a:r>
            <a:r>
              <a:rPr lang="fa-IR" sz="2400" b="1" dirty="0" smtClean="0">
                <a:solidFill>
                  <a:srgbClr val="FF0000"/>
                </a:solidFill>
                <a:cs typeface="B Nazanin" pitchFamily="2" charset="-78"/>
              </a:rPr>
              <a:t>: گازگرفتن پوست، خراشیدگی کوچک و کم  ساییدگی بدون خونریزی 	</a:t>
            </a:r>
          </a:p>
          <a:p>
            <a:pPr>
              <a:lnSpc>
                <a:spcPct val="150000"/>
              </a:lnSpc>
              <a:buNone/>
            </a:pPr>
            <a:endParaRPr lang="fa-IR" sz="2000" dirty="0" smtClean="0"/>
          </a:p>
          <a:p>
            <a:pPr>
              <a:lnSpc>
                <a:spcPct val="150000"/>
              </a:lnSpc>
              <a:buNone/>
            </a:pPr>
            <a:endParaRPr lang="en-US" sz="2000" dirty="0" smtClean="0"/>
          </a:p>
          <a:p>
            <a:pPr>
              <a:lnSpc>
                <a:spcPct val="200000"/>
              </a:lnSpc>
              <a:buNone/>
            </a:pPr>
            <a:r>
              <a:rPr lang="fa-IR" sz="2000" dirty="0" smtClean="0">
                <a:solidFill>
                  <a:srgbClr val="FF0000"/>
                </a:solidFill>
                <a:cs typeface="B Nazanin" pitchFamily="2" charset="-78"/>
              </a:rPr>
              <a:t>	</a:t>
            </a:r>
            <a:endParaRPr lang="fa-IR" sz="2000" dirty="0">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Autofit/>
          </a:bodyPr>
          <a:lstStyle/>
          <a:p>
            <a:pPr algn="r"/>
            <a:r>
              <a:rPr lang="fa-IR" sz="2400" dirty="0" smtClean="0">
                <a:cs typeface="B Titr" pitchFamily="2" charset="-78"/>
              </a:rPr>
              <a:t>برنامه واکسیناسیون ضد هاری براساس نوع مواجهه (ادامه):</a:t>
            </a:r>
            <a:endParaRPr lang="fa-IR" sz="2000" dirty="0"/>
          </a:p>
        </p:txBody>
      </p:sp>
      <p:sp>
        <p:nvSpPr>
          <p:cNvPr id="3" name="Text Placeholder 2"/>
          <p:cNvSpPr>
            <a:spLocks noGrp="1"/>
          </p:cNvSpPr>
          <p:nvPr>
            <p:ph type="body" idx="1"/>
          </p:nvPr>
        </p:nvSpPr>
        <p:spPr>
          <a:xfrm>
            <a:off x="323528" y="1628800"/>
            <a:ext cx="4040188" cy="659352"/>
          </a:xfrm>
        </p:spPr>
        <p:txBody>
          <a:bodyPr/>
          <a:lstStyle/>
          <a:p>
            <a:r>
              <a:rPr lang="fa-IR" dirty="0" smtClean="0">
                <a:solidFill>
                  <a:srgbClr val="0070C0"/>
                </a:solidFill>
                <a:cs typeface="B Titr" pitchFamily="2" charset="-78"/>
              </a:rPr>
              <a:t>اقدامات درمانی پس از مواجهه</a:t>
            </a:r>
            <a:endParaRPr lang="en-US" dirty="0" smtClean="0">
              <a:solidFill>
                <a:srgbClr val="0070C0"/>
              </a:solidFill>
              <a:cs typeface="B Titr" pitchFamily="2" charset="-78"/>
            </a:endParaRPr>
          </a:p>
        </p:txBody>
      </p:sp>
      <p:sp>
        <p:nvSpPr>
          <p:cNvPr id="4" name="Text Placeholder 3"/>
          <p:cNvSpPr>
            <a:spLocks noGrp="1"/>
          </p:cNvSpPr>
          <p:nvPr>
            <p:ph type="body" sz="half" idx="3"/>
          </p:nvPr>
        </p:nvSpPr>
        <p:spPr>
          <a:xfrm>
            <a:off x="4716016" y="1628800"/>
            <a:ext cx="4041775" cy="654843"/>
          </a:xfrm>
        </p:spPr>
        <p:txBody>
          <a:bodyPr>
            <a:normAutofit fontScale="92500" lnSpcReduction="10000"/>
          </a:bodyPr>
          <a:lstStyle/>
          <a:p>
            <a:r>
              <a:rPr lang="fa-IR" dirty="0" smtClean="0">
                <a:solidFill>
                  <a:srgbClr val="0070C0"/>
                </a:solidFill>
                <a:cs typeface="B Titr" pitchFamily="2" charset="-78"/>
              </a:rPr>
              <a:t>طبقه بندی انواع مواجهه با حیوان مشکوک به هاری</a:t>
            </a:r>
            <a:endParaRPr lang="fa-IR" dirty="0"/>
          </a:p>
        </p:txBody>
      </p:sp>
      <p:sp>
        <p:nvSpPr>
          <p:cNvPr id="5" name="Content Placeholder 4"/>
          <p:cNvSpPr>
            <a:spLocks noGrp="1"/>
          </p:cNvSpPr>
          <p:nvPr>
            <p:ph sz="quarter" idx="2"/>
          </p:nvPr>
        </p:nvSpPr>
        <p:spPr>
          <a:xfrm>
            <a:off x="-252536" y="2564904"/>
            <a:ext cx="4040188" cy="3845720"/>
          </a:xfrm>
        </p:spPr>
        <p:txBody>
          <a:bodyPr>
            <a:normAutofit/>
          </a:bodyPr>
          <a:lstStyle/>
          <a:p>
            <a:pPr>
              <a:lnSpc>
                <a:spcPct val="150000"/>
              </a:lnSpc>
              <a:buNone/>
            </a:pPr>
            <a:r>
              <a:rPr lang="fa-IR" sz="1800" b="1" dirty="0" smtClean="0">
                <a:solidFill>
                  <a:srgbClr val="C00000"/>
                </a:solidFill>
                <a:cs typeface="B Nazanin" pitchFamily="2" charset="-78"/>
              </a:rPr>
              <a:t>درمان موضعی زخم، </a:t>
            </a:r>
          </a:p>
          <a:p>
            <a:pPr>
              <a:lnSpc>
                <a:spcPct val="150000"/>
              </a:lnSpc>
              <a:buNone/>
            </a:pPr>
            <a:r>
              <a:rPr lang="fa-IR" sz="1800" b="1" dirty="0" smtClean="0">
                <a:solidFill>
                  <a:srgbClr val="C00000"/>
                </a:solidFill>
                <a:cs typeface="B Nazanin" pitchFamily="2" charset="-78"/>
              </a:rPr>
              <a:t>تزریق بلافاصله واکسن و ایمونوگلوبولین اختصاصی ضد هاری</a:t>
            </a:r>
          </a:p>
        </p:txBody>
      </p:sp>
      <p:sp>
        <p:nvSpPr>
          <p:cNvPr id="6" name="Content Placeholder 5"/>
          <p:cNvSpPr>
            <a:spLocks noGrp="1"/>
          </p:cNvSpPr>
          <p:nvPr>
            <p:ph sz="quarter" idx="4"/>
          </p:nvPr>
        </p:nvSpPr>
        <p:spPr>
          <a:xfrm>
            <a:off x="4139953" y="2514600"/>
            <a:ext cx="4546848" cy="4154760"/>
          </a:xfrm>
        </p:spPr>
        <p:txBody>
          <a:bodyPr>
            <a:normAutofit/>
          </a:bodyPr>
          <a:lstStyle/>
          <a:p>
            <a:pPr>
              <a:lnSpc>
                <a:spcPct val="150000"/>
              </a:lnSpc>
            </a:pPr>
            <a:r>
              <a:rPr lang="fa-IR" sz="1800" b="1" dirty="0" smtClean="0">
                <a:solidFill>
                  <a:srgbClr val="C00000"/>
                </a:solidFill>
                <a:cs typeface="B Nazanin" pitchFamily="2" charset="-78"/>
              </a:rPr>
              <a:t>گروه </a:t>
            </a:r>
            <a:r>
              <a:rPr lang="en-US" sz="1800" b="1" dirty="0" smtClean="0">
                <a:solidFill>
                  <a:srgbClr val="C00000"/>
                </a:solidFill>
                <a:cs typeface="B Nazanin" pitchFamily="2" charset="-78"/>
              </a:rPr>
              <a:t>III</a:t>
            </a:r>
            <a:r>
              <a:rPr lang="fa-IR" sz="1800" b="1" dirty="0" smtClean="0">
                <a:solidFill>
                  <a:srgbClr val="C00000"/>
                </a:solidFill>
                <a:cs typeface="B Nazanin" pitchFamily="2" charset="-78"/>
              </a:rPr>
              <a:t>: گزیدگی و خراشیدگی منفرد یا متعدد عمیق پوستی، </a:t>
            </a:r>
          </a:p>
          <a:p>
            <a:pPr>
              <a:lnSpc>
                <a:spcPct val="150000"/>
              </a:lnSpc>
            </a:pPr>
            <a:r>
              <a:rPr lang="fa-IR" sz="1800" b="1" dirty="0" smtClean="0">
                <a:solidFill>
                  <a:srgbClr val="C00000"/>
                </a:solidFill>
                <a:cs typeface="B Nazanin" pitchFamily="2" charset="-78"/>
              </a:rPr>
              <a:t>آلودگی غشاء مخاطی یا پوست صدمه دیده با بزاق از طریق لیسیدن </a:t>
            </a:r>
          </a:p>
          <a:p>
            <a:pPr>
              <a:lnSpc>
                <a:spcPct val="150000"/>
              </a:lnSpc>
            </a:pPr>
            <a:r>
              <a:rPr lang="fa-IR" sz="1800" b="1" dirty="0" smtClean="0">
                <a:solidFill>
                  <a:srgbClr val="C00000"/>
                </a:solidFill>
                <a:cs typeface="B Nazanin" pitchFamily="2" charset="-78"/>
              </a:rPr>
              <a:t>مواجهه با خفاش، گزش یا  خراشیدگی با خفاش </a:t>
            </a:r>
          </a:p>
          <a:p>
            <a:pPr>
              <a:lnSpc>
                <a:spcPct val="150000"/>
              </a:lnSpc>
              <a:buNone/>
            </a:pPr>
            <a:r>
              <a:rPr lang="fa-IR" sz="1800" b="1" dirty="0" smtClean="0">
                <a:solidFill>
                  <a:srgbClr val="C00000"/>
                </a:solidFill>
                <a:cs typeface="B Nazanin" pitchFamily="2" charset="-78"/>
              </a:rPr>
              <a:t>	*گزش ها در سر، گردن، صورت و دست و ناحیه تناسلی باید تحت عنوان نوع 3 تماس در نظر گرفته شود</a:t>
            </a:r>
            <a:endParaRPr lang="fa-IR"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normAutofit/>
          </a:bodyPr>
          <a:lstStyle/>
          <a:p>
            <a:pPr algn="r"/>
            <a:r>
              <a:rPr lang="fa-IR" sz="2800" b="1" dirty="0" smtClean="0">
                <a:cs typeface="B Titr" pitchFamily="2" charset="-78"/>
              </a:rPr>
              <a:t>روش های تزریق واکسن هاری      </a:t>
            </a:r>
            <a:endParaRPr lang="fa-IR" sz="2800" dirty="0">
              <a:cs typeface="B Titr" pitchFamily="2" charset="-78"/>
            </a:endParaRPr>
          </a:p>
        </p:txBody>
      </p:sp>
      <p:sp>
        <p:nvSpPr>
          <p:cNvPr id="3" name="Content Placeholder 2"/>
          <p:cNvSpPr>
            <a:spLocks noGrp="1"/>
          </p:cNvSpPr>
          <p:nvPr>
            <p:ph idx="1"/>
          </p:nvPr>
        </p:nvSpPr>
        <p:spPr>
          <a:xfrm>
            <a:off x="457200" y="1340768"/>
            <a:ext cx="8229600" cy="4983832"/>
          </a:xfrm>
        </p:spPr>
        <p:txBody>
          <a:bodyPr>
            <a:normAutofit lnSpcReduction="10000"/>
          </a:bodyPr>
          <a:lstStyle/>
          <a:p>
            <a:pPr>
              <a:lnSpc>
                <a:spcPct val="200000"/>
              </a:lnSpc>
            </a:pPr>
            <a:r>
              <a:rPr lang="fa-IR" b="1" dirty="0" smtClean="0">
                <a:cs typeface="B Titr" pitchFamily="2" charset="-78"/>
              </a:rPr>
              <a:t>الف) روش های تزریق داخل عضلانی واکسن هاری</a:t>
            </a:r>
            <a:r>
              <a:rPr lang="fa-IR" dirty="0" smtClean="0">
                <a:cs typeface="B Titr" pitchFamily="2" charset="-78"/>
              </a:rPr>
              <a:t>:</a:t>
            </a:r>
          </a:p>
          <a:p>
            <a:pPr>
              <a:lnSpc>
                <a:spcPct val="200000"/>
              </a:lnSpc>
            </a:pPr>
            <a:r>
              <a:rPr lang="fa-IR" b="1" dirty="0" smtClean="0">
                <a:cs typeface="B Nazanin" pitchFamily="2" charset="-78"/>
              </a:rPr>
              <a:t>تزریق داخل عضله دلتویید</a:t>
            </a:r>
          </a:p>
          <a:p>
            <a:pPr>
              <a:lnSpc>
                <a:spcPct val="200000"/>
              </a:lnSpc>
            </a:pPr>
            <a:r>
              <a:rPr lang="fa-IR" b="1" dirty="0" smtClean="0">
                <a:cs typeface="B Nazanin" pitchFamily="2" charset="-78"/>
              </a:rPr>
              <a:t>در مورد کودکان کمتر از 2 سال و در صورت تحلیل شدید عضله دلتویید در بالغین تزریق در قسمت قدامی خارجی ناحیه فوقانی عضله چهار سر ران انجام می شود</a:t>
            </a:r>
          </a:p>
          <a:p>
            <a:pPr lvl="0">
              <a:lnSpc>
                <a:spcPct val="200000"/>
              </a:lnSpc>
            </a:pPr>
            <a:r>
              <a:rPr lang="fa-IR" b="1" dirty="0" smtClean="0">
                <a:cs typeface="B Nazanin" pitchFamily="2" charset="-78"/>
              </a:rPr>
              <a:t>هرگز نبایستی واکسن هاری را درعضله سرین تزریق کنید.</a:t>
            </a:r>
            <a:endParaRPr lang="en-US" b="1" dirty="0" smtClean="0">
              <a:cs typeface="B Nazanin" pitchFamily="2" charset="-78"/>
            </a:endParaRPr>
          </a:p>
        </p:txBody>
      </p:sp>
      <p:sp>
        <p:nvSpPr>
          <p:cNvPr id="4" name="Rectangle 3"/>
          <p:cNvSpPr/>
          <p:nvPr/>
        </p:nvSpPr>
        <p:spPr>
          <a:xfrm>
            <a:off x="827584" y="6165304"/>
            <a:ext cx="7272808" cy="692696"/>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200000"/>
              </a:lnSpc>
            </a:pPr>
            <a:r>
              <a:rPr lang="fa-IR" dirty="0" smtClean="0">
                <a:solidFill>
                  <a:srgbClr val="FF0000"/>
                </a:solidFill>
                <a:cs typeface="B Titr" pitchFamily="2" charset="-78"/>
              </a:rPr>
              <a:t>در عضوی که سرم ضد هاری تزریق می شود واکسن  هاری تزریق نمی گردد</a:t>
            </a:r>
            <a:endParaRPr lang="fa-IR"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6491064" cy="420656"/>
          </a:xfrm>
        </p:spPr>
        <p:txBody>
          <a:bodyPr>
            <a:normAutofit/>
          </a:bodyPr>
          <a:lstStyle/>
          <a:p>
            <a:pPr algn="r"/>
            <a:r>
              <a:rPr lang="fa-IR" sz="2200" b="1" dirty="0" smtClean="0">
                <a:cs typeface="B Titr" pitchFamily="2" charset="-78"/>
              </a:rPr>
              <a:t>الف) روش های تزریق داخل عضلانی واکسن هاری:(ادامه)</a:t>
            </a:r>
            <a:endParaRPr lang="fa-IR" sz="2200" b="1" dirty="0">
              <a:cs typeface="B Titr" pitchFamily="2" charset="-78"/>
            </a:endParaRPr>
          </a:p>
        </p:txBody>
      </p:sp>
      <p:sp>
        <p:nvSpPr>
          <p:cNvPr id="3" name="Content Placeholder 2"/>
          <p:cNvSpPr>
            <a:spLocks noGrp="1"/>
          </p:cNvSpPr>
          <p:nvPr>
            <p:ph idx="1"/>
          </p:nvPr>
        </p:nvSpPr>
        <p:spPr>
          <a:xfrm>
            <a:off x="457200" y="908720"/>
            <a:ext cx="8229600" cy="5760640"/>
          </a:xfrm>
        </p:spPr>
        <p:txBody>
          <a:bodyPr>
            <a:normAutofit/>
          </a:bodyPr>
          <a:lstStyle/>
          <a:p>
            <a:pPr marL="274320" lvl="1" indent="-274320">
              <a:lnSpc>
                <a:spcPct val="150000"/>
              </a:lnSpc>
              <a:buClr>
                <a:schemeClr val="accent3"/>
              </a:buClr>
              <a:buSzPct val="95000"/>
              <a:buNone/>
            </a:pPr>
            <a:r>
              <a:rPr lang="fa-IR" b="1" dirty="0" smtClean="0">
                <a:solidFill>
                  <a:srgbClr val="FF0000"/>
                </a:solidFill>
                <a:cs typeface="B Titr" pitchFamily="2" charset="-78"/>
              </a:rPr>
              <a:t> </a:t>
            </a:r>
            <a:r>
              <a:rPr lang="fa-IR" sz="2000" b="1" dirty="0" smtClean="0">
                <a:solidFill>
                  <a:srgbClr val="FF0000"/>
                </a:solidFill>
                <a:cs typeface="B Titr" pitchFamily="2" charset="-78"/>
              </a:rPr>
              <a:t>روش 5 نوبتی دیگر کاربرد ندارد </a:t>
            </a:r>
          </a:p>
          <a:p>
            <a:pPr marL="274320" lvl="1" indent="-274320">
              <a:lnSpc>
                <a:spcPct val="150000"/>
              </a:lnSpc>
              <a:buClr>
                <a:schemeClr val="accent3"/>
              </a:buClr>
              <a:buSzPct val="95000"/>
              <a:buNone/>
            </a:pPr>
            <a:r>
              <a:rPr lang="fa-IR" sz="2200" b="1" dirty="0" smtClean="0">
                <a:cs typeface="B Nazanin" pitchFamily="2" charset="-78"/>
              </a:rPr>
              <a:t>	</a:t>
            </a:r>
            <a:r>
              <a:rPr lang="fa-IR" sz="2000" b="1" dirty="0" smtClean="0">
                <a:solidFill>
                  <a:srgbClr val="FF0000"/>
                </a:solidFill>
                <a:cs typeface="B Titr" pitchFamily="2" charset="-78"/>
              </a:rPr>
              <a:t>1- روش خلاصه شده چندجایی </a:t>
            </a:r>
            <a:r>
              <a:rPr lang="x-none" sz="2000" b="1" baseline="30000" dirty="0" smtClean="0">
                <a:solidFill>
                  <a:srgbClr val="FF0000"/>
                </a:solidFill>
                <a:cs typeface="B Titr" pitchFamily="2" charset="-78"/>
              </a:rPr>
              <a:t>Abbreviated multisite</a:t>
            </a:r>
            <a:r>
              <a:rPr lang="fa-IR" sz="2000" b="1" baseline="30000" dirty="0" smtClean="0">
                <a:solidFill>
                  <a:srgbClr val="FF0000"/>
                </a:solidFill>
                <a:cs typeface="B Titr" pitchFamily="2" charset="-78"/>
              </a:rPr>
              <a:t>، </a:t>
            </a:r>
            <a:r>
              <a:rPr lang="fa-IR" sz="2000" b="1" dirty="0" smtClean="0">
                <a:solidFill>
                  <a:srgbClr val="FF0000"/>
                </a:solidFill>
                <a:cs typeface="B Titr" pitchFamily="2" charset="-78"/>
              </a:rPr>
              <a:t>روش 3 نوبتی و 4 تزریق</a:t>
            </a:r>
            <a:endParaRPr lang="x-none" sz="2000" b="1" baseline="30000" dirty="0" smtClean="0">
              <a:solidFill>
                <a:srgbClr val="FF0000"/>
              </a:solidFill>
              <a:cs typeface="B Titr" pitchFamily="2" charset="-78"/>
            </a:endParaRPr>
          </a:p>
          <a:p>
            <a:pPr lvl="1">
              <a:lnSpc>
                <a:spcPct val="200000"/>
              </a:lnSpc>
            </a:pPr>
            <a:r>
              <a:rPr lang="fa-IR" sz="1800" b="1" dirty="0" smtClean="0">
                <a:cs typeface="B Nazanin" pitchFamily="2" charset="-78"/>
              </a:rPr>
              <a:t>به صورت روش 1- 1 – 2 نمایش داده می شود که در روزهای صفر  و 7 و 21 واکسن تزریق می شود. </a:t>
            </a:r>
          </a:p>
          <a:p>
            <a:pPr lvl="1">
              <a:lnSpc>
                <a:spcPct val="200000"/>
              </a:lnSpc>
            </a:pPr>
            <a:r>
              <a:rPr lang="fa-IR" sz="1800" b="1" dirty="0" smtClean="0">
                <a:cs typeface="B Nazanin" pitchFamily="2" charset="-78"/>
              </a:rPr>
              <a:t>بدین معنی که در روز اول مراجعه (روز 0)، دو تزریق عضلانی، یکی در دلتویید چپ و دیگری در دلتویید راست </a:t>
            </a:r>
          </a:p>
          <a:p>
            <a:pPr lvl="1">
              <a:lnSpc>
                <a:spcPct val="200000"/>
              </a:lnSpc>
            </a:pPr>
            <a:r>
              <a:rPr lang="fa-IR" sz="1800" b="1" dirty="0" smtClean="0">
                <a:cs typeface="B Nazanin" pitchFamily="2" charset="-78"/>
              </a:rPr>
              <a:t>سپس یک تزریق دیگر واکسن در روز 7 </a:t>
            </a:r>
          </a:p>
          <a:p>
            <a:pPr lvl="1">
              <a:lnSpc>
                <a:spcPct val="200000"/>
              </a:lnSpc>
            </a:pPr>
            <a:r>
              <a:rPr lang="fa-IR" sz="1800" b="1" dirty="0" smtClean="0">
                <a:cs typeface="B Nazanin" pitchFamily="2" charset="-78"/>
              </a:rPr>
              <a:t>بالاخره یک تزریق آخر واکسن در روز 21 </a:t>
            </a:r>
          </a:p>
          <a:p>
            <a:pPr lvl="1">
              <a:lnSpc>
                <a:spcPct val="200000"/>
              </a:lnSpc>
            </a:pPr>
            <a:r>
              <a:rPr lang="fa-IR" sz="1800" b="1" dirty="0" smtClean="0">
                <a:cs typeface="B Nazanin" pitchFamily="2" charset="-78"/>
              </a:rPr>
              <a:t>روش 1- 1-2  یک پاسخ تولید  پادتن سریع را به سیستم ایمنی بدن القاء می نماید.</a:t>
            </a:r>
          </a:p>
          <a:p>
            <a:pPr rtl="0">
              <a:buNone/>
            </a:pPr>
            <a:endParaRPr lang="en-US" dirty="0" smtClean="0"/>
          </a:p>
          <a:p>
            <a:endParaRPr lang="fa-IR" dirty="0"/>
          </a:p>
        </p:txBody>
      </p:sp>
      <p:sp>
        <p:nvSpPr>
          <p:cNvPr id="4" name="Rectangle 3"/>
          <p:cNvSpPr/>
          <p:nvPr/>
        </p:nvSpPr>
        <p:spPr>
          <a:xfrm>
            <a:off x="827584" y="6453336"/>
            <a:ext cx="7272808" cy="404664"/>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200000"/>
              </a:lnSpc>
            </a:pPr>
            <a:r>
              <a:rPr lang="fa-IR" dirty="0" smtClean="0">
                <a:solidFill>
                  <a:srgbClr val="FF0000"/>
                </a:solidFill>
                <a:cs typeface="B Titr" pitchFamily="2" charset="-78"/>
              </a:rPr>
              <a:t>در عضوی که سرم ضد هاری تزریق می شود واکسن  هاری تزریق نمی گردد</a:t>
            </a:r>
            <a:endParaRPr lang="fa-IR"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6491064" cy="420656"/>
          </a:xfrm>
        </p:spPr>
        <p:txBody>
          <a:bodyPr>
            <a:normAutofit/>
          </a:bodyPr>
          <a:lstStyle/>
          <a:p>
            <a:pPr algn="r"/>
            <a:r>
              <a:rPr lang="fa-IR" sz="2200" b="1" dirty="0" smtClean="0">
                <a:cs typeface="B Titr" pitchFamily="2" charset="-78"/>
              </a:rPr>
              <a:t>الف) روش های تزریق داخل عضلانی واکسن هاری:(ادامه)</a:t>
            </a:r>
            <a:endParaRPr lang="fa-IR" sz="2200" b="1" dirty="0">
              <a:cs typeface="B Titr" pitchFamily="2" charset="-78"/>
            </a:endParaRPr>
          </a:p>
        </p:txBody>
      </p:sp>
      <p:sp>
        <p:nvSpPr>
          <p:cNvPr id="3" name="Content Placeholder 2"/>
          <p:cNvSpPr>
            <a:spLocks noGrp="1"/>
          </p:cNvSpPr>
          <p:nvPr>
            <p:ph idx="1"/>
          </p:nvPr>
        </p:nvSpPr>
        <p:spPr>
          <a:xfrm>
            <a:off x="457200" y="908720"/>
            <a:ext cx="8229600" cy="5760640"/>
          </a:xfrm>
        </p:spPr>
        <p:txBody>
          <a:bodyPr>
            <a:normAutofit/>
          </a:bodyPr>
          <a:lstStyle/>
          <a:p>
            <a:pPr marL="274320" lvl="1" indent="-274320">
              <a:lnSpc>
                <a:spcPct val="150000"/>
              </a:lnSpc>
              <a:buClr>
                <a:schemeClr val="accent3"/>
              </a:buClr>
              <a:buSzPct val="95000"/>
              <a:buNone/>
            </a:pPr>
            <a:r>
              <a:rPr lang="fa-IR" b="1" dirty="0" smtClean="0">
                <a:solidFill>
                  <a:srgbClr val="FF0000"/>
                </a:solidFill>
                <a:cs typeface="B Titr" pitchFamily="2" charset="-78"/>
              </a:rPr>
              <a:t> </a:t>
            </a:r>
            <a:r>
              <a:rPr lang="fa-IR" sz="2000" b="1" dirty="0" smtClean="0">
                <a:solidFill>
                  <a:srgbClr val="FF0000"/>
                </a:solidFill>
                <a:cs typeface="B Titr" pitchFamily="2" charset="-78"/>
              </a:rPr>
              <a:t>روش 5 نوبتی دیگر کاربرد ندارد </a:t>
            </a:r>
          </a:p>
          <a:p>
            <a:pPr marL="274320" lvl="1" indent="-274320">
              <a:lnSpc>
                <a:spcPct val="150000"/>
              </a:lnSpc>
              <a:buClr>
                <a:schemeClr val="accent3"/>
              </a:buClr>
              <a:buSzPct val="95000"/>
              <a:buNone/>
            </a:pPr>
            <a:r>
              <a:rPr lang="fa-IR" sz="2000" b="1" dirty="0" smtClean="0">
                <a:solidFill>
                  <a:srgbClr val="FF0000"/>
                </a:solidFill>
                <a:cs typeface="B Titr" pitchFamily="2" charset="-78"/>
              </a:rPr>
              <a:t>	2-  روش 4 نوبت عضلانی</a:t>
            </a:r>
            <a:endParaRPr lang="x-none" sz="2000" b="1" baseline="30000" dirty="0" smtClean="0">
              <a:solidFill>
                <a:srgbClr val="FF0000"/>
              </a:solidFill>
              <a:cs typeface="B Titr" pitchFamily="2" charset="-78"/>
            </a:endParaRPr>
          </a:p>
          <a:p>
            <a:pPr lvl="1">
              <a:lnSpc>
                <a:spcPct val="200000"/>
              </a:lnSpc>
            </a:pPr>
            <a:r>
              <a:rPr lang="fa-IR" sz="1800" b="1" dirty="0" smtClean="0">
                <a:cs typeface="B Nazanin" pitchFamily="2" charset="-78"/>
              </a:rPr>
              <a:t>به صورت روش 1- 1 –1-1   نمایش داده می شود که در روزهای صفر، 3 و 7 و 14  </a:t>
            </a:r>
          </a:p>
          <a:p>
            <a:pPr lvl="1">
              <a:lnSpc>
                <a:spcPct val="200000"/>
              </a:lnSpc>
            </a:pPr>
            <a:r>
              <a:rPr lang="fa-IR" sz="1800" b="1" dirty="0" smtClean="0">
                <a:cs typeface="B Nazanin" pitchFamily="2" charset="-78"/>
              </a:rPr>
              <a:t>که در هر نوبت یک تزریق عضلانی در یک عضله دلتویید انجام می شود </a:t>
            </a:r>
            <a:endParaRPr lang="fa-IR" sz="1800" b="1" dirty="0" smtClean="0">
              <a:cs typeface="B Nazanin" pitchFamily="2" charset="-78"/>
            </a:endParaRPr>
          </a:p>
          <a:p>
            <a:pPr lvl="1">
              <a:lnSpc>
                <a:spcPct val="200000"/>
              </a:lnSpc>
            </a:pPr>
            <a:r>
              <a:rPr lang="fa-IR" sz="1800" b="1" dirty="0" smtClean="0">
                <a:cs typeface="B Nazanin" pitchFamily="2" charset="-78"/>
              </a:rPr>
              <a:t>روز صفر 1 تزریق عضلانی واکسن</a:t>
            </a:r>
          </a:p>
          <a:p>
            <a:pPr lvl="1">
              <a:lnSpc>
                <a:spcPct val="200000"/>
              </a:lnSpc>
            </a:pPr>
            <a:r>
              <a:rPr lang="fa-IR" sz="1800" b="1" dirty="0" smtClean="0">
                <a:cs typeface="B Nazanin" pitchFamily="2" charset="-78"/>
              </a:rPr>
              <a:t>روز 3 یک تزریق عضلانی واکسن </a:t>
            </a:r>
            <a:endParaRPr lang="fa-IR" sz="1800" b="1" dirty="0" smtClean="0">
              <a:cs typeface="B Nazanin" pitchFamily="2" charset="-78"/>
            </a:endParaRPr>
          </a:p>
          <a:p>
            <a:pPr lvl="1">
              <a:lnSpc>
                <a:spcPct val="200000"/>
              </a:lnSpc>
            </a:pPr>
            <a:r>
              <a:rPr lang="fa-IR" sz="1800" b="1" dirty="0" smtClean="0">
                <a:cs typeface="B Nazanin" pitchFamily="2" charset="-78"/>
              </a:rPr>
              <a:t>سپس یک تزریق دیگر واکسن در روز 7 </a:t>
            </a:r>
          </a:p>
          <a:p>
            <a:pPr lvl="1">
              <a:lnSpc>
                <a:spcPct val="200000"/>
              </a:lnSpc>
            </a:pPr>
            <a:r>
              <a:rPr lang="fa-IR" sz="1800" b="1" dirty="0" smtClean="0">
                <a:cs typeface="B Nazanin" pitchFamily="2" charset="-78"/>
              </a:rPr>
              <a:t>بالاخره یک تزریق آخر واکسن در روز </a:t>
            </a:r>
            <a:r>
              <a:rPr lang="fa-IR" sz="1800" b="1" dirty="0" smtClean="0">
                <a:cs typeface="B Nazanin" pitchFamily="2" charset="-78"/>
              </a:rPr>
              <a:t>14 </a:t>
            </a:r>
            <a:endParaRPr lang="fa-IR" sz="1800" b="1" dirty="0" smtClean="0">
              <a:cs typeface="B Nazanin" pitchFamily="2" charset="-78"/>
            </a:endParaRPr>
          </a:p>
          <a:p>
            <a:pPr rtl="0">
              <a:buNone/>
            </a:pPr>
            <a:endParaRPr lang="en-US" dirty="0" smtClean="0"/>
          </a:p>
          <a:p>
            <a:endParaRPr lang="fa-IR" dirty="0"/>
          </a:p>
        </p:txBody>
      </p:sp>
      <p:sp>
        <p:nvSpPr>
          <p:cNvPr id="4" name="Rectangle 3"/>
          <p:cNvSpPr/>
          <p:nvPr/>
        </p:nvSpPr>
        <p:spPr>
          <a:xfrm>
            <a:off x="827584" y="6453336"/>
            <a:ext cx="7272808" cy="404664"/>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200000"/>
              </a:lnSpc>
            </a:pPr>
            <a:r>
              <a:rPr lang="fa-IR" dirty="0" smtClean="0">
                <a:solidFill>
                  <a:srgbClr val="FF0000"/>
                </a:solidFill>
                <a:cs typeface="B Titr" pitchFamily="2" charset="-78"/>
              </a:rPr>
              <a:t>در عضوی که سرم ضد هاری تزریق می شود واکسن  هاری تزریق نمی گردد</a:t>
            </a:r>
            <a:endParaRPr lang="fa-IR" dirty="0">
              <a:solidFill>
                <a:srgbClr val="FF0000"/>
              </a:solidFill>
              <a:cs typeface="B Titr" pitchFamily="2" charset="-78"/>
            </a:endParaRPr>
          </a:p>
        </p:txBody>
      </p:sp>
    </p:spTree>
    <p:extLst>
      <p:ext uri="{BB962C8B-B14F-4D97-AF65-F5344CB8AC3E}">
        <p14:creationId xmlns:p14="http://schemas.microsoft.com/office/powerpoint/2010/main" val="4241506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6176" y="1935480"/>
            <a:ext cx="2664296" cy="4389120"/>
          </a:xfrm>
        </p:spPr>
        <p:txBody>
          <a:bodyPr>
            <a:normAutofit/>
          </a:bodyPr>
          <a:lstStyle/>
          <a:p>
            <a:pPr marL="0" lvl="0" indent="0">
              <a:lnSpc>
                <a:spcPct val="200000"/>
              </a:lnSpc>
              <a:spcBef>
                <a:spcPct val="0"/>
              </a:spcBef>
              <a:buClrTx/>
              <a:buSzTx/>
              <a:buNone/>
              <a:defRPr/>
            </a:pPr>
            <a:r>
              <a:rPr lang="en-US" sz="2000" dirty="0" smtClean="0">
                <a:solidFill>
                  <a:schemeClr val="tx2"/>
                </a:solidFill>
                <a:cs typeface="B Titr" pitchFamily="2" charset="-78"/>
              </a:rPr>
              <a:t>-</a:t>
            </a:r>
            <a:r>
              <a:rPr lang="fa-IR" sz="1600" dirty="0" smtClean="0">
                <a:solidFill>
                  <a:schemeClr val="tx2"/>
                </a:solidFill>
                <a:cs typeface="B Titr" pitchFamily="2" charset="-78"/>
              </a:rPr>
              <a:t>اثر </a:t>
            </a:r>
            <a:r>
              <a:rPr lang="fa-IR" sz="1600" dirty="0">
                <a:solidFill>
                  <a:schemeClr val="tx2"/>
                </a:solidFill>
                <a:cs typeface="B Titr" pitchFamily="2" charset="-78"/>
              </a:rPr>
              <a:t>بخشی واکسیناسیون هاری به صورت میان پوستی در بعضی </a:t>
            </a:r>
            <a:r>
              <a:rPr lang="fa-IR" sz="1600" dirty="0" err="1">
                <a:solidFill>
                  <a:schemeClr val="tx2"/>
                </a:solidFill>
                <a:cs typeface="B Titr" pitchFamily="2" charset="-78"/>
              </a:rPr>
              <a:t>رفرانس</a:t>
            </a:r>
            <a:r>
              <a:rPr lang="fa-IR" sz="1600" dirty="0">
                <a:solidFill>
                  <a:schemeClr val="tx2"/>
                </a:solidFill>
                <a:cs typeface="B Titr" pitchFamily="2" charset="-78"/>
              </a:rPr>
              <a:t> ها بیشتر از عضلانی است</a:t>
            </a:r>
            <a:br>
              <a:rPr lang="fa-IR" sz="1600" dirty="0">
                <a:solidFill>
                  <a:schemeClr val="tx2"/>
                </a:solidFill>
                <a:cs typeface="B Titr" pitchFamily="2" charset="-78"/>
              </a:rPr>
            </a:br>
            <a:r>
              <a:rPr lang="en-US" sz="1600" dirty="0" smtClean="0">
                <a:solidFill>
                  <a:schemeClr val="tx2"/>
                </a:solidFill>
                <a:cs typeface="B Titr" pitchFamily="2" charset="-78"/>
              </a:rPr>
              <a:t>-</a:t>
            </a:r>
            <a:r>
              <a:rPr lang="fa-IR" sz="1600" dirty="0" smtClean="0">
                <a:solidFill>
                  <a:schemeClr val="tx2"/>
                </a:solidFill>
                <a:cs typeface="B Titr" pitchFamily="2" charset="-78"/>
              </a:rPr>
              <a:t>به </a:t>
            </a:r>
            <a:r>
              <a:rPr lang="fa-IR" sz="1600" dirty="0">
                <a:solidFill>
                  <a:schemeClr val="tx2"/>
                </a:solidFill>
                <a:cs typeface="B Titr" pitchFamily="2" charset="-78"/>
              </a:rPr>
              <a:t>طور جدی توسط سازمان بهداشت جهانی توصیه می </a:t>
            </a:r>
            <a:r>
              <a:rPr lang="fa-IR" sz="1600" dirty="0" smtClean="0">
                <a:solidFill>
                  <a:schemeClr val="tx2"/>
                </a:solidFill>
                <a:cs typeface="B Titr" pitchFamily="2" charset="-78"/>
              </a:rPr>
              <a:t>شود</a:t>
            </a:r>
            <a:r>
              <a:rPr lang="en-US" sz="1600" dirty="0" smtClean="0">
                <a:solidFill>
                  <a:schemeClr val="tx2"/>
                </a:solidFill>
                <a:cs typeface="B Titr" pitchFamily="2" charset="-78"/>
              </a:rPr>
              <a:t> </a:t>
            </a:r>
          </a:p>
          <a:p>
            <a:pPr marL="0" lvl="0" indent="0">
              <a:lnSpc>
                <a:spcPct val="200000"/>
              </a:lnSpc>
              <a:spcBef>
                <a:spcPct val="0"/>
              </a:spcBef>
              <a:buClrTx/>
              <a:buSzTx/>
              <a:buNone/>
              <a:defRPr/>
            </a:pPr>
            <a:r>
              <a:rPr lang="en-US" sz="1600" dirty="0" smtClean="0">
                <a:solidFill>
                  <a:schemeClr val="tx2"/>
                </a:solidFill>
                <a:cs typeface="B Titr" pitchFamily="2" charset="-78"/>
              </a:rPr>
              <a:t>- </a:t>
            </a:r>
            <a:r>
              <a:rPr lang="fa-IR" sz="1600" dirty="0" smtClean="0">
                <a:solidFill>
                  <a:schemeClr val="tx2"/>
                </a:solidFill>
                <a:cs typeface="B Titr" pitchFamily="2" charset="-78"/>
              </a:rPr>
              <a:t>تا </a:t>
            </a:r>
            <a:r>
              <a:rPr lang="fa-IR" sz="1600" dirty="0">
                <a:solidFill>
                  <a:schemeClr val="tx2"/>
                </a:solidFill>
                <a:cs typeface="B Titr" pitchFamily="2" charset="-78"/>
              </a:rPr>
              <a:t>70% موجب صرفه جویی در مصرف </a:t>
            </a:r>
            <a:r>
              <a:rPr lang="fa-IR" sz="1600" dirty="0" smtClean="0">
                <a:solidFill>
                  <a:schemeClr val="tx2"/>
                </a:solidFill>
                <a:cs typeface="B Titr" pitchFamily="2" charset="-78"/>
              </a:rPr>
              <a:t>واکسن</a:t>
            </a:r>
            <a:r>
              <a:rPr lang="en-US" sz="1600" dirty="0" smtClean="0">
                <a:solidFill>
                  <a:schemeClr val="tx2"/>
                </a:solidFill>
                <a:cs typeface="B Titr" pitchFamily="2" charset="-78"/>
              </a:rPr>
              <a:t> </a:t>
            </a:r>
            <a:r>
              <a:rPr lang="fa-IR" sz="1600" dirty="0" smtClean="0">
                <a:solidFill>
                  <a:schemeClr val="tx2"/>
                </a:solidFill>
                <a:cs typeface="B Titr" pitchFamily="2" charset="-78"/>
              </a:rPr>
              <a:t> </a:t>
            </a:r>
            <a:r>
              <a:rPr lang="fa-IR" sz="1600" dirty="0">
                <a:solidFill>
                  <a:schemeClr val="tx2"/>
                </a:solidFill>
                <a:cs typeface="B Titr" pitchFamily="2" charset="-78"/>
              </a:rPr>
              <a:t>می گردد</a:t>
            </a:r>
          </a:p>
        </p:txBody>
      </p:sp>
      <p:pic>
        <p:nvPicPr>
          <p:cNvPr id="1026" name="Picture 2" descr="ID-inj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30" y="1"/>
            <a:ext cx="51030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827584" y="188640"/>
            <a:ext cx="8229600" cy="1143000"/>
          </a:xfrm>
        </p:spPr>
        <p:txBody>
          <a:bodyPr>
            <a:noAutofit/>
          </a:bodyPr>
          <a:lstStyle/>
          <a:p>
            <a:pPr algn="r"/>
            <a:r>
              <a:rPr lang="fa-IR" sz="2000" dirty="0" smtClean="0">
                <a:cs typeface="B Titr" pitchFamily="2" charset="-78"/>
              </a:rPr>
              <a:t>ب- تزریق واکسن هاری به صورت</a:t>
            </a:r>
            <a:r>
              <a:rPr lang="en-US" sz="2000" dirty="0" smtClean="0">
                <a:cs typeface="B Titr" pitchFamily="2" charset="-78"/>
              </a:rPr>
              <a:t/>
            </a:r>
            <a:br>
              <a:rPr lang="en-US" sz="2000" dirty="0" smtClean="0">
                <a:cs typeface="B Titr" pitchFamily="2" charset="-78"/>
              </a:rPr>
            </a:br>
            <a:r>
              <a:rPr lang="fa-IR" sz="2000" dirty="0" smtClean="0">
                <a:cs typeface="B Titr" pitchFamily="2" charset="-78"/>
              </a:rPr>
              <a:t> تزریق میان پوستی (</a:t>
            </a:r>
            <a:r>
              <a:rPr lang="fa-IR" sz="2000" dirty="0" err="1" smtClean="0">
                <a:cs typeface="B Titr" pitchFamily="2" charset="-78"/>
              </a:rPr>
              <a:t>اینترادرمال</a:t>
            </a:r>
            <a:r>
              <a:rPr lang="fa-IR" sz="2000" dirty="0" smtClean="0">
                <a:cs typeface="B Titr" pitchFamily="2" charset="-78"/>
              </a:rPr>
              <a:t>)</a:t>
            </a:r>
            <a:r>
              <a:rPr lang="en-US" sz="2000" dirty="0" smtClean="0">
                <a:cs typeface="B Titr" pitchFamily="2" charset="-78"/>
              </a:rPr>
              <a:t> </a:t>
            </a:r>
            <a:r>
              <a:rPr lang="en-US" sz="2000" dirty="0" err="1" smtClean="0">
                <a:cs typeface="B Titr" pitchFamily="2" charset="-78"/>
              </a:rPr>
              <a:t>Interadermal</a:t>
            </a:r>
            <a:r>
              <a:rPr lang="en-US" sz="2000" dirty="0" smtClean="0">
                <a:cs typeface="B Titr" pitchFamily="2" charset="-78"/>
              </a:rPr>
              <a:t>  </a:t>
            </a:r>
            <a:r>
              <a:rPr lang="fa-IR" sz="2000" dirty="0" smtClean="0">
                <a:cs typeface="B Titr" pitchFamily="2" charset="-78"/>
              </a:rPr>
              <a:t> </a:t>
            </a:r>
            <a:endParaRPr lang="fa-IR" sz="2000" dirty="0">
              <a:cs typeface="B Titr" pitchFamily="2" charset="-78"/>
            </a:endParaRPr>
          </a:p>
        </p:txBody>
      </p:sp>
    </p:spTree>
    <p:extLst>
      <p:ext uri="{BB962C8B-B14F-4D97-AF65-F5344CB8AC3E}">
        <p14:creationId xmlns:p14="http://schemas.microsoft.com/office/powerpoint/2010/main" val="673226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descr="C:\Users\admin\Desktop\rmE3kO8V9M5cUBruOkWyPw.png"/>
          <p:cNvPicPr>
            <a:picLocks noGrp="1"/>
          </p:cNvPicPr>
          <p:nvPr>
            <p:ph idx="1"/>
          </p:nvPr>
        </p:nvPicPr>
        <p:blipFill>
          <a:blip r:embed="rId2" cstate="print"/>
          <a:srcRect/>
          <a:stretch>
            <a:fillRect/>
          </a:stretch>
        </p:blipFill>
        <p:spPr bwMode="auto">
          <a:xfrm>
            <a:off x="971600" y="1340768"/>
            <a:ext cx="7272808"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48"/>
          </a:xfrm>
        </p:spPr>
        <p:txBody>
          <a:bodyPr>
            <a:normAutofit fontScale="90000"/>
          </a:bodyPr>
          <a:lstStyle/>
          <a:p>
            <a:endParaRPr lang="fa-IR" dirty="0"/>
          </a:p>
        </p:txBody>
      </p:sp>
      <p:sp>
        <p:nvSpPr>
          <p:cNvPr id="3" name="Content Placeholder 2"/>
          <p:cNvSpPr>
            <a:spLocks noGrp="1"/>
          </p:cNvSpPr>
          <p:nvPr>
            <p:ph idx="1"/>
          </p:nvPr>
        </p:nvSpPr>
        <p:spPr>
          <a:xfrm>
            <a:off x="457200" y="1196752"/>
            <a:ext cx="8229600" cy="5127848"/>
          </a:xfrm>
        </p:spPr>
        <p:txBody>
          <a:bodyPr>
            <a:normAutofit/>
          </a:bodyPr>
          <a:lstStyle/>
          <a:p>
            <a:pPr>
              <a:lnSpc>
                <a:spcPct val="200000"/>
              </a:lnSpc>
            </a:pPr>
            <a:r>
              <a:rPr lang="fa-IR" sz="2000" dirty="0" smtClean="0">
                <a:solidFill>
                  <a:srgbClr val="993300"/>
                </a:solidFill>
                <a:cs typeface="B Titr" pitchFamily="2" charset="-78"/>
              </a:rPr>
              <a:t>خطر ابتلا به هاری در پی مواجهه با ویروس وابسته به:</a:t>
            </a:r>
            <a:endParaRPr lang="en-US" sz="2000" dirty="0" smtClean="0">
              <a:solidFill>
                <a:srgbClr val="993300"/>
              </a:solidFill>
              <a:cs typeface="B Titr" pitchFamily="2" charset="-78"/>
            </a:endParaRPr>
          </a:p>
          <a:p>
            <a:pPr>
              <a:lnSpc>
                <a:spcPct val="200000"/>
              </a:lnSpc>
            </a:pPr>
            <a:r>
              <a:rPr lang="fa-IR" sz="2000" dirty="0" smtClean="0">
                <a:solidFill>
                  <a:srgbClr val="993300"/>
                </a:solidFill>
                <a:cs typeface="B Titr" pitchFamily="2" charset="-78"/>
              </a:rPr>
              <a:t>شدت ضایعه</a:t>
            </a:r>
          </a:p>
          <a:p>
            <a:pPr>
              <a:lnSpc>
                <a:spcPct val="200000"/>
              </a:lnSpc>
            </a:pPr>
            <a:r>
              <a:rPr lang="fa-IR" sz="2000" dirty="0" smtClean="0">
                <a:solidFill>
                  <a:srgbClr val="993300"/>
                </a:solidFill>
                <a:cs typeface="B Titr" pitchFamily="2" charset="-78"/>
              </a:rPr>
              <a:t> محل  آناتومیک گزش،</a:t>
            </a:r>
          </a:p>
          <a:p>
            <a:pPr>
              <a:lnSpc>
                <a:spcPct val="200000"/>
              </a:lnSpc>
            </a:pPr>
            <a:r>
              <a:rPr lang="fa-IR" sz="2000" dirty="0" err="1" smtClean="0">
                <a:solidFill>
                  <a:srgbClr val="993300"/>
                </a:solidFill>
                <a:cs typeface="B Titr" pitchFamily="2" charset="-78"/>
              </a:rPr>
              <a:t>واریانت</a:t>
            </a:r>
            <a:r>
              <a:rPr lang="fa-IR" sz="2000" dirty="0" smtClean="0">
                <a:solidFill>
                  <a:srgbClr val="993300"/>
                </a:solidFill>
                <a:cs typeface="B Titr" pitchFamily="2" charset="-78"/>
              </a:rPr>
              <a:t> (</a:t>
            </a:r>
            <a:r>
              <a:rPr lang="fa-IR" sz="2000" dirty="0" err="1" smtClean="0">
                <a:solidFill>
                  <a:srgbClr val="993300"/>
                </a:solidFill>
                <a:cs typeface="B Titr" pitchFamily="2" charset="-78"/>
              </a:rPr>
              <a:t>ژنوتیپ</a:t>
            </a:r>
            <a:r>
              <a:rPr lang="fa-IR" sz="2000" dirty="0" smtClean="0">
                <a:solidFill>
                  <a:srgbClr val="993300"/>
                </a:solidFill>
                <a:cs typeface="B Titr" pitchFamily="2" charset="-78"/>
              </a:rPr>
              <a:t>) ویروس</a:t>
            </a:r>
          </a:p>
          <a:p>
            <a:pPr>
              <a:lnSpc>
                <a:spcPct val="200000"/>
              </a:lnSpc>
            </a:pPr>
            <a:r>
              <a:rPr lang="fa-IR" sz="2000" dirty="0" smtClean="0">
                <a:solidFill>
                  <a:srgbClr val="993300"/>
                </a:solidFill>
                <a:cs typeface="B Titr" pitchFamily="2" charset="-78"/>
              </a:rPr>
              <a:t>گونه حیوان عامل گزش </a:t>
            </a:r>
          </a:p>
          <a:p>
            <a:pPr>
              <a:lnSpc>
                <a:spcPct val="200000"/>
              </a:lnSpc>
            </a:pPr>
            <a:r>
              <a:rPr lang="fa-IR" sz="2000" dirty="0" smtClean="0">
                <a:solidFill>
                  <a:srgbClr val="993300"/>
                </a:solidFill>
                <a:cs typeface="B Titr" pitchFamily="2" charset="-78"/>
              </a:rPr>
              <a:t>و زمان انجام پیشگیری پس از تماس </a:t>
            </a:r>
            <a:endParaRPr lang="en-US" sz="2000" dirty="0" smtClean="0">
              <a:solidFill>
                <a:srgbClr val="993300"/>
              </a:solidFill>
              <a:cs typeface="B Titr" pitchFamily="2" charset="-78"/>
            </a:endParaRPr>
          </a:p>
          <a:p>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708688"/>
          </a:xfrm>
        </p:spPr>
        <p:txBody>
          <a:bodyPr>
            <a:normAutofit/>
          </a:bodyPr>
          <a:lstStyle/>
          <a:p>
            <a:pPr algn="r"/>
            <a:r>
              <a:rPr lang="fa-IR" sz="2700" b="1" dirty="0" smtClean="0">
                <a:cs typeface="B Titr" pitchFamily="2" charset="-78"/>
              </a:rPr>
              <a:t> </a:t>
            </a:r>
            <a:r>
              <a:rPr lang="fa-IR" sz="2000" b="1" dirty="0">
                <a:cs typeface="B Titr" pitchFamily="2" charset="-78"/>
              </a:rPr>
              <a:t>ب) روش تزریق میان پوستی واکسن (ادامه)</a:t>
            </a:r>
            <a:r>
              <a:rPr lang="fa-IR" sz="2000" dirty="0">
                <a:cs typeface="B Titr" pitchFamily="2" charset="-78"/>
              </a:rPr>
              <a:t>:</a:t>
            </a:r>
            <a:endParaRPr lang="fa-IR" sz="4400" dirty="0">
              <a:cs typeface="B Titr" pitchFamily="2" charset="-78"/>
            </a:endParaRPr>
          </a:p>
        </p:txBody>
      </p:sp>
      <p:sp>
        <p:nvSpPr>
          <p:cNvPr id="3" name="Content Placeholder 2"/>
          <p:cNvSpPr>
            <a:spLocks noGrp="1"/>
          </p:cNvSpPr>
          <p:nvPr>
            <p:ph idx="1"/>
          </p:nvPr>
        </p:nvSpPr>
        <p:spPr>
          <a:xfrm>
            <a:off x="457200" y="1340768"/>
            <a:ext cx="8229600" cy="4983832"/>
          </a:xfrm>
        </p:spPr>
        <p:txBody>
          <a:bodyPr>
            <a:normAutofit/>
          </a:bodyPr>
          <a:lstStyle/>
          <a:p>
            <a:pPr>
              <a:lnSpc>
                <a:spcPct val="170000"/>
              </a:lnSpc>
            </a:pPr>
            <a:r>
              <a:rPr lang="fa-IR" sz="2400" b="1" dirty="0" smtClean="0">
                <a:cs typeface="B Nazanin" pitchFamily="2" charset="-78"/>
              </a:rPr>
              <a:t>این روش اولین بار در سال 1995 در سریلانکا مورد استفاده قرار گرفت</a:t>
            </a:r>
          </a:p>
          <a:p>
            <a:pPr>
              <a:lnSpc>
                <a:spcPct val="170000"/>
              </a:lnSpc>
            </a:pPr>
            <a:r>
              <a:rPr lang="fa-IR" sz="2400" b="1" dirty="0" smtClean="0">
                <a:cs typeface="B Nazanin" pitchFamily="2" charset="-78"/>
              </a:rPr>
              <a:t>پس از آن در فیلیپین و تایلند به طور گسترده استفاده شد</a:t>
            </a:r>
          </a:p>
          <a:p>
            <a:pPr>
              <a:lnSpc>
                <a:spcPct val="170000"/>
              </a:lnSpc>
            </a:pPr>
            <a:r>
              <a:rPr lang="fa-IR" sz="2400" b="1" dirty="0" smtClean="0">
                <a:cs typeface="B Nazanin" pitchFamily="2" charset="-78"/>
              </a:rPr>
              <a:t>بکار بردن این روش نیاز به کارمندان دوره دیده دارد</a:t>
            </a:r>
          </a:p>
          <a:p>
            <a:pPr>
              <a:lnSpc>
                <a:spcPct val="170000"/>
              </a:lnSpc>
            </a:pPr>
            <a:r>
              <a:rPr lang="fa-IR" sz="2400" b="1" dirty="0" smtClean="0">
                <a:cs typeface="B Nazanin" pitchFamily="2" charset="-78"/>
              </a:rPr>
              <a:t>با حوصله بایستی به مجروحین آموزش داده شود که واکسیناسیون را تکمیل کنند</a:t>
            </a:r>
          </a:p>
        </p:txBody>
      </p:sp>
      <p:sp>
        <p:nvSpPr>
          <p:cNvPr id="4" name="Rectangle 3"/>
          <p:cNvSpPr/>
          <p:nvPr/>
        </p:nvSpPr>
        <p:spPr>
          <a:xfrm>
            <a:off x="827584" y="6237312"/>
            <a:ext cx="7272808" cy="620688"/>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200000"/>
              </a:lnSpc>
            </a:pPr>
            <a:r>
              <a:rPr lang="fa-IR" dirty="0" smtClean="0">
                <a:solidFill>
                  <a:srgbClr val="FF0000"/>
                </a:solidFill>
                <a:cs typeface="B Titr" pitchFamily="2" charset="-78"/>
              </a:rPr>
              <a:t>در عضوی که سرم ضد هاری تزریق می شود واکسن  هاری تزریق نمی گردد</a:t>
            </a:r>
            <a:endParaRPr lang="fa-IR"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r"/>
            <a:r>
              <a:rPr lang="fa-IR" sz="2400" b="1" dirty="0" smtClean="0">
                <a:cs typeface="B Titr" pitchFamily="2" charset="-78"/>
              </a:rPr>
              <a:t>ب) روش تزریق میان پوستی واکسن (ادامه)</a:t>
            </a:r>
            <a:r>
              <a:rPr lang="fa-IR" sz="2400" dirty="0" smtClean="0">
                <a:cs typeface="B Titr" pitchFamily="2" charset="-78"/>
              </a:rPr>
              <a:t>:</a:t>
            </a:r>
            <a:endParaRPr lang="fa-IR" sz="2000" dirty="0"/>
          </a:p>
        </p:txBody>
      </p:sp>
      <p:sp>
        <p:nvSpPr>
          <p:cNvPr id="3" name="Content Placeholder 2"/>
          <p:cNvSpPr>
            <a:spLocks noGrp="1"/>
          </p:cNvSpPr>
          <p:nvPr>
            <p:ph idx="1"/>
          </p:nvPr>
        </p:nvSpPr>
        <p:spPr>
          <a:xfrm>
            <a:off x="457200" y="1484784"/>
            <a:ext cx="8229600" cy="4839816"/>
          </a:xfrm>
        </p:spPr>
        <p:txBody>
          <a:bodyPr>
            <a:normAutofit/>
          </a:bodyPr>
          <a:lstStyle/>
          <a:p>
            <a:pPr>
              <a:lnSpc>
                <a:spcPct val="170000"/>
              </a:lnSpc>
            </a:pPr>
            <a:r>
              <a:rPr lang="fa-IR" sz="2000" b="1" dirty="0" smtClean="0">
                <a:cs typeface="B Nazanin" pitchFamily="2" charset="-78"/>
              </a:rPr>
              <a:t>الباقی واکسن باقیمانده در ویال را می توان به مدت 6-8 ساعت در 2 تا 8 درجه نگهداری کرد</a:t>
            </a:r>
          </a:p>
          <a:p>
            <a:pPr>
              <a:lnSpc>
                <a:spcPct val="170000"/>
              </a:lnSpc>
            </a:pPr>
            <a:r>
              <a:rPr lang="fa-IR" sz="2000" b="1" dirty="0" smtClean="0">
                <a:cs typeface="B Nazanin" pitchFamily="2" charset="-78"/>
              </a:rPr>
              <a:t>محل تزریق </a:t>
            </a:r>
            <a:r>
              <a:rPr lang="fa-IR" sz="2000" b="1" dirty="0" err="1" smtClean="0">
                <a:cs typeface="B Nazanin" pitchFamily="2" charset="-78"/>
              </a:rPr>
              <a:t>اینترادرمال</a:t>
            </a:r>
            <a:r>
              <a:rPr lang="fa-IR" sz="2000" b="1" dirty="0" smtClean="0">
                <a:cs typeface="B Nazanin" pitchFamily="2" charset="-78"/>
              </a:rPr>
              <a:t> در </a:t>
            </a:r>
            <a:r>
              <a:rPr lang="fa-IR" sz="2000" b="1" dirty="0" err="1" smtClean="0">
                <a:cs typeface="B Nazanin" pitchFamily="2" charset="-78"/>
              </a:rPr>
              <a:t>دلتویید</a:t>
            </a:r>
            <a:r>
              <a:rPr lang="fa-IR" sz="2000" b="1" dirty="0" smtClean="0">
                <a:cs typeface="B Nazanin" pitchFamily="2" charset="-78"/>
              </a:rPr>
              <a:t>، بالای کتف، و ران می باشد</a:t>
            </a:r>
          </a:p>
          <a:p>
            <a:pPr>
              <a:lnSpc>
                <a:spcPct val="170000"/>
              </a:lnSpc>
            </a:pPr>
            <a:r>
              <a:rPr lang="fa-IR" sz="2000" b="1" dirty="0" smtClean="0">
                <a:cs typeface="B Nazanin" pitchFamily="2" charset="-78"/>
              </a:rPr>
              <a:t>2 تزریق داخل میان پوستی  0/1  میلی لیتر واکسن در روزهای صفر، 3 ،  7 می باشد</a:t>
            </a:r>
            <a:endParaRPr lang="fa-IR" sz="16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852704"/>
          </a:xfrm>
        </p:spPr>
        <p:txBody>
          <a:bodyPr>
            <a:noAutofit/>
          </a:bodyPr>
          <a:lstStyle/>
          <a:p>
            <a:pPr algn="r"/>
            <a:r>
              <a:rPr lang="fa-IR" sz="2400" b="1" dirty="0" smtClean="0">
                <a:cs typeface="B Titr" pitchFamily="2" charset="-78"/>
              </a:rPr>
              <a:t>ج) روش تزریق توام واکسن و سرم ایمونوگلوبولین هاری:</a:t>
            </a:r>
            <a:r>
              <a:rPr lang="fa-IR" sz="2400" dirty="0" smtClean="0">
                <a:cs typeface="B Titr" pitchFamily="2" charset="-78"/>
              </a:rPr>
              <a:t> </a:t>
            </a:r>
            <a:endParaRPr lang="fa-IR" sz="2400" dirty="0">
              <a:cs typeface="B Titr" pitchFamily="2" charset="-78"/>
            </a:endParaRPr>
          </a:p>
        </p:txBody>
      </p:sp>
      <p:sp>
        <p:nvSpPr>
          <p:cNvPr id="3" name="Content Placeholder 2"/>
          <p:cNvSpPr>
            <a:spLocks noGrp="1"/>
          </p:cNvSpPr>
          <p:nvPr>
            <p:ph idx="1"/>
          </p:nvPr>
        </p:nvSpPr>
        <p:spPr>
          <a:xfrm>
            <a:off x="457200" y="1484784"/>
            <a:ext cx="8229600" cy="4839816"/>
          </a:xfrm>
        </p:spPr>
        <p:txBody>
          <a:bodyPr>
            <a:normAutofit lnSpcReduction="10000"/>
          </a:bodyPr>
          <a:lstStyle/>
          <a:p>
            <a:pPr>
              <a:lnSpc>
                <a:spcPct val="150000"/>
              </a:lnSpc>
            </a:pPr>
            <a:r>
              <a:rPr lang="fa-IR" sz="2000" b="1" dirty="0" smtClean="0">
                <a:solidFill>
                  <a:schemeClr val="accent2">
                    <a:lumMod val="50000"/>
                  </a:schemeClr>
                </a:solidFill>
                <a:cs typeface="B Nazanin" pitchFamily="2" charset="-78"/>
              </a:rPr>
              <a:t>تزریق همزمان واکسن و سرم در مورد زخم های گروه </a:t>
            </a:r>
            <a:r>
              <a:rPr lang="en-US" sz="2000" b="1" dirty="0" smtClean="0">
                <a:solidFill>
                  <a:schemeClr val="accent2">
                    <a:lumMod val="50000"/>
                  </a:schemeClr>
                </a:solidFill>
                <a:cs typeface="B Nazanin" pitchFamily="2" charset="-78"/>
              </a:rPr>
              <a:t>III</a:t>
            </a:r>
            <a:r>
              <a:rPr lang="fa-IR" sz="2000" b="1" dirty="0" smtClean="0">
                <a:solidFill>
                  <a:schemeClr val="accent2">
                    <a:lumMod val="50000"/>
                  </a:schemeClr>
                </a:solidFill>
                <a:cs typeface="B Nazanin" pitchFamily="2" charset="-78"/>
              </a:rPr>
              <a:t> کاربرد دارد. </a:t>
            </a:r>
          </a:p>
          <a:p>
            <a:pPr>
              <a:lnSpc>
                <a:spcPct val="150000"/>
              </a:lnSpc>
            </a:pPr>
            <a:r>
              <a:rPr lang="fa-IR" sz="2000" b="1" dirty="0" smtClean="0">
                <a:solidFill>
                  <a:schemeClr val="accent2">
                    <a:lumMod val="50000"/>
                  </a:schemeClr>
                </a:solidFill>
                <a:cs typeface="B Nazanin" pitchFamily="2" charset="-78"/>
              </a:rPr>
              <a:t>ایمونوگلوبولین با منشاء انسانی را بایستی به میزان 20 واحد بین المللی به ازاء هر کیلوگرم وزن بدن و ایمونوگلوبولین با منشاء اسبی را به میزان دو برابر (40 واحد) همزمان با تزریق اولین دوز واکسن هاری استفاده کرد</a:t>
            </a:r>
          </a:p>
          <a:p>
            <a:pPr>
              <a:lnSpc>
                <a:spcPct val="150000"/>
              </a:lnSpc>
            </a:pPr>
            <a:r>
              <a:rPr lang="fa-IR" sz="2000" b="1" dirty="0" smtClean="0">
                <a:solidFill>
                  <a:srgbClr val="FF0000"/>
                </a:solidFill>
                <a:cs typeface="B Nazanin" pitchFamily="2" charset="-78"/>
              </a:rPr>
              <a:t>مهم توجه به تزریق اطراف ضایعه می باشد و باید سرم ضد هاری اطراف و داخل زخم ها بطور عمقی تزریق شود </a:t>
            </a:r>
            <a:r>
              <a:rPr lang="fa-IR" sz="2000" b="1" dirty="0" smtClean="0">
                <a:solidFill>
                  <a:schemeClr val="accent2">
                    <a:lumMod val="50000"/>
                  </a:schemeClr>
                </a:solidFill>
                <a:cs typeface="B Nazanin" pitchFamily="2" charset="-78"/>
              </a:rPr>
              <a:t>و الباقی آن در عضوی دورتر از محل تزریق واکسن، بطور داخل عضلانی تزریق نمود. </a:t>
            </a:r>
          </a:p>
          <a:p>
            <a:pPr>
              <a:lnSpc>
                <a:spcPct val="150000"/>
              </a:lnSpc>
            </a:pPr>
            <a:r>
              <a:rPr lang="fa-IR" sz="2000" b="1" dirty="0" smtClean="0">
                <a:solidFill>
                  <a:schemeClr val="accent2">
                    <a:lumMod val="50000"/>
                  </a:schemeClr>
                </a:solidFill>
                <a:cs typeface="B Nazanin" pitchFamily="2" charset="-78"/>
              </a:rPr>
              <a:t>حساسیت نسبت به سرم با منشاء اسبی، بایستی قبل از تزریق آن مورد بررسی قرار گیرد. دراین ارتباط ، پزشک بایستی آمادگی لازم جهت مواجهه با واکنش های آنافیلاکتیک (بروز شوک) را داشته و اقدام مقتضی را به عمل آورد.</a:t>
            </a:r>
            <a:endParaRPr lang="en-US" sz="2000" b="1" dirty="0" smtClean="0">
              <a:solidFill>
                <a:schemeClr val="accent2">
                  <a:lumMod val="50000"/>
                </a:schemeClr>
              </a:solidFill>
              <a:cs typeface="B Nazanin" pitchFamily="2" charset="-78"/>
            </a:endParaRPr>
          </a:p>
          <a:p>
            <a:endParaRPr lang="fa-I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normAutofit/>
          </a:bodyPr>
          <a:lstStyle/>
          <a:p>
            <a:pPr>
              <a:lnSpc>
                <a:spcPct val="200000"/>
              </a:lnSpc>
            </a:pPr>
            <a:r>
              <a:rPr lang="fa-IR" sz="1600" b="1" dirty="0" smtClean="0">
                <a:cs typeface="B Titr" panose="00000700000000000000" pitchFamily="2" charset="-78"/>
              </a:rPr>
              <a:t>زخم های گروه  </a:t>
            </a:r>
            <a:r>
              <a:rPr lang="en-US" sz="1600" b="1" dirty="0" smtClean="0">
                <a:cs typeface="B Titr" panose="00000700000000000000" pitchFamily="2" charset="-78"/>
              </a:rPr>
              <a:t>II </a:t>
            </a:r>
            <a:r>
              <a:rPr lang="fa-IR" sz="1600" b="1" dirty="0" smtClean="0">
                <a:cs typeface="B Titr" panose="00000700000000000000" pitchFamily="2" charset="-78"/>
              </a:rPr>
              <a:t>و </a:t>
            </a:r>
            <a:r>
              <a:rPr lang="en-US" sz="1600" b="1" dirty="0" smtClean="0">
                <a:cs typeface="B Titr" panose="00000700000000000000" pitchFamily="2" charset="-78"/>
              </a:rPr>
              <a:t>III</a:t>
            </a:r>
            <a:r>
              <a:rPr lang="fa-IR" sz="1600" b="1" dirty="0" smtClean="0">
                <a:cs typeface="B Titr" panose="00000700000000000000" pitchFamily="2" charset="-78"/>
              </a:rPr>
              <a:t> بعنوان موارد محتمل هاری تلقی شده که نیاز حتمی به درمان پس از مواجهه دارند. ریسک این موارد هنگامی افزایش می یابند که:</a:t>
            </a:r>
            <a:endParaRPr lang="en-US" sz="1600" b="1" dirty="0" smtClean="0">
              <a:cs typeface="B Titr" panose="00000700000000000000" pitchFamily="2" charset="-78"/>
            </a:endParaRPr>
          </a:p>
          <a:p>
            <a:pPr lvl="1">
              <a:lnSpc>
                <a:spcPct val="200000"/>
              </a:lnSpc>
            </a:pPr>
            <a:r>
              <a:rPr lang="fa-IR" sz="1600" b="1" dirty="0" smtClean="0">
                <a:cs typeface="B Titr" panose="00000700000000000000" pitchFamily="2" charset="-78"/>
              </a:rPr>
              <a:t>حیوان گزنده بعنوان یکی از مخازن و یا گونه های ناقل بیماری محسوب شوند.</a:t>
            </a:r>
            <a:endParaRPr lang="en-US" sz="1600" b="1" dirty="0" smtClean="0">
              <a:cs typeface="B Titr" panose="00000700000000000000" pitchFamily="2" charset="-78"/>
            </a:endParaRPr>
          </a:p>
          <a:p>
            <a:pPr lvl="1">
              <a:lnSpc>
                <a:spcPct val="200000"/>
              </a:lnSpc>
            </a:pPr>
            <a:r>
              <a:rPr lang="fa-IR" sz="1600" b="1" dirty="0" smtClean="0">
                <a:cs typeface="B Titr" panose="00000700000000000000" pitchFamily="2" charset="-78"/>
              </a:rPr>
              <a:t>حیوان گزنده ، بیمار بنظر رسیده  ویا رفتار غیرطبیعی داشته باشد.</a:t>
            </a:r>
            <a:endParaRPr lang="en-US" sz="1600" b="1" dirty="0" smtClean="0">
              <a:cs typeface="B Titr" panose="00000700000000000000" pitchFamily="2" charset="-78"/>
            </a:endParaRPr>
          </a:p>
          <a:p>
            <a:pPr lvl="1">
              <a:lnSpc>
                <a:spcPct val="200000"/>
              </a:lnSpc>
            </a:pPr>
            <a:r>
              <a:rPr lang="fa-IR" sz="1600" b="1" dirty="0" smtClean="0">
                <a:cs typeface="B Titr" panose="00000700000000000000" pitchFamily="2" charset="-78"/>
              </a:rPr>
              <a:t>زخم ویا غشاءهای مخاطی با بزاق حیوان آلوده شده باشد.</a:t>
            </a:r>
            <a:endParaRPr lang="en-US" sz="1600" b="1" dirty="0" smtClean="0">
              <a:cs typeface="B Titr" panose="00000700000000000000" pitchFamily="2" charset="-78"/>
            </a:endParaRPr>
          </a:p>
          <a:p>
            <a:pPr lvl="1">
              <a:lnSpc>
                <a:spcPct val="200000"/>
              </a:lnSpc>
            </a:pPr>
            <a:r>
              <a:rPr lang="fa-IR" sz="1600" b="1" dirty="0" smtClean="0">
                <a:cs typeface="B Titr" panose="00000700000000000000" pitchFamily="2" charset="-78"/>
              </a:rPr>
              <a:t>گزش حیوان بدون تحریک قبلی آن صورت گرفته باشد.</a:t>
            </a:r>
            <a:endParaRPr lang="en-US" sz="1600" b="1" dirty="0" smtClean="0">
              <a:cs typeface="B Titr" panose="00000700000000000000" pitchFamily="2" charset="-78"/>
            </a:endParaRPr>
          </a:p>
          <a:p>
            <a:pPr lvl="1">
              <a:lnSpc>
                <a:spcPct val="200000"/>
              </a:lnSpc>
            </a:pPr>
            <a:r>
              <a:rPr lang="fa-IR" sz="1600" b="1" dirty="0" smtClean="0">
                <a:cs typeface="B Titr" panose="00000700000000000000" pitchFamily="2" charset="-78"/>
              </a:rPr>
              <a:t>حیوان گزنده قبلا واکسینه نشده باشد.</a:t>
            </a:r>
            <a:endParaRPr lang="en-US" sz="1600" b="1" dirty="0" smtClean="0">
              <a:cs typeface="B Titr" panose="00000700000000000000" pitchFamily="2" charset="-78"/>
            </a:endParaRPr>
          </a:p>
          <a:p>
            <a:pPr>
              <a:lnSpc>
                <a:spcPct val="200000"/>
              </a:lnSpc>
            </a:pPr>
            <a:r>
              <a:rPr lang="fa-IR" sz="1600" b="1" dirty="0" smtClean="0">
                <a:solidFill>
                  <a:srgbClr val="C00000"/>
                </a:solidFill>
                <a:cs typeface="B Titr" panose="00000700000000000000" pitchFamily="2" charset="-78"/>
              </a:rPr>
              <a:t>درکشورهای درحال توسعه، وضعیت واکسیناسیون حیوان گزنده نبایستی در هنگام تصمیم گیری در شروع واکسیناسیون پس ازمواجهه در نظر گرفته شود. </a:t>
            </a:r>
            <a:endParaRPr lang="en-US" sz="1600" b="1" dirty="0" smtClean="0">
              <a:solidFill>
                <a:srgbClr val="C00000"/>
              </a:solidFill>
              <a:cs typeface="B Titr" panose="00000700000000000000" pitchFamily="2" charset="-78"/>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208" y="116632"/>
            <a:ext cx="2324944" cy="504056"/>
          </a:xfrm>
        </p:spPr>
        <p:txBody>
          <a:bodyPr>
            <a:normAutofit fontScale="90000"/>
          </a:bodyPr>
          <a:lstStyle/>
          <a:p>
            <a:endParaRPr lang="fa-IR" dirty="0"/>
          </a:p>
        </p:txBody>
      </p:sp>
      <p:sp>
        <p:nvSpPr>
          <p:cNvPr id="3" name="Content Placeholder 2"/>
          <p:cNvSpPr>
            <a:spLocks noGrp="1"/>
          </p:cNvSpPr>
          <p:nvPr>
            <p:ph idx="1"/>
          </p:nvPr>
        </p:nvSpPr>
        <p:spPr>
          <a:xfrm>
            <a:off x="457200" y="836712"/>
            <a:ext cx="8229600" cy="5487888"/>
          </a:xfrm>
        </p:spPr>
        <p:txBody>
          <a:bodyPr>
            <a:normAutofit/>
          </a:bodyPr>
          <a:lstStyle/>
          <a:p>
            <a:pPr>
              <a:lnSpc>
                <a:spcPct val="200000"/>
              </a:lnSpc>
            </a:pPr>
            <a:r>
              <a:rPr lang="fa-IR" sz="2000" b="1" dirty="0" smtClean="0">
                <a:cs typeface="B Nazanin" pitchFamily="2" charset="-78"/>
              </a:rPr>
              <a:t>چنانچه حیوان گزنده سگ و یا گربه باشد، اگر این حیوانات تا 10 روز، سالم باقی ماندند، بایستی واکسیناسیون پس ازمواجهه افراد، متوقف گردد در غیر اینصورت  واکسیناسیون می بایست کامل گردد</a:t>
            </a:r>
          </a:p>
          <a:p>
            <a:pPr>
              <a:lnSpc>
                <a:spcPct val="200000"/>
              </a:lnSpc>
            </a:pPr>
            <a:r>
              <a:rPr lang="fa-IR" dirty="0" smtClean="0">
                <a:cs typeface="B Nazanin" pitchFamily="2" charset="-78"/>
              </a:rPr>
              <a:t> </a:t>
            </a:r>
            <a:r>
              <a:rPr lang="fa-IR" sz="2000" b="1" dirty="0" smtClean="0">
                <a:cs typeface="B Nazanin" pitchFamily="2" charset="-78"/>
              </a:rPr>
              <a:t>اگر درطی این مدت ، حیوان مرده و نمونه مغز آن جهت تایید هاری، آزمایش شود. درصورت منفی شدن آزمایش نهایی تشخیص هاری، بایستی واکسیناسیون نیز متوقف شود.</a:t>
            </a:r>
            <a:endParaRPr lang="en-US" sz="2000" b="1" dirty="0" smtClean="0">
              <a:cs typeface="B Nazanin" pitchFamily="2" charset="-78"/>
            </a:endParaRPr>
          </a:p>
          <a:p>
            <a:pPr>
              <a:lnSpc>
                <a:spcPct val="200000"/>
              </a:lnSpc>
            </a:pPr>
            <a:r>
              <a:rPr lang="fa-IR" sz="2000" b="1" dirty="0" smtClean="0">
                <a:cs typeface="B Nazanin" pitchFamily="2" charset="-78"/>
              </a:rPr>
              <a:t>بطور کلی و درصورت امکان، نمونه مغز هر حیوان گزنده را می بایست پس از وقوع مواجهه ، برای تایید آزمایشگاهی ارسال نمود.</a:t>
            </a:r>
            <a:endParaRPr lang="fa-IR" sz="2000" b="1" dirty="0">
              <a:cs typeface="B Nazanin"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C00000"/>
                </a:solidFill>
                <a:cs typeface="B Titr" pitchFamily="2" charset="-78"/>
              </a:rPr>
              <a:t>نکته مهم</a:t>
            </a:r>
            <a:endParaRPr lang="fa-IR" b="1" dirty="0">
              <a:solidFill>
                <a:srgbClr val="C00000"/>
              </a:solidFill>
              <a:cs typeface="B Titr" pitchFamily="2" charset="-78"/>
            </a:endParaRPr>
          </a:p>
        </p:txBody>
      </p:sp>
      <p:sp>
        <p:nvSpPr>
          <p:cNvPr id="3" name="Content Placeholder 2"/>
          <p:cNvSpPr>
            <a:spLocks noGrp="1"/>
          </p:cNvSpPr>
          <p:nvPr>
            <p:ph idx="1"/>
          </p:nvPr>
        </p:nvSpPr>
        <p: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ctr">
              <a:lnSpc>
                <a:spcPct val="200000"/>
              </a:lnSpc>
            </a:pPr>
            <a:r>
              <a:rPr lang="fa-IR" sz="4000" dirty="0" smtClean="0">
                <a:solidFill>
                  <a:srgbClr val="FF0000"/>
                </a:solidFill>
                <a:cs typeface="B Titr" pitchFamily="2" charset="-78"/>
              </a:rPr>
              <a:t>در عضوی که سرم ضد هاری تزریق می شود واکسن هاری تزریق </a:t>
            </a:r>
            <a:r>
              <a:rPr lang="fa-IR" sz="4000" dirty="0" err="1" smtClean="0">
                <a:solidFill>
                  <a:srgbClr val="FF0000"/>
                </a:solidFill>
                <a:cs typeface="B Titr" pitchFamily="2" charset="-78"/>
              </a:rPr>
              <a:t>نمی</a:t>
            </a:r>
            <a:r>
              <a:rPr lang="fa-IR" sz="4000" dirty="0" smtClean="0">
                <a:solidFill>
                  <a:srgbClr val="FF0000"/>
                </a:solidFill>
                <a:cs typeface="B Titr" pitchFamily="2" charset="-78"/>
              </a:rPr>
              <a:t> گردد</a:t>
            </a:r>
            <a:endParaRPr lang="en-US" sz="4000" dirty="0">
              <a:solidFill>
                <a:srgbClr val="FF0000"/>
              </a:solidFill>
              <a:cs typeface="B Titr" pitchFamily="2" charset="-78"/>
            </a:endParaRPr>
          </a:p>
          <a:p>
            <a:pPr marL="0" indent="0">
              <a:lnSpc>
                <a:spcPct val="200000"/>
              </a:lnSpc>
              <a:buNone/>
            </a:pPr>
            <a:endParaRPr lang="en-US" sz="3600" dirty="0" smtClean="0">
              <a:solidFill>
                <a:srgbClr val="FF0000"/>
              </a:solidFill>
              <a:cs typeface="B Titr" pitchFamily="2" charset="-78"/>
            </a:endParaRPr>
          </a:p>
        </p:txBody>
      </p:sp>
    </p:spTree>
    <p:extLst>
      <p:ext uri="{BB962C8B-B14F-4D97-AF65-F5344CB8AC3E}">
        <p14:creationId xmlns:p14="http://schemas.microsoft.com/office/powerpoint/2010/main" val="418609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200000"/>
              </a:lnSpc>
            </a:pPr>
            <a:r>
              <a:rPr lang="fa-IR" sz="2000" dirty="0" smtClean="0">
                <a:cs typeface="B Titr" panose="00000700000000000000" pitchFamily="2" charset="-78"/>
              </a:rPr>
              <a:t>حدود 80% گزش ها در دست اتفاق می افتد </a:t>
            </a:r>
          </a:p>
          <a:p>
            <a:pPr>
              <a:lnSpc>
                <a:spcPct val="200000"/>
              </a:lnSpc>
            </a:pPr>
            <a:r>
              <a:rPr lang="fa-IR" sz="2000" dirty="0" smtClean="0">
                <a:cs typeface="B Titr" panose="00000700000000000000" pitchFamily="2" charset="-78"/>
              </a:rPr>
              <a:t>بیش از 20 % موارد گزش در اطراف ضایعه سرم تزریق می کنند</a:t>
            </a:r>
          </a:p>
          <a:p>
            <a:pPr>
              <a:lnSpc>
                <a:spcPct val="200000"/>
              </a:lnSpc>
              <a:buFont typeface="Wingdings" panose="05000000000000000000" pitchFamily="2" charset="2"/>
              <a:buChar char="q"/>
            </a:pPr>
            <a:r>
              <a:rPr lang="fa-IR" sz="2000" dirty="0" smtClean="0">
                <a:solidFill>
                  <a:srgbClr val="FF0000"/>
                </a:solidFill>
                <a:cs typeface="B Titr" panose="00000700000000000000" pitchFamily="2" charset="-78"/>
              </a:rPr>
              <a:t>مشاهده شده در همان دستی که سرم تزریق شده واکسن نیز تزریق شده است</a:t>
            </a:r>
          </a:p>
          <a:p>
            <a:pPr>
              <a:lnSpc>
                <a:spcPct val="200000"/>
              </a:lnSpc>
              <a:buFont typeface="Wingdings" panose="05000000000000000000" pitchFamily="2" charset="2"/>
              <a:buChar char="q"/>
            </a:pPr>
            <a:r>
              <a:rPr lang="fa-IR" sz="2000" dirty="0" smtClean="0">
                <a:solidFill>
                  <a:srgbClr val="FF0000"/>
                </a:solidFill>
                <a:cs typeface="B Titr" panose="00000700000000000000" pitchFamily="2" charset="-78"/>
              </a:rPr>
              <a:t>مشاهده شده در دستی که سرم تزریق شده واکسن تزریق نشده و در قسمت قدامی خارجی ناحیه فوقانی ران مخالف واکسن تزریق شده،</a:t>
            </a:r>
          </a:p>
          <a:p>
            <a:pPr>
              <a:lnSpc>
                <a:spcPct val="200000"/>
              </a:lnSpc>
              <a:buFont typeface="Wingdings" panose="05000000000000000000" pitchFamily="2" charset="2"/>
              <a:buChar char="q"/>
            </a:pPr>
            <a:r>
              <a:rPr lang="fa-IR" sz="2000" dirty="0" smtClean="0">
                <a:solidFill>
                  <a:srgbClr val="FF0000"/>
                </a:solidFill>
                <a:cs typeface="B Titr" panose="00000700000000000000" pitchFamily="2" charset="-78"/>
              </a:rPr>
              <a:t> ولی باقیمانده سرم نیز در </a:t>
            </a:r>
            <a:r>
              <a:rPr lang="fa-IR" sz="2000" dirty="0" err="1" smtClean="0">
                <a:solidFill>
                  <a:srgbClr val="FF0000"/>
                </a:solidFill>
                <a:cs typeface="B Titr" panose="00000700000000000000" pitchFamily="2" charset="-78"/>
              </a:rPr>
              <a:t>باسن</a:t>
            </a:r>
            <a:r>
              <a:rPr lang="fa-IR" sz="2000" dirty="0" smtClean="0">
                <a:solidFill>
                  <a:srgbClr val="FF0000"/>
                </a:solidFill>
                <a:cs typeface="B Titr" panose="00000700000000000000" pitchFamily="2" charset="-78"/>
              </a:rPr>
              <a:t> همان پا تزریق شده است</a:t>
            </a:r>
            <a:endParaRPr lang="en-US" sz="2000" dirty="0">
              <a:solidFill>
                <a:srgbClr val="FF0000"/>
              </a:solidFill>
              <a:cs typeface="B Titr" panose="00000700000000000000" pitchFamily="2" charset="-78"/>
            </a:endParaRPr>
          </a:p>
        </p:txBody>
      </p:sp>
    </p:spTree>
    <p:extLst>
      <p:ext uri="{BB962C8B-B14F-4D97-AF65-F5344CB8AC3E}">
        <p14:creationId xmlns:p14="http://schemas.microsoft.com/office/powerpoint/2010/main" val="1816418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983832"/>
          </a:xfrm>
        </p:spPr>
        <p:txBody>
          <a:bodyPr/>
          <a:lstStyle/>
          <a:p>
            <a:pPr marL="0" indent="0">
              <a:lnSpc>
                <a:spcPct val="200000"/>
              </a:lnSpc>
              <a:buNone/>
            </a:pPr>
            <a:r>
              <a:rPr lang="fa-IR" b="1" dirty="0">
                <a:solidFill>
                  <a:srgbClr val="C00000"/>
                </a:solidFill>
                <a:cs typeface="B Titr" panose="00000700000000000000" pitchFamily="2" charset="-78"/>
              </a:rPr>
              <a:t>در صورت تاخیر </a:t>
            </a:r>
            <a:r>
              <a:rPr lang="fa-IR" b="1" dirty="0" smtClean="0">
                <a:solidFill>
                  <a:srgbClr val="C00000"/>
                </a:solidFill>
                <a:cs typeface="B Titr" panose="00000700000000000000" pitchFamily="2" charset="-78"/>
              </a:rPr>
              <a:t>در برنامه درمان پیشگیری </a:t>
            </a:r>
          </a:p>
          <a:p>
            <a:pPr>
              <a:lnSpc>
                <a:spcPct val="200000"/>
              </a:lnSpc>
            </a:pPr>
            <a:r>
              <a:rPr lang="fa-IR" b="1" dirty="0" smtClean="0">
                <a:solidFill>
                  <a:srgbClr val="094479"/>
                </a:solidFill>
                <a:cs typeface="B Titr" panose="00000700000000000000" pitchFamily="2" charset="-78"/>
              </a:rPr>
              <a:t>در شروع واکسیناسیون</a:t>
            </a:r>
          </a:p>
          <a:p>
            <a:pPr>
              <a:lnSpc>
                <a:spcPct val="200000"/>
              </a:lnSpc>
            </a:pPr>
            <a:r>
              <a:rPr lang="fa-IR" b="1" dirty="0" smtClean="0">
                <a:solidFill>
                  <a:srgbClr val="094479"/>
                </a:solidFill>
                <a:cs typeface="B Titr" panose="00000700000000000000" pitchFamily="2" charset="-78"/>
              </a:rPr>
              <a:t>در طی واکسیناسیون</a:t>
            </a:r>
          </a:p>
          <a:p>
            <a:pPr marL="0" indent="0">
              <a:lnSpc>
                <a:spcPct val="200000"/>
              </a:lnSpc>
              <a:buNone/>
            </a:pPr>
            <a:r>
              <a:rPr lang="fa-IR" b="1" dirty="0" smtClean="0">
                <a:solidFill>
                  <a:srgbClr val="094479"/>
                </a:solidFill>
                <a:cs typeface="B Titr" panose="00000700000000000000" pitchFamily="2" charset="-78"/>
              </a:rPr>
              <a:t> </a:t>
            </a:r>
            <a:r>
              <a:rPr lang="fa-IR" b="1" dirty="0">
                <a:solidFill>
                  <a:srgbClr val="094479"/>
                </a:solidFill>
                <a:cs typeface="B Titr" panose="00000700000000000000" pitchFamily="2" charset="-78"/>
              </a:rPr>
              <a:t>در هر موقع که فرد مراجعه کرد برنامه واکسیناسیون طبق زمانبندی قبلی </a:t>
            </a:r>
            <a:r>
              <a:rPr lang="fa-IR" b="1" dirty="0" smtClean="0">
                <a:solidFill>
                  <a:srgbClr val="094479"/>
                </a:solidFill>
                <a:cs typeface="B Titr" panose="00000700000000000000" pitchFamily="2" charset="-78"/>
              </a:rPr>
              <a:t>شروع و یا ادامه </a:t>
            </a:r>
            <a:r>
              <a:rPr lang="fa-IR" b="1" dirty="0">
                <a:solidFill>
                  <a:srgbClr val="094479"/>
                </a:solidFill>
                <a:cs typeface="B Titr" panose="00000700000000000000" pitchFamily="2" charset="-78"/>
              </a:rPr>
              <a:t>پیدا می کند.</a:t>
            </a:r>
            <a:endParaRPr lang="en-US" dirty="0">
              <a:solidFill>
                <a:srgbClr val="094479"/>
              </a:solidFill>
              <a:cs typeface="B Titr" panose="00000700000000000000" pitchFamily="2" charset="-78"/>
            </a:endParaRPr>
          </a:p>
          <a:p>
            <a:endParaRPr lang="en-US" dirty="0"/>
          </a:p>
        </p:txBody>
      </p:sp>
    </p:spTree>
    <p:extLst>
      <p:ext uri="{BB962C8B-B14F-4D97-AF65-F5344CB8AC3E}">
        <p14:creationId xmlns:p14="http://schemas.microsoft.com/office/powerpoint/2010/main" val="2514915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69" y="404664"/>
            <a:ext cx="8229600" cy="1080120"/>
          </a:xfrm>
        </p:spPr>
        <p:txBody>
          <a:bodyPr>
            <a:normAutofit/>
          </a:bodyPr>
          <a:lstStyle/>
          <a:p>
            <a:pPr algn="r">
              <a:lnSpc>
                <a:spcPct val="150000"/>
              </a:lnSpc>
            </a:pPr>
            <a:r>
              <a:rPr lang="fa-IR" sz="1600" dirty="0">
                <a:cs typeface="B Titr" panose="00000700000000000000" pitchFamily="2" charset="-78"/>
              </a:rPr>
              <a:t>در برخی موارد به دلیل نیاز به انجام اقدامات و مراقبت های خاص لازم است بیمار به بیمارستان ارجاع داده شود که شامل موارد زیر می باشند:</a:t>
            </a:r>
            <a:endParaRPr lang="en-US" sz="1600" dirty="0">
              <a:cs typeface="B Titr" panose="00000700000000000000" pitchFamily="2" charset="-78"/>
            </a:endParaRPr>
          </a:p>
        </p:txBody>
      </p:sp>
      <p:sp>
        <p:nvSpPr>
          <p:cNvPr id="3" name="Content Placeholder 2"/>
          <p:cNvSpPr>
            <a:spLocks noGrp="1"/>
          </p:cNvSpPr>
          <p:nvPr>
            <p:ph idx="1"/>
          </p:nvPr>
        </p:nvSpPr>
        <p:spPr>
          <a:xfrm>
            <a:off x="518661" y="1772816"/>
            <a:ext cx="8229600" cy="4389120"/>
          </a:xfrm>
        </p:spPr>
        <p:txBody>
          <a:bodyPr>
            <a:normAutofit/>
          </a:bodyPr>
          <a:lstStyle/>
          <a:p>
            <a:pPr lvl="0">
              <a:lnSpc>
                <a:spcPct val="200000"/>
              </a:lnSpc>
            </a:pPr>
            <a:r>
              <a:rPr lang="fa-IR" sz="1600" dirty="0" smtClean="0">
                <a:cs typeface="B Titr" panose="00000700000000000000" pitchFamily="2" charset="-78"/>
              </a:rPr>
              <a:t>خونریزی </a:t>
            </a:r>
            <a:r>
              <a:rPr lang="fa-IR" sz="1600" dirty="0">
                <a:cs typeface="B Titr" panose="00000700000000000000" pitchFamily="2" charset="-78"/>
              </a:rPr>
              <a:t>غیر قابل کنترل</a:t>
            </a:r>
            <a:endParaRPr lang="en-US" sz="1600" dirty="0">
              <a:cs typeface="B Titr" panose="00000700000000000000" pitchFamily="2" charset="-78"/>
            </a:endParaRPr>
          </a:p>
          <a:p>
            <a:pPr lvl="0">
              <a:lnSpc>
                <a:spcPct val="200000"/>
              </a:lnSpc>
            </a:pPr>
            <a:r>
              <a:rPr lang="fa-IR" sz="1600" dirty="0">
                <a:cs typeface="B Titr" panose="00000700000000000000" pitchFamily="2" charset="-78"/>
              </a:rPr>
              <a:t>کاهش </a:t>
            </a:r>
            <a:r>
              <a:rPr lang="fa-IR" sz="1600" dirty="0" err="1">
                <a:cs typeface="B Titr" panose="00000700000000000000" pitchFamily="2" charset="-78"/>
              </a:rPr>
              <a:t>فشارخون</a:t>
            </a:r>
            <a:r>
              <a:rPr lang="fa-IR" sz="1600" dirty="0">
                <a:cs typeface="B Titr" panose="00000700000000000000" pitchFamily="2" charset="-78"/>
              </a:rPr>
              <a:t> (فشار خون </a:t>
            </a:r>
            <a:r>
              <a:rPr lang="fa-IR" sz="1600" dirty="0" err="1">
                <a:cs typeface="B Titr" panose="00000700000000000000" pitchFamily="2" charset="-78"/>
              </a:rPr>
              <a:t>سیستولیک</a:t>
            </a:r>
            <a:r>
              <a:rPr lang="fa-IR" sz="1600" dirty="0">
                <a:cs typeface="B Titr" panose="00000700000000000000" pitchFamily="2" charset="-78"/>
              </a:rPr>
              <a:t> کمتر از 100 میلیمتر جیوه) یا کاهش فشار خون وضعیتی</a:t>
            </a:r>
            <a:endParaRPr lang="en-US" sz="1600" dirty="0">
              <a:cs typeface="B Titr" panose="00000700000000000000" pitchFamily="2" charset="-78"/>
            </a:endParaRPr>
          </a:p>
          <a:p>
            <a:pPr lvl="0">
              <a:lnSpc>
                <a:spcPct val="200000"/>
              </a:lnSpc>
            </a:pPr>
            <a:r>
              <a:rPr lang="fa-IR" sz="1600" dirty="0">
                <a:cs typeface="B Titr" panose="00000700000000000000" pitchFamily="2" charset="-78"/>
              </a:rPr>
              <a:t>خواب آلودگی و اختلال هوشیاری به دلیل صدمه یا ضربه به سر</a:t>
            </a:r>
            <a:endParaRPr lang="en-US" sz="1600" dirty="0">
              <a:cs typeface="B Titr" panose="00000700000000000000" pitchFamily="2" charset="-78"/>
            </a:endParaRPr>
          </a:p>
          <a:p>
            <a:pPr lvl="0">
              <a:lnSpc>
                <a:spcPct val="200000"/>
              </a:lnSpc>
            </a:pPr>
            <a:r>
              <a:rPr lang="fa-IR" sz="1600" dirty="0">
                <a:cs typeface="B Titr" panose="00000700000000000000" pitchFamily="2" charset="-78"/>
              </a:rPr>
              <a:t>احتمال شکستگی استخوان</a:t>
            </a:r>
            <a:endParaRPr lang="en-US" sz="1600" dirty="0">
              <a:cs typeface="B Titr" panose="00000700000000000000" pitchFamily="2" charset="-78"/>
            </a:endParaRPr>
          </a:p>
          <a:p>
            <a:pPr lvl="0">
              <a:lnSpc>
                <a:spcPct val="200000"/>
              </a:lnSpc>
            </a:pPr>
            <a:r>
              <a:rPr lang="fa-IR" sz="1600" dirty="0">
                <a:cs typeface="B Titr" panose="00000700000000000000" pitchFamily="2" charset="-78"/>
              </a:rPr>
              <a:t>احتمال پارگی عضله و عصب</a:t>
            </a:r>
            <a:endParaRPr lang="en-US" sz="1600" dirty="0">
              <a:cs typeface="B Titr" panose="00000700000000000000" pitchFamily="2" charset="-78"/>
            </a:endParaRPr>
          </a:p>
          <a:p>
            <a:pPr lvl="0">
              <a:lnSpc>
                <a:spcPct val="200000"/>
              </a:lnSpc>
            </a:pPr>
            <a:r>
              <a:rPr lang="fa-IR" sz="1600" dirty="0">
                <a:cs typeface="B Titr" panose="00000700000000000000" pitchFamily="2" charset="-78"/>
              </a:rPr>
              <a:t>نیاز به </a:t>
            </a:r>
            <a:r>
              <a:rPr lang="fa-IR" sz="1600" dirty="0" err="1">
                <a:cs typeface="B Titr" panose="00000700000000000000" pitchFamily="2" charset="-78"/>
              </a:rPr>
              <a:t>دبریدمان</a:t>
            </a:r>
            <a:r>
              <a:rPr lang="fa-IR" sz="1600" dirty="0">
                <a:cs typeface="B Titr" panose="00000700000000000000" pitchFamily="2" charset="-78"/>
              </a:rPr>
              <a:t> </a:t>
            </a:r>
            <a:r>
              <a:rPr lang="fa-IR" sz="1600" dirty="0" smtClean="0">
                <a:cs typeface="B Titr" panose="00000700000000000000" pitchFamily="2" charset="-78"/>
              </a:rPr>
              <a:t>وسیع</a:t>
            </a:r>
            <a:endParaRPr lang="en-US" sz="1600" dirty="0">
              <a:cs typeface="B Titr" panose="00000700000000000000" pitchFamily="2" charset="-78"/>
            </a:endParaRPr>
          </a:p>
        </p:txBody>
      </p:sp>
    </p:spTree>
    <p:extLst>
      <p:ext uri="{BB962C8B-B14F-4D97-AF65-F5344CB8AC3E}">
        <p14:creationId xmlns:p14="http://schemas.microsoft.com/office/powerpoint/2010/main" val="422891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1600" dirty="0">
                <a:cs typeface="B Titr" panose="00000700000000000000" pitchFamily="2" charset="-78"/>
              </a:rPr>
              <a:t>در برخی موارد به دلیل نیاز به انجام اقدامات و مراقبت های خاص لازم است بیمار به بیمارستان ارجاع داده شود که شامل موارد زیر می باشند</a:t>
            </a:r>
            <a:r>
              <a:rPr lang="fa-IR" sz="1600" dirty="0" smtClean="0">
                <a:cs typeface="B Titr" panose="00000700000000000000" pitchFamily="2" charset="-78"/>
              </a:rPr>
              <a:t>: (ادامه)</a:t>
            </a:r>
            <a:endParaRPr lang="en-US" sz="1400" dirty="0"/>
          </a:p>
        </p:txBody>
      </p:sp>
      <p:sp>
        <p:nvSpPr>
          <p:cNvPr id="3" name="Content Placeholder 2"/>
          <p:cNvSpPr>
            <a:spLocks noGrp="1"/>
          </p:cNvSpPr>
          <p:nvPr>
            <p:ph idx="1"/>
          </p:nvPr>
        </p:nvSpPr>
        <p:spPr/>
        <p:txBody>
          <a:bodyPr>
            <a:normAutofit/>
          </a:bodyPr>
          <a:lstStyle/>
          <a:p>
            <a:pPr lvl="0">
              <a:lnSpc>
                <a:spcPct val="200000"/>
              </a:lnSpc>
            </a:pPr>
            <a:r>
              <a:rPr lang="fa-IR" sz="1600" dirty="0">
                <a:cs typeface="B Titr" panose="00000700000000000000" pitchFamily="2" charset="-78"/>
              </a:rPr>
              <a:t>نیاز به تزریق سرم ضد هاری در بیهوشی</a:t>
            </a:r>
            <a:endParaRPr lang="en-US" sz="1600" dirty="0">
              <a:cs typeface="B Titr" panose="00000700000000000000" pitchFamily="2" charset="-78"/>
            </a:endParaRPr>
          </a:p>
          <a:p>
            <a:pPr lvl="0">
              <a:lnSpc>
                <a:spcPct val="200000"/>
              </a:lnSpc>
            </a:pPr>
            <a:r>
              <a:rPr lang="fa-IR" sz="1600" dirty="0">
                <a:cs typeface="B Titr" panose="00000700000000000000" pitchFamily="2" charset="-78"/>
              </a:rPr>
              <a:t>احتمال صدمه به اعضا خاص مانند چشم، صدمه شدید به صورت و قفسه سینه و شکم و ....</a:t>
            </a:r>
            <a:endParaRPr lang="en-US" sz="1600" dirty="0">
              <a:cs typeface="B Titr" panose="00000700000000000000" pitchFamily="2" charset="-78"/>
            </a:endParaRPr>
          </a:p>
          <a:p>
            <a:pPr lvl="0">
              <a:lnSpc>
                <a:spcPct val="200000"/>
              </a:lnSpc>
            </a:pPr>
            <a:r>
              <a:rPr lang="fa-IR" sz="1600" dirty="0">
                <a:cs typeface="B Titr" panose="00000700000000000000" pitchFamily="2" charset="-78"/>
              </a:rPr>
              <a:t>به صلاحدید بهورز و کارشناس مراقب سلامت و یا پزشک در صورت لزوم بیمار به بیمارستان ارجاع گردد</a:t>
            </a:r>
            <a:endParaRPr lang="en-US" sz="1600" dirty="0">
              <a:cs typeface="B Titr" panose="00000700000000000000" pitchFamily="2" charset="-78"/>
            </a:endParaRPr>
          </a:p>
          <a:p>
            <a:pPr lvl="0">
              <a:lnSpc>
                <a:spcPct val="200000"/>
              </a:lnSpc>
            </a:pPr>
            <a:r>
              <a:rPr lang="fa-IR" sz="1600" dirty="0">
                <a:cs typeface="B Titr" panose="00000700000000000000" pitchFamily="2" charset="-78"/>
              </a:rPr>
              <a:t>در موارد فوق حتی </a:t>
            </a:r>
            <a:r>
              <a:rPr lang="fa-IR" sz="1600" dirty="0" err="1">
                <a:cs typeface="B Titr" panose="00000700000000000000" pitchFamily="2" charset="-78"/>
              </a:rPr>
              <a:t>الامکان</a:t>
            </a:r>
            <a:r>
              <a:rPr lang="fa-IR" sz="1600" dirty="0">
                <a:cs typeface="B Titr" panose="00000700000000000000" pitchFamily="2" charset="-78"/>
              </a:rPr>
              <a:t> شستشو داده شود و  تزریق سرم و واکسن در بیمارستان انجام گیرد.</a:t>
            </a:r>
          </a:p>
          <a:p>
            <a:pPr>
              <a:lnSpc>
                <a:spcPct val="200000"/>
              </a:lnSpc>
            </a:pPr>
            <a:r>
              <a:rPr lang="fa-IR" sz="1600" dirty="0">
                <a:cs typeface="B Titr" panose="00000700000000000000" pitchFamily="2" charset="-78"/>
              </a:rPr>
              <a:t>در صورت بروز حساسیت به واکسن در طی واکسیناسیون به منظور تزریق نوبت های بعدی واکسن </a:t>
            </a:r>
            <a:endParaRPr lang="en-US" sz="1600" dirty="0">
              <a:cs typeface="B Titr" panose="00000700000000000000" pitchFamily="2" charset="-78"/>
            </a:endParaRPr>
          </a:p>
          <a:p>
            <a:pPr marL="0" lvl="0" indent="0">
              <a:lnSpc>
                <a:spcPct val="200000"/>
              </a:lnSpc>
              <a:buNone/>
            </a:pPr>
            <a:r>
              <a:rPr lang="fa-IR" sz="1600" dirty="0">
                <a:cs typeface="B Titr" panose="00000700000000000000" pitchFamily="2" charset="-78"/>
              </a:rPr>
              <a:t>حتی </a:t>
            </a:r>
            <a:r>
              <a:rPr lang="fa-IR" sz="1600" dirty="0" err="1">
                <a:cs typeface="B Titr" panose="00000700000000000000" pitchFamily="2" charset="-78"/>
              </a:rPr>
              <a:t>الامکان</a:t>
            </a:r>
            <a:r>
              <a:rPr lang="fa-IR" sz="1600" dirty="0">
                <a:cs typeface="B Titr" panose="00000700000000000000" pitchFamily="2" charset="-78"/>
              </a:rPr>
              <a:t> از بخیه زدن خودداری گردد مگر با صلاحدید پزشک متخصص و در شرایط ویژه ضمنا در این چنین موارد حتما قبلا سرم ضد هاری در زخم تزریق گردد.</a:t>
            </a:r>
            <a:endParaRPr lang="en-US" sz="1600" dirty="0">
              <a:cs typeface="B Titr" panose="00000700000000000000" pitchFamily="2" charset="-78"/>
            </a:endParaRPr>
          </a:p>
          <a:p>
            <a:endParaRPr lang="en-US" dirty="0"/>
          </a:p>
        </p:txBody>
      </p:sp>
    </p:spTree>
    <p:extLst>
      <p:ext uri="{BB962C8B-B14F-4D97-AF65-F5344CB8AC3E}">
        <p14:creationId xmlns:p14="http://schemas.microsoft.com/office/powerpoint/2010/main" val="212189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fontScale="90000"/>
          </a:bodyPr>
          <a:lstStyle/>
          <a:p>
            <a:endParaRPr lang="fa-IR" dirty="0"/>
          </a:p>
        </p:txBody>
      </p:sp>
      <p:sp>
        <p:nvSpPr>
          <p:cNvPr id="3" name="Content Placeholder 2"/>
          <p:cNvSpPr>
            <a:spLocks noGrp="1"/>
          </p:cNvSpPr>
          <p:nvPr>
            <p:ph idx="1"/>
          </p:nvPr>
        </p:nvSpPr>
        <p:spPr>
          <a:xfrm>
            <a:off x="457200" y="1196752"/>
            <a:ext cx="8229600" cy="5127848"/>
          </a:xfrm>
        </p:spPr>
        <p:txBody>
          <a:bodyPr>
            <a:normAutofit/>
          </a:bodyPr>
          <a:lstStyle/>
          <a:p>
            <a:pPr lvl="0">
              <a:lnSpc>
                <a:spcPct val="200000"/>
              </a:lnSpc>
              <a:buNone/>
            </a:pPr>
            <a:r>
              <a:rPr lang="fa-IR" sz="2800" dirty="0" smtClean="0">
                <a:solidFill>
                  <a:srgbClr val="C00000"/>
                </a:solidFill>
                <a:cs typeface="B Titr" pitchFamily="2" charset="-78"/>
              </a:rPr>
              <a:t>احتمال بروز هاری </a:t>
            </a:r>
            <a:r>
              <a:rPr lang="fa-IR" sz="2800" dirty="0">
                <a:solidFill>
                  <a:srgbClr val="C00000"/>
                </a:solidFill>
                <a:cs typeface="B Titr" pitchFamily="2" charset="-78"/>
              </a:rPr>
              <a:t> پس از گزش </a:t>
            </a:r>
            <a:r>
              <a:rPr lang="fa-IR" sz="2800" dirty="0" smtClean="0">
                <a:solidFill>
                  <a:srgbClr val="C00000"/>
                </a:solidFill>
                <a:cs typeface="B Titr" pitchFamily="2" charset="-78"/>
              </a:rPr>
              <a:t>توسط حیوان هار</a:t>
            </a:r>
          </a:p>
          <a:p>
            <a:pPr lvl="0">
              <a:lnSpc>
                <a:spcPct val="200000"/>
              </a:lnSpc>
            </a:pPr>
            <a:r>
              <a:rPr lang="fa-IR" sz="2800" dirty="0" smtClean="0">
                <a:solidFill>
                  <a:srgbClr val="C00000"/>
                </a:solidFill>
                <a:cs typeface="B Titr" pitchFamily="2" charset="-78"/>
              </a:rPr>
              <a:t>در ناحیه سر ۵5 درصد</a:t>
            </a:r>
          </a:p>
          <a:p>
            <a:pPr lvl="0">
              <a:lnSpc>
                <a:spcPct val="200000"/>
              </a:lnSpc>
            </a:pPr>
            <a:r>
              <a:rPr lang="fa-IR" sz="2800" dirty="0" smtClean="0">
                <a:solidFill>
                  <a:srgbClr val="C00000"/>
                </a:solidFill>
                <a:cs typeface="B Titr" pitchFamily="2" charset="-78"/>
              </a:rPr>
              <a:t>اندام فوقانی 22 درصد</a:t>
            </a:r>
          </a:p>
          <a:p>
            <a:pPr lvl="0">
              <a:lnSpc>
                <a:spcPct val="200000"/>
              </a:lnSpc>
            </a:pPr>
            <a:r>
              <a:rPr lang="fa-IR" sz="2800" dirty="0" smtClean="0">
                <a:solidFill>
                  <a:srgbClr val="C00000"/>
                </a:solidFill>
                <a:cs typeface="B Titr" pitchFamily="2" charset="-78"/>
              </a:rPr>
              <a:t>تنه 9 درصد</a:t>
            </a:r>
          </a:p>
          <a:p>
            <a:pPr lvl="0">
              <a:lnSpc>
                <a:spcPct val="200000"/>
              </a:lnSpc>
            </a:pPr>
            <a:r>
              <a:rPr lang="fa-IR" sz="2800" dirty="0" smtClean="0">
                <a:solidFill>
                  <a:srgbClr val="C00000"/>
                </a:solidFill>
                <a:cs typeface="B Titr" pitchFamily="2" charset="-78"/>
              </a:rPr>
              <a:t>اندام تحتانی 12 درصد</a:t>
            </a:r>
          </a:p>
          <a:p>
            <a:pPr lvl="0">
              <a:lnSpc>
                <a:spcPct val="200000"/>
              </a:lnSpc>
            </a:pP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r"/>
            <a:r>
              <a:rPr lang="fa-IR" sz="2400" dirty="0">
                <a:cs typeface="B Titr" panose="00000700000000000000" pitchFamily="2" charset="-78"/>
              </a:rPr>
              <a:t>واکسیناسیون در افراد با اختلال سیستم </a:t>
            </a:r>
            <a:r>
              <a:rPr lang="fa-IR" sz="2400" dirty="0" smtClean="0">
                <a:cs typeface="B Titr" panose="00000700000000000000" pitchFamily="2" charset="-78"/>
              </a:rPr>
              <a:t>ایمنی</a:t>
            </a:r>
            <a:endParaRPr lang="en-US" sz="4400" dirty="0"/>
          </a:p>
        </p:txBody>
      </p:sp>
      <p:sp>
        <p:nvSpPr>
          <p:cNvPr id="3" name="Content Placeholder 2"/>
          <p:cNvSpPr>
            <a:spLocks noGrp="1"/>
          </p:cNvSpPr>
          <p:nvPr>
            <p:ph idx="1"/>
          </p:nvPr>
        </p:nvSpPr>
        <p:spPr>
          <a:xfrm>
            <a:off x="457200" y="1700808"/>
            <a:ext cx="8229600" cy="4623792"/>
          </a:xfrm>
        </p:spPr>
        <p:txBody>
          <a:bodyPr>
            <a:normAutofit/>
          </a:bodyPr>
          <a:lstStyle/>
          <a:p>
            <a:r>
              <a:rPr lang="fa-IR" sz="1800" dirty="0" smtClean="0"/>
              <a:t>در </a:t>
            </a:r>
            <a:r>
              <a:rPr lang="fa-IR" sz="1800" dirty="0"/>
              <a:t>افراد با اختلال سیستم ایمنی ارثی و یا اکتسابی (مانند افراد آلوده به </a:t>
            </a:r>
            <a:r>
              <a:rPr lang="en-US" sz="1800" dirty="0"/>
              <a:t>HIV </a:t>
            </a:r>
            <a:r>
              <a:rPr lang="fa-IR" sz="1800" dirty="0"/>
              <a:t> که تحت درمان داروهای </a:t>
            </a:r>
            <a:r>
              <a:rPr lang="fa-IR" sz="1800" dirty="0" err="1"/>
              <a:t>رتروویروس</a:t>
            </a:r>
            <a:r>
              <a:rPr lang="fa-IR" sz="1800" dirty="0"/>
              <a:t> نیستند یا تحت درمان هستند ولی تعداد سلول های </a:t>
            </a:r>
            <a:r>
              <a:rPr lang="en-US" sz="1800" dirty="0"/>
              <a:t>CD4</a:t>
            </a:r>
            <a:r>
              <a:rPr lang="fa-IR" sz="1800" dirty="0"/>
              <a:t> آن ها در سنین مساوی یا بیشتر از 5 سال، بیش از 200 سلول در میلیمتر مربع می باشد و یا در کمتر از 5 سال درصد </a:t>
            </a:r>
            <a:r>
              <a:rPr lang="en-US" sz="1800" dirty="0"/>
              <a:t>	CD4</a:t>
            </a:r>
            <a:r>
              <a:rPr lang="fa-IR" sz="1800" dirty="0"/>
              <a:t>  بیشتر از 25 درصد می باشد) و یا داروهای سرکوب سیستم ایمنی و ضد سرطان مصرف می کنند، </a:t>
            </a:r>
            <a:r>
              <a:rPr lang="fa-IR" sz="1800" dirty="0">
                <a:solidFill>
                  <a:srgbClr val="C00000"/>
                </a:solidFill>
              </a:rPr>
              <a:t>و این  افراد مواجهه نوع </a:t>
            </a:r>
            <a:r>
              <a:rPr lang="en-US" sz="1800" dirty="0">
                <a:solidFill>
                  <a:srgbClr val="C00000"/>
                </a:solidFill>
              </a:rPr>
              <a:t>II</a:t>
            </a:r>
            <a:r>
              <a:rPr lang="fa-IR" sz="1800" dirty="0">
                <a:solidFill>
                  <a:srgbClr val="C00000"/>
                </a:solidFill>
              </a:rPr>
              <a:t>   و  نوع  </a:t>
            </a:r>
            <a:r>
              <a:rPr lang="en-US" sz="1800" dirty="0">
                <a:solidFill>
                  <a:srgbClr val="C00000"/>
                </a:solidFill>
              </a:rPr>
              <a:t>III </a:t>
            </a:r>
            <a:r>
              <a:rPr lang="fa-IR" sz="1800" dirty="0">
                <a:solidFill>
                  <a:srgbClr val="C00000"/>
                </a:solidFill>
              </a:rPr>
              <a:t>داشته </a:t>
            </a:r>
            <a:r>
              <a:rPr lang="fa-IR" sz="1800" dirty="0" err="1">
                <a:solidFill>
                  <a:srgbClr val="C00000"/>
                </a:solidFill>
              </a:rPr>
              <a:t>اند</a:t>
            </a:r>
            <a:r>
              <a:rPr lang="fa-IR" sz="1800" dirty="0">
                <a:solidFill>
                  <a:srgbClr val="C00000"/>
                </a:solidFill>
              </a:rPr>
              <a:t> درمان پیشگیری شامل موارد زیر می باشد:</a:t>
            </a:r>
            <a:endParaRPr lang="en-US" sz="1800" dirty="0">
              <a:solidFill>
                <a:srgbClr val="C00000"/>
              </a:solidFill>
            </a:endParaRPr>
          </a:p>
          <a:p>
            <a:pPr lvl="0">
              <a:lnSpc>
                <a:spcPct val="150000"/>
              </a:lnSpc>
            </a:pPr>
            <a:r>
              <a:rPr lang="fa-IR" sz="1600" dirty="0">
                <a:cs typeface="B Titr" panose="00000700000000000000" pitchFamily="2" charset="-78"/>
              </a:rPr>
              <a:t>شستشوی کامل همه زخم ها حداقل 15 دقیقه برای هر ضایعه انجام می شود</a:t>
            </a:r>
            <a:endParaRPr lang="en-US" sz="1600" dirty="0">
              <a:cs typeface="B Titr" panose="00000700000000000000" pitchFamily="2" charset="-78"/>
            </a:endParaRPr>
          </a:p>
          <a:p>
            <a:pPr lvl="0">
              <a:lnSpc>
                <a:spcPct val="150000"/>
              </a:lnSpc>
            </a:pPr>
            <a:r>
              <a:rPr lang="fa-IR" sz="1600" dirty="0">
                <a:cs typeface="B Titr" panose="00000700000000000000" pitchFamily="2" charset="-78"/>
              </a:rPr>
              <a:t>حتی در صورت وجود سابقه واکسیناسیون، واکسیناسیون کامل هاری انجام می شود </a:t>
            </a:r>
            <a:endParaRPr lang="en-US" sz="1600" dirty="0">
              <a:cs typeface="B Titr" panose="00000700000000000000" pitchFamily="2" charset="-78"/>
            </a:endParaRPr>
          </a:p>
          <a:p>
            <a:pPr lvl="0">
              <a:lnSpc>
                <a:spcPct val="150000"/>
              </a:lnSpc>
            </a:pPr>
            <a:r>
              <a:rPr lang="fa-IR" sz="1600" dirty="0">
                <a:cs typeface="B Titr" panose="00000700000000000000" pitchFamily="2" charset="-78"/>
              </a:rPr>
              <a:t>در همه موارد (مواجهه نوع  </a:t>
            </a:r>
            <a:r>
              <a:rPr lang="en-US" sz="1600" dirty="0">
                <a:cs typeface="B Titr" panose="00000700000000000000" pitchFamily="2" charset="-78"/>
              </a:rPr>
              <a:t>II</a:t>
            </a:r>
            <a:r>
              <a:rPr lang="fa-IR" sz="1600" dirty="0">
                <a:cs typeface="B Titr" panose="00000700000000000000" pitchFamily="2" charset="-78"/>
              </a:rPr>
              <a:t>   و </a:t>
            </a:r>
            <a:r>
              <a:rPr lang="fa-IR" sz="1600" dirty="0" smtClean="0">
                <a:cs typeface="B Titr" panose="00000700000000000000" pitchFamily="2" charset="-78"/>
              </a:rPr>
              <a:t>   </a:t>
            </a:r>
            <a:r>
              <a:rPr lang="en-US" sz="1600" dirty="0" smtClean="0">
                <a:cs typeface="B Titr" panose="00000700000000000000" pitchFamily="2" charset="-78"/>
              </a:rPr>
              <a:t>III   </a:t>
            </a:r>
            <a:r>
              <a:rPr lang="fa-IR" sz="1600" dirty="0" smtClean="0">
                <a:cs typeface="B Titr" panose="00000700000000000000" pitchFamily="2" charset="-78"/>
              </a:rPr>
              <a:t>) سرم </a:t>
            </a:r>
            <a:r>
              <a:rPr lang="fa-IR" sz="1600" dirty="0">
                <a:cs typeface="B Titr" panose="00000700000000000000" pitchFamily="2" charset="-78"/>
              </a:rPr>
              <a:t>ضد هاری در اطراف ضایعه و اضافه آن در عضله سرین تزریق می شود</a:t>
            </a:r>
            <a:endParaRPr lang="en-US" sz="1600" dirty="0">
              <a:cs typeface="B Titr" panose="00000700000000000000" pitchFamily="2" charset="-78"/>
            </a:endParaRPr>
          </a:p>
          <a:p>
            <a:pPr>
              <a:lnSpc>
                <a:spcPct val="150000"/>
              </a:lnSpc>
            </a:pPr>
            <a:r>
              <a:rPr lang="fa-IR" sz="1600" dirty="0">
                <a:cs typeface="B Titr" panose="00000700000000000000" pitchFamily="2" charset="-78"/>
              </a:rPr>
              <a:t>در این افراد که مواجهه متعدد داشته </a:t>
            </a:r>
            <a:r>
              <a:rPr lang="fa-IR" sz="1600" dirty="0" err="1">
                <a:cs typeface="B Titr" panose="00000700000000000000" pitchFamily="2" charset="-78"/>
              </a:rPr>
              <a:t>اند</a:t>
            </a:r>
            <a:r>
              <a:rPr lang="fa-IR" sz="1600" dirty="0">
                <a:cs typeface="B Titr" panose="00000700000000000000" pitchFamily="2" charset="-78"/>
              </a:rPr>
              <a:t> و واکسیناسیون قبلی تزریق شده است</a:t>
            </a:r>
            <a:r>
              <a:rPr lang="fa-IR" sz="1600" dirty="0" smtClean="0">
                <a:cs typeface="B Titr" panose="00000700000000000000" pitchFamily="2" charset="-78"/>
              </a:rPr>
              <a:t>. در صورت امکان </a:t>
            </a:r>
            <a:r>
              <a:rPr lang="fa-IR" sz="1600" dirty="0">
                <a:cs typeface="B Titr" panose="00000700000000000000" pitchFamily="2" charset="-78"/>
              </a:rPr>
              <a:t>2 تا 4 هفته بعد از تزریق اول واکسن فعلی، آنتی بادی بررسی و در صورت کافی بودن آنتی بادی ( 5/0 واحد بین </a:t>
            </a:r>
            <a:r>
              <a:rPr lang="fa-IR" sz="1600" dirty="0" err="1">
                <a:cs typeface="B Titr" panose="00000700000000000000" pitchFamily="2" charset="-78"/>
              </a:rPr>
              <a:t>المللی</a:t>
            </a:r>
            <a:r>
              <a:rPr lang="fa-IR" sz="1600" dirty="0">
                <a:cs typeface="B Titr" panose="00000700000000000000" pitchFamily="2" charset="-78"/>
              </a:rPr>
              <a:t>) از ادامه واکسن خودداری گردد.</a:t>
            </a:r>
            <a:endParaRPr lang="en-US" sz="1600" dirty="0">
              <a:cs typeface="B Titr" panose="00000700000000000000" pitchFamily="2" charset="-78"/>
            </a:endParaRPr>
          </a:p>
        </p:txBody>
      </p:sp>
    </p:spTree>
    <p:extLst>
      <p:ext uri="{BB962C8B-B14F-4D97-AF65-F5344CB8AC3E}">
        <p14:creationId xmlns:p14="http://schemas.microsoft.com/office/powerpoint/2010/main" val="1934584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76064"/>
          </a:xfrm>
        </p:spPr>
        <p:txBody>
          <a:bodyPr>
            <a:noAutofit/>
          </a:bodyPr>
          <a:lstStyle/>
          <a:p>
            <a:pPr algn="r"/>
            <a:r>
              <a:rPr lang="fa-IR" sz="2400" dirty="0" smtClean="0">
                <a:cs typeface="B Titr" panose="00000700000000000000" pitchFamily="2" charset="-78"/>
              </a:rPr>
              <a:t>پیشگیری در افراد با سابقه واکسیناسیون</a:t>
            </a:r>
            <a:endParaRPr lang="fa-IR" sz="2400" dirty="0">
              <a:cs typeface="B Titr" panose="00000700000000000000" pitchFamily="2" charset="-78"/>
            </a:endParaRPr>
          </a:p>
        </p:txBody>
      </p:sp>
      <p:sp>
        <p:nvSpPr>
          <p:cNvPr id="3" name="Content Placeholder 2"/>
          <p:cNvSpPr>
            <a:spLocks noGrp="1"/>
          </p:cNvSpPr>
          <p:nvPr>
            <p:ph idx="1"/>
          </p:nvPr>
        </p:nvSpPr>
        <p:spPr>
          <a:xfrm>
            <a:off x="457200" y="1196752"/>
            <a:ext cx="8229600" cy="5127848"/>
          </a:xfrm>
        </p:spPr>
        <p:txBody>
          <a:bodyPr>
            <a:normAutofit/>
          </a:bodyPr>
          <a:lstStyle/>
          <a:p>
            <a:pPr marL="0" indent="0">
              <a:lnSpc>
                <a:spcPct val="200000"/>
              </a:lnSpc>
              <a:buNone/>
            </a:pPr>
            <a:r>
              <a:rPr lang="fa-IR" sz="1800" dirty="0" smtClean="0">
                <a:cs typeface="B Titr" panose="00000700000000000000" pitchFamily="2" charset="-78"/>
              </a:rPr>
              <a:t>در </a:t>
            </a:r>
            <a:r>
              <a:rPr lang="fa-IR" sz="1800" dirty="0">
                <a:cs typeface="B Titr" panose="00000700000000000000" pitchFamily="2" charset="-78"/>
              </a:rPr>
              <a:t>صورت </a:t>
            </a:r>
            <a:r>
              <a:rPr lang="fa-IR" sz="1800" dirty="0" err="1">
                <a:cs typeface="B Titr" panose="00000700000000000000" pitchFamily="2" charset="-78"/>
              </a:rPr>
              <a:t>مواجهه­ی</a:t>
            </a:r>
            <a:r>
              <a:rPr lang="fa-IR" sz="1800" dirty="0">
                <a:cs typeface="B Titr" panose="00000700000000000000" pitchFamily="2" charset="-78"/>
              </a:rPr>
              <a:t> افرادی که سابقه واکسیناسیون پس از تماس </a:t>
            </a:r>
            <a:r>
              <a:rPr lang="fa-IR" sz="1800" dirty="0" smtClean="0">
                <a:cs typeface="B Titr" panose="00000700000000000000" pitchFamily="2" charset="-78"/>
              </a:rPr>
              <a:t>(</a:t>
            </a:r>
            <a:r>
              <a:rPr lang="fa-IR" sz="1800" dirty="0">
                <a:cs typeface="B Titr" panose="00000700000000000000" pitchFamily="2" charset="-78"/>
              </a:rPr>
              <a:t>4 نوبت عضلانی </a:t>
            </a:r>
            <a:r>
              <a:rPr lang="fa-IR" sz="1800" dirty="0" smtClean="0">
                <a:cs typeface="B Titr" panose="00000700000000000000" pitchFamily="2" charset="-78"/>
              </a:rPr>
              <a:t>، سه </a:t>
            </a:r>
            <a:r>
              <a:rPr lang="fa-IR" sz="1800" dirty="0">
                <a:cs typeface="B Titr" panose="00000700000000000000" pitchFamily="2" charset="-78"/>
              </a:rPr>
              <a:t>نوبت و چهار تزریق عضلانی، </a:t>
            </a:r>
            <a:r>
              <a:rPr lang="fa-IR" sz="1800" dirty="0" smtClean="0">
                <a:cs typeface="B Titr" panose="00000700000000000000" pitchFamily="2" charset="-78"/>
              </a:rPr>
              <a:t>3 </a:t>
            </a:r>
            <a:r>
              <a:rPr lang="fa-IR" sz="1800" dirty="0">
                <a:cs typeface="B Titr" panose="00000700000000000000" pitchFamily="2" charset="-78"/>
              </a:rPr>
              <a:t>نوبت </a:t>
            </a:r>
            <a:r>
              <a:rPr lang="fa-IR" sz="1800" dirty="0" err="1">
                <a:cs typeface="B Titr" panose="00000700000000000000" pitchFamily="2" charset="-78"/>
              </a:rPr>
              <a:t>اینترادرمال</a:t>
            </a:r>
            <a:r>
              <a:rPr lang="fa-IR" sz="1800" dirty="0">
                <a:cs typeface="B Titr" panose="00000700000000000000" pitchFamily="2" charset="-78"/>
              </a:rPr>
              <a:t> ، </a:t>
            </a:r>
            <a:r>
              <a:rPr lang="fa-IR" sz="1800" dirty="0" smtClean="0">
                <a:cs typeface="B Titr" panose="00000700000000000000" pitchFamily="2" charset="-78"/>
              </a:rPr>
              <a:t>) </a:t>
            </a:r>
            <a:r>
              <a:rPr lang="fa-IR" sz="1800" dirty="0">
                <a:cs typeface="B Titr" panose="00000700000000000000" pitchFamily="2" charset="-78"/>
              </a:rPr>
              <a:t>دارند و کمتر از 3 ماه از آخرین تزریق واکسن گذشته است فقط شستشو هر ضایعه به مدت حداقل 15 دقیقه و ضد عفونی محل های جراحت ها انجام می شود. </a:t>
            </a:r>
            <a:endParaRPr lang="en-US" sz="1800" dirty="0">
              <a:cs typeface="B Titr" panose="00000700000000000000" pitchFamily="2" charset="-78"/>
            </a:endParaRPr>
          </a:p>
          <a:p>
            <a:pPr>
              <a:lnSpc>
                <a:spcPct val="200000"/>
              </a:lnSpc>
            </a:pPr>
            <a:r>
              <a:rPr lang="fa-IR" sz="1800" dirty="0">
                <a:cs typeface="B Titr" panose="00000700000000000000" pitchFamily="2" charset="-78"/>
              </a:rPr>
              <a:t> </a:t>
            </a:r>
            <a:r>
              <a:rPr lang="fa-IR" sz="1800" dirty="0">
                <a:solidFill>
                  <a:srgbClr val="C00000"/>
                </a:solidFill>
                <a:cs typeface="B Titr" panose="00000700000000000000" pitchFamily="2" charset="-78"/>
              </a:rPr>
              <a:t>در صورتی که فردی در روند واکسیناسیون مورد گزش مجدد قرار گرفت همان واکسیناسیون قبلی ادامه می یابد. </a:t>
            </a:r>
            <a:endParaRPr lang="en-US" sz="1800" dirty="0">
              <a:solidFill>
                <a:srgbClr val="C00000"/>
              </a:solidFill>
              <a:cs typeface="B Titr" panose="00000700000000000000" pitchFamily="2" charset="-78"/>
            </a:endParaRPr>
          </a:p>
          <a:p>
            <a:pPr>
              <a:lnSpc>
                <a:spcPct val="200000"/>
              </a:lnSpc>
            </a:pPr>
            <a:endParaRPr lang="en-US" sz="1600" dirty="0">
              <a:cs typeface="B Titr" panose="00000700000000000000"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7162506"/>
              </p:ext>
            </p:extLst>
          </p:nvPr>
        </p:nvGraphicFramePr>
        <p:xfrm>
          <a:off x="899593" y="1245870"/>
          <a:ext cx="7632847" cy="5351482"/>
        </p:xfrm>
        <a:graphic>
          <a:graphicData uri="http://schemas.openxmlformats.org/drawingml/2006/table">
            <a:tbl>
              <a:tblPr rtl="1" firstRow="1" firstCol="1" bandRow="1"/>
              <a:tblGrid>
                <a:gridCol w="1555378"/>
                <a:gridCol w="1555378"/>
                <a:gridCol w="1777066"/>
                <a:gridCol w="2745025"/>
              </a:tblGrid>
              <a:tr h="460077">
                <a:tc gridSpan="2">
                  <a:txBody>
                    <a:bodyPr/>
                    <a:lstStyle/>
                    <a:p>
                      <a:pPr algn="ctr" rtl="1">
                        <a:lnSpc>
                          <a:spcPct val="115000"/>
                        </a:lnSpc>
                        <a:spcAft>
                          <a:spcPts val="1000"/>
                        </a:spcAft>
                      </a:pPr>
                      <a:r>
                        <a:rPr lang="fa-IR" sz="1000" dirty="0">
                          <a:solidFill>
                            <a:schemeClr val="accent1">
                              <a:lumMod val="75000"/>
                            </a:schemeClr>
                          </a:solidFill>
                          <a:effectLst/>
                          <a:latin typeface="Times New Roman" panose="02020603050405020304" pitchFamily="18" charset="0"/>
                          <a:ea typeface="Calibri" panose="020F0502020204030204" pitchFamily="34" charset="0"/>
                          <a:cs typeface="B Titr" panose="00000700000000000000" pitchFamily="2" charset="-78"/>
                        </a:rPr>
                        <a:t>روش قبلی واکسیناسیون انجام شده </a:t>
                      </a:r>
                      <a:endParaRPr lang="en-US" sz="11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1000"/>
                        </a:spcAft>
                      </a:pPr>
                      <a:r>
                        <a:rPr lang="fa-IR" sz="1000" dirty="0">
                          <a:solidFill>
                            <a:schemeClr val="accent1">
                              <a:lumMod val="75000"/>
                            </a:schemeClr>
                          </a:solidFill>
                          <a:effectLst/>
                          <a:latin typeface="Times New Roman" panose="02020603050405020304" pitchFamily="18" charset="0"/>
                          <a:ea typeface="Calibri" panose="020F0502020204030204" pitchFamily="34" charset="0"/>
                          <a:cs typeface="B Titr" panose="00000700000000000000" pitchFamily="2" charset="-78"/>
                        </a:rPr>
                        <a:t>کمتر از 3 ماه از آخرین واکسن تزریق شده گذشته است</a:t>
                      </a:r>
                      <a:endParaRPr lang="en-US" sz="11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000" dirty="0">
                          <a:solidFill>
                            <a:schemeClr val="accent1">
                              <a:lumMod val="75000"/>
                            </a:schemeClr>
                          </a:solidFill>
                          <a:effectLst/>
                          <a:latin typeface="Times New Roman" panose="02020603050405020304" pitchFamily="18" charset="0"/>
                          <a:ea typeface="Calibri" panose="020F0502020204030204" pitchFamily="34" charset="0"/>
                          <a:cs typeface="B Titr" panose="00000700000000000000" pitchFamily="2" charset="-78"/>
                        </a:rPr>
                        <a:t>بیشتر از 3 ماه از آخرین واکسن تزریق شده گذشته است</a:t>
                      </a:r>
                      <a:endParaRPr lang="en-US" sz="11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448">
                <a:tc rowSpan="3">
                  <a:txBody>
                    <a:bodyPr/>
                    <a:lstStyle/>
                    <a:p>
                      <a:pPr algn="ctr" rtl="1">
                        <a:lnSpc>
                          <a:spcPct val="115000"/>
                        </a:lnSpc>
                        <a:spcAft>
                          <a:spcPts val="1000"/>
                        </a:spcAft>
                      </a:pPr>
                      <a:r>
                        <a:rPr lang="fa-IR" sz="10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درمان پیشگیری پس از تماس کامل انجام شده است</a:t>
                      </a:r>
                      <a:endParaRPr lang="en-US" sz="11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000" dirty="0">
                          <a:effectLst/>
                          <a:latin typeface="Times New Roman" panose="02020603050405020304" pitchFamily="18" charset="0"/>
                          <a:ea typeface="Calibri" panose="020F0502020204030204" pitchFamily="34" charset="0"/>
                          <a:cs typeface="B Titr" panose="00000700000000000000" pitchFamily="2" charset="-78"/>
                        </a:rPr>
                        <a:t>سه نوبت و چهار تزریق عضلانی (در روز صفر 2 تزریق ، روز 7 یک تزریق و روز 21 یک تزریق)</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ct val="115000"/>
                        </a:lnSpc>
                        <a:spcAft>
                          <a:spcPts val="1000"/>
                        </a:spcAft>
                      </a:pPr>
                      <a:r>
                        <a:rPr lang="fa-IR" sz="14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شستشوی همه جراحات حداقل 15 دقیقه برای هر ضایعه</a:t>
                      </a:r>
                      <a:endParaRPr lang="en-US" sz="14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ct val="115000"/>
                        </a:lnSpc>
                        <a:spcAft>
                          <a:spcPts val="1000"/>
                        </a:spcAft>
                      </a:pPr>
                      <a:r>
                        <a:rPr lang="fa-IR" sz="11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شستشوی همه جراحات حداقل 15 دقیقه برای هر ضایعه</a:t>
                      </a:r>
                      <a:endParaRPr lang="en-US" sz="11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p>
                      <a:pPr algn="ctr" rtl="1">
                        <a:lnSpc>
                          <a:spcPct val="115000"/>
                        </a:lnSpc>
                        <a:spcAft>
                          <a:spcPts val="1000"/>
                        </a:spcAft>
                      </a:pPr>
                      <a:r>
                        <a:rPr lang="fa-IR" sz="11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یک تزریق عضلانی واکسن در روزهای صفر و 3 ،</a:t>
                      </a:r>
                      <a:endParaRPr lang="en-US" sz="11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p>
                      <a:pPr algn="ctr" rtl="1">
                        <a:lnSpc>
                          <a:spcPct val="115000"/>
                        </a:lnSpc>
                        <a:spcAft>
                          <a:spcPts val="1000"/>
                        </a:spcAft>
                      </a:pPr>
                      <a:r>
                        <a:rPr lang="fa-IR" sz="11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 یا یک تزریق </a:t>
                      </a:r>
                      <a:r>
                        <a:rPr lang="fa-IR" sz="1100" dirty="0" err="1">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اینترادرمال</a:t>
                      </a:r>
                      <a:r>
                        <a:rPr lang="fa-IR" sz="11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 در روز های صفر و 3</a:t>
                      </a:r>
                      <a:endParaRPr lang="en-US" sz="11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077">
                <a:tc vMerge="1">
                  <a:txBody>
                    <a:bodyPr/>
                    <a:lstStyle/>
                    <a:p>
                      <a:endParaRPr lang="en-US"/>
                    </a:p>
                  </a:txBody>
                  <a:tcPr/>
                </a:tc>
                <a:tc>
                  <a:txBody>
                    <a:bodyPr/>
                    <a:lstStyle/>
                    <a:p>
                      <a:pPr algn="r" rtl="1">
                        <a:lnSpc>
                          <a:spcPct val="115000"/>
                        </a:lnSpc>
                        <a:spcAft>
                          <a:spcPts val="1000"/>
                        </a:spcAft>
                      </a:pPr>
                      <a:r>
                        <a:rPr lang="fa-IR" sz="1000" dirty="0">
                          <a:effectLst/>
                          <a:latin typeface="Times New Roman" panose="02020603050405020304" pitchFamily="18" charset="0"/>
                          <a:ea typeface="Calibri" panose="020F0502020204030204" pitchFamily="34" charset="0"/>
                          <a:cs typeface="B Titr" panose="00000700000000000000" pitchFamily="2" charset="-78"/>
                        </a:rPr>
                        <a:t>4 نوبت عضلانی (یک تزریق در روزهای صفر، 3 ، 7 و 14)</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3909">
                <a:tc vMerge="1">
                  <a:txBody>
                    <a:bodyPr/>
                    <a:lstStyle/>
                    <a:p>
                      <a:endParaRPr lang="en-US"/>
                    </a:p>
                  </a:txBody>
                  <a:tcPr/>
                </a:tc>
                <a:tc>
                  <a:txBody>
                    <a:bodyPr/>
                    <a:lstStyle/>
                    <a:p>
                      <a:pPr algn="r" rtl="1">
                        <a:lnSpc>
                          <a:spcPct val="115000"/>
                        </a:lnSpc>
                        <a:spcAft>
                          <a:spcPts val="1000"/>
                        </a:spcAft>
                      </a:pPr>
                      <a:r>
                        <a:rPr lang="fa-IR" sz="1000" dirty="0">
                          <a:effectLst/>
                          <a:latin typeface="Times New Roman" panose="02020603050405020304" pitchFamily="18" charset="0"/>
                          <a:ea typeface="Calibri" panose="020F0502020204030204" pitchFamily="34" charset="0"/>
                          <a:cs typeface="B Titr" panose="00000700000000000000" pitchFamily="2" charset="-78"/>
                        </a:rPr>
                        <a:t>سه نوبت </a:t>
                      </a:r>
                      <a:r>
                        <a:rPr lang="fa-IR" sz="1000" dirty="0" err="1">
                          <a:effectLst/>
                          <a:latin typeface="Times New Roman" panose="02020603050405020304" pitchFamily="18" charset="0"/>
                          <a:ea typeface="Calibri" panose="020F0502020204030204" pitchFamily="34" charset="0"/>
                          <a:cs typeface="B Titr" panose="00000700000000000000" pitchFamily="2" charset="-78"/>
                        </a:rPr>
                        <a:t>اینترادرمال</a:t>
                      </a:r>
                      <a:r>
                        <a:rPr lang="fa-IR" sz="1000" dirty="0">
                          <a:effectLst/>
                          <a:latin typeface="Times New Roman" panose="02020603050405020304" pitchFamily="18" charset="0"/>
                          <a:ea typeface="Calibri" panose="020F0502020204030204" pitchFamily="34" charset="0"/>
                          <a:cs typeface="B Titr" panose="00000700000000000000" pitchFamily="2" charset="-78"/>
                        </a:rPr>
                        <a:t> (دو تزریق در روز های صفر ، 3 و 7)</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60077">
                <a:tc rowSpan="2">
                  <a:txBody>
                    <a:bodyPr/>
                    <a:lstStyle/>
                    <a:p>
                      <a:pPr algn="ctr" rtl="1">
                        <a:lnSpc>
                          <a:spcPct val="115000"/>
                        </a:lnSpc>
                        <a:spcAft>
                          <a:spcPts val="1000"/>
                        </a:spcAft>
                      </a:pPr>
                      <a:r>
                        <a:rPr lang="fa-IR" sz="10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درمان پیشگیری پس از تماس غیر کامل انجام شده است</a:t>
                      </a:r>
                      <a:endParaRPr lang="en-US" sz="11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fa-IR" sz="1000">
                          <a:effectLst/>
                          <a:latin typeface="Times New Roman" panose="02020603050405020304" pitchFamily="18" charset="0"/>
                          <a:ea typeface="Calibri" panose="020F0502020204030204" pitchFamily="34" charset="0"/>
                          <a:cs typeface="B Titr" panose="00000700000000000000" pitchFamily="2" charset="-78"/>
                        </a:rPr>
                        <a:t>2 نوبت عضلانی (در روز صفر 2 تزریق و روز 7 یک تزریق)</a:t>
                      </a:r>
                      <a:endParaRPr lang="en-US" sz="11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gridSpan="2">
                  <a:txBody>
                    <a:bodyPr/>
                    <a:lstStyle/>
                    <a:p>
                      <a:pPr algn="ctr" rtl="1">
                        <a:lnSpc>
                          <a:spcPct val="115000"/>
                        </a:lnSpc>
                        <a:spcAft>
                          <a:spcPts val="1000"/>
                        </a:spcAft>
                      </a:pPr>
                      <a:r>
                        <a:rPr lang="fa-IR" sz="16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شستشوی همه جراحات حداقل 15 دقیقه برای هر ضایعه</a:t>
                      </a:r>
                      <a:endParaRPr lang="en-US" sz="16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p>
                      <a:pPr algn="ctr" rtl="1">
                        <a:lnSpc>
                          <a:spcPct val="115000"/>
                        </a:lnSpc>
                        <a:spcAft>
                          <a:spcPts val="1000"/>
                        </a:spcAft>
                      </a:pPr>
                      <a:r>
                        <a:rPr lang="fa-IR" sz="16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یک تزریق عضلانی واکسن در روزهای صفر و 3 ،</a:t>
                      </a:r>
                      <a:endParaRPr lang="en-US" sz="16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p>
                      <a:pPr algn="ctr" rtl="1">
                        <a:lnSpc>
                          <a:spcPct val="115000"/>
                        </a:lnSpc>
                        <a:spcAft>
                          <a:spcPts val="1000"/>
                        </a:spcAft>
                      </a:pPr>
                      <a:r>
                        <a:rPr lang="fa-IR" sz="16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یا یک تزریق </a:t>
                      </a:r>
                      <a:r>
                        <a:rPr lang="fa-IR" sz="1600" dirty="0" err="1">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اینترادرمال</a:t>
                      </a:r>
                      <a:r>
                        <a:rPr lang="fa-IR" sz="16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 در روز های صفر و 3</a:t>
                      </a:r>
                      <a:endParaRPr lang="en-US" sz="16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en-US"/>
                    </a:p>
                  </a:txBody>
                  <a:tcPr/>
                </a:tc>
              </a:tr>
              <a:tr h="460077">
                <a:tc vMerge="1">
                  <a:txBody>
                    <a:bodyPr/>
                    <a:lstStyle/>
                    <a:p>
                      <a:endParaRPr lang="en-US"/>
                    </a:p>
                  </a:txBody>
                  <a:tcPr/>
                </a:tc>
                <a:tc>
                  <a:txBody>
                    <a:bodyPr/>
                    <a:lstStyle/>
                    <a:p>
                      <a:pPr algn="just" rtl="1">
                        <a:lnSpc>
                          <a:spcPct val="115000"/>
                        </a:lnSpc>
                        <a:spcAft>
                          <a:spcPts val="1000"/>
                        </a:spcAft>
                      </a:pPr>
                      <a:r>
                        <a:rPr lang="fa-IR" sz="1000" dirty="0">
                          <a:effectLst/>
                          <a:latin typeface="Times New Roman" panose="02020603050405020304" pitchFamily="18" charset="0"/>
                          <a:ea typeface="Calibri" panose="020F0502020204030204" pitchFamily="34" charset="0"/>
                          <a:cs typeface="B Titr" panose="00000700000000000000" pitchFamily="2" charset="-78"/>
                        </a:rPr>
                        <a:t>3 نوبت عضلانی (یک تزریق در روز های صفر، 3 و 7 )</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r>
              <a:tr h="560579">
                <a:tc rowSpan="3">
                  <a:txBody>
                    <a:bodyPr/>
                    <a:lstStyle/>
                    <a:p>
                      <a:pPr algn="ctr" rtl="1">
                        <a:lnSpc>
                          <a:spcPct val="115000"/>
                        </a:lnSpc>
                        <a:spcAft>
                          <a:spcPts val="1000"/>
                        </a:spcAft>
                      </a:pPr>
                      <a:r>
                        <a:rPr lang="fa-IR" sz="10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پیشگیری پیش از تماس انجام شده است</a:t>
                      </a:r>
                      <a:endParaRPr lang="en-US" sz="11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000" dirty="0">
                          <a:effectLst/>
                          <a:latin typeface="Times New Roman" panose="02020603050405020304" pitchFamily="18" charset="0"/>
                          <a:ea typeface="Calibri" panose="020F0502020204030204" pitchFamily="34" charset="0"/>
                          <a:cs typeface="B Titr" panose="00000700000000000000" pitchFamily="2" charset="-78"/>
                        </a:rPr>
                        <a:t>2 نوبت عضلانی (یک تزریق در روز صفر و یک تزریق در روز 7) </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r>
              <a:tr h="560579">
                <a:tc vMerge="1">
                  <a:txBody>
                    <a:bodyPr/>
                    <a:lstStyle/>
                    <a:p>
                      <a:endParaRPr lang="en-US"/>
                    </a:p>
                  </a:txBody>
                  <a:tcPr/>
                </a:tc>
                <a:tc>
                  <a:txBody>
                    <a:bodyPr/>
                    <a:lstStyle/>
                    <a:p>
                      <a:pPr algn="r" rtl="1">
                        <a:lnSpc>
                          <a:spcPct val="115000"/>
                        </a:lnSpc>
                        <a:spcAft>
                          <a:spcPts val="1000"/>
                        </a:spcAft>
                      </a:pPr>
                      <a:r>
                        <a:rPr lang="fa-IR" sz="1000" dirty="0">
                          <a:effectLst/>
                          <a:latin typeface="Times New Roman" panose="02020603050405020304" pitchFamily="18" charset="0"/>
                          <a:ea typeface="Calibri" panose="020F0502020204030204" pitchFamily="34" charset="0"/>
                          <a:cs typeface="B Titr" panose="00000700000000000000" pitchFamily="2" charset="-78"/>
                        </a:rPr>
                        <a:t>2 نوبت </a:t>
                      </a:r>
                      <a:r>
                        <a:rPr lang="fa-IR" sz="1000" dirty="0" err="1">
                          <a:effectLst/>
                          <a:latin typeface="Times New Roman" panose="02020603050405020304" pitchFamily="18" charset="0"/>
                          <a:ea typeface="Calibri" panose="020F0502020204030204" pitchFamily="34" charset="0"/>
                          <a:cs typeface="B Titr" panose="00000700000000000000" pitchFamily="2" charset="-78"/>
                        </a:rPr>
                        <a:t>اینترادرمال</a:t>
                      </a:r>
                      <a:r>
                        <a:rPr lang="fa-IR" sz="1000" dirty="0">
                          <a:effectLst/>
                          <a:latin typeface="Times New Roman" panose="02020603050405020304" pitchFamily="18" charset="0"/>
                          <a:ea typeface="Calibri" panose="020F0502020204030204" pitchFamily="34" charset="0"/>
                          <a:cs typeface="B Titr" panose="00000700000000000000" pitchFamily="2" charset="-78"/>
                        </a:rPr>
                        <a:t> شامل 2 تزریق در روز صفر و 2 تزریق در روز 7)</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r>
              <a:tr h="560579">
                <a:tc vMerge="1">
                  <a:txBody>
                    <a:bodyPr/>
                    <a:lstStyle/>
                    <a:p>
                      <a:pPr algn="ctr" rtl="1">
                        <a:lnSpc>
                          <a:spcPct val="115000"/>
                        </a:lnSpc>
                        <a:spcAft>
                          <a:spcPts val="1000"/>
                        </a:spcAft>
                      </a:pP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100" dirty="0" smtClean="0">
                          <a:effectLst/>
                          <a:latin typeface="Calibri" panose="020F0502020204030204" pitchFamily="34" charset="0"/>
                          <a:ea typeface="Calibri" panose="020F0502020204030204" pitchFamily="34" charset="0"/>
                          <a:cs typeface="B Titr" panose="00000700000000000000" pitchFamily="2" charset="-78"/>
                        </a:rPr>
                        <a:t>3 نوبت عضلانی در روز های صفر و 7 و 21 (روش قدیم)</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pPr algn="ctr" rtl="1">
                        <a:lnSpc>
                          <a:spcPct val="115000"/>
                        </a:lnSpc>
                        <a:spcAft>
                          <a:spcPts val="1000"/>
                        </a:spcAft>
                      </a:pP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US"/>
                    </a:p>
                  </a:txBody>
                  <a:tcPr/>
                </a:tc>
              </a:tr>
              <a:tr h="230040">
                <a:tc gridSpan="4">
                  <a:txBody>
                    <a:bodyPr/>
                    <a:lstStyle/>
                    <a:p>
                      <a:pPr algn="r" rtl="1">
                        <a:lnSpc>
                          <a:spcPct val="115000"/>
                        </a:lnSpc>
                        <a:spcAft>
                          <a:spcPts val="1000"/>
                        </a:spcAft>
                      </a:pPr>
                      <a:r>
                        <a:rPr lang="fa-IR" sz="1000" dirty="0">
                          <a:effectLst/>
                          <a:latin typeface="Times New Roman" panose="02020603050405020304" pitchFamily="18" charset="0"/>
                          <a:ea typeface="Calibri" panose="020F0502020204030204" pitchFamily="34" charset="0"/>
                          <a:cs typeface="B Titr" panose="00000700000000000000" pitchFamily="2" charset="-78"/>
                        </a:rPr>
                        <a:t>در صورت تاخیر در نوبت های واکسیناسیون ادامه واکسیناسیون طبق زمانبندی قبلی صورت می گیرد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0040">
                <a:tc gridSpan="4">
                  <a:txBody>
                    <a:bodyPr/>
                    <a:lstStyle/>
                    <a:p>
                      <a:pPr algn="r" rtl="1">
                        <a:lnSpc>
                          <a:spcPct val="115000"/>
                        </a:lnSpc>
                        <a:spcAft>
                          <a:spcPts val="1000"/>
                        </a:spcAft>
                      </a:pPr>
                      <a:r>
                        <a:rPr lang="fa-IR" sz="10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در افرادی که حد اقل دارای دو نوبت سابقه واکسیناسیون دارند سرم ضد هاری تزریق </a:t>
                      </a:r>
                      <a:r>
                        <a:rPr lang="fa-IR" sz="1000" dirty="0" err="1">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نمی</a:t>
                      </a:r>
                      <a:r>
                        <a:rPr lang="fa-IR" sz="10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rPr>
                        <a:t> شود.</a:t>
                      </a:r>
                      <a:endParaRPr lang="en-US" sz="1100"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899592" y="260648"/>
            <a:ext cx="78488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dirty="0">
                <a:solidFill>
                  <a:schemeClr val="bg1"/>
                </a:solidFill>
                <a:cs typeface="B Titr" panose="00000700000000000000" pitchFamily="2" charset="-78"/>
              </a:rPr>
              <a:t>پیشگیری پس از تماس در افرادی که سابقه واکسیناسیون دارند طبق جدول زیر انجام می شود:</a:t>
            </a:r>
          </a:p>
        </p:txBody>
      </p:sp>
    </p:spTree>
    <p:extLst>
      <p:ext uri="{BB962C8B-B14F-4D97-AF65-F5344CB8AC3E}">
        <p14:creationId xmlns:p14="http://schemas.microsoft.com/office/powerpoint/2010/main" val="4137049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endParaRPr lang="fa-IR" dirty="0"/>
          </a:p>
        </p:txBody>
      </p:sp>
      <p:sp>
        <p:nvSpPr>
          <p:cNvPr id="3" name="Content Placeholder 2"/>
          <p:cNvSpPr>
            <a:spLocks noGrp="1"/>
          </p:cNvSpPr>
          <p:nvPr>
            <p:ph idx="1"/>
          </p:nvPr>
        </p:nvSpPr>
        <p:spPr>
          <a:xfrm>
            <a:off x="457200" y="548680"/>
            <a:ext cx="8229600" cy="6309320"/>
          </a:xfrm>
        </p:spPr>
        <p:txBody>
          <a:bodyPr>
            <a:normAutofit/>
          </a:bodyPr>
          <a:lstStyle/>
          <a:p>
            <a:pPr>
              <a:lnSpc>
                <a:spcPct val="150000"/>
              </a:lnSpc>
            </a:pPr>
            <a:r>
              <a:rPr lang="fa-IR" sz="1800" dirty="0" smtClean="0">
                <a:solidFill>
                  <a:srgbClr val="0070C0"/>
                </a:solidFill>
                <a:cs typeface="B Titr" pitchFamily="2" charset="-78"/>
              </a:rPr>
              <a:t>شكست پیشگیری پس از مواجه  با واكسن هاي كشت سلولي و استفاده از سرم ضد هاری تا كنون اتفاق نيافتاده است </a:t>
            </a:r>
          </a:p>
          <a:p>
            <a:pPr>
              <a:lnSpc>
                <a:spcPct val="150000"/>
              </a:lnSpc>
            </a:pPr>
            <a:r>
              <a:rPr lang="fa-IR" sz="1800" dirty="0" smtClean="0">
                <a:solidFill>
                  <a:srgbClr val="C00000"/>
                </a:solidFill>
                <a:cs typeface="B Titr" pitchFamily="2" charset="-78"/>
              </a:rPr>
              <a:t>شكست پیشگیری پس از مواجهه در موارد زیر گزارش شده است:</a:t>
            </a:r>
          </a:p>
          <a:p>
            <a:pPr>
              <a:lnSpc>
                <a:spcPct val="150000"/>
              </a:lnSpc>
            </a:pPr>
            <a:r>
              <a:rPr lang="fa-IR" sz="1800" dirty="0" smtClean="0">
                <a:solidFill>
                  <a:schemeClr val="accent1">
                    <a:lumMod val="75000"/>
                  </a:schemeClr>
                </a:solidFill>
                <a:cs typeface="B Titr" pitchFamily="2" charset="-78"/>
              </a:rPr>
              <a:t>تاخیر شروع برنامه پیشگیری پس از مواجه </a:t>
            </a:r>
          </a:p>
          <a:p>
            <a:pPr>
              <a:lnSpc>
                <a:spcPct val="150000"/>
              </a:lnSpc>
            </a:pPr>
            <a:r>
              <a:rPr lang="fa-IR" sz="1800" dirty="0" smtClean="0">
                <a:solidFill>
                  <a:schemeClr val="accent1">
                    <a:lumMod val="75000"/>
                  </a:schemeClr>
                </a:solidFill>
                <a:cs typeface="B Titr" pitchFamily="2" charset="-78"/>
              </a:rPr>
              <a:t> ميزان كمتري سرم ضد هاری تجویز شود</a:t>
            </a:r>
          </a:p>
          <a:p>
            <a:pPr>
              <a:lnSpc>
                <a:spcPct val="150000"/>
              </a:lnSpc>
            </a:pPr>
            <a:r>
              <a:rPr lang="fa-IR" sz="1800" dirty="0" smtClean="0">
                <a:solidFill>
                  <a:schemeClr val="accent1">
                    <a:lumMod val="75000"/>
                  </a:schemeClr>
                </a:solidFill>
                <a:cs typeface="B Titr" pitchFamily="2" charset="-78"/>
              </a:rPr>
              <a:t>تميز كردن زخم به ميزان كافي انجام نشده</a:t>
            </a:r>
          </a:p>
          <a:p>
            <a:pPr>
              <a:lnSpc>
                <a:spcPct val="150000"/>
              </a:lnSpc>
            </a:pPr>
            <a:r>
              <a:rPr lang="fa-IR" sz="1800" dirty="0" smtClean="0">
                <a:solidFill>
                  <a:schemeClr val="accent1">
                    <a:lumMod val="75000"/>
                  </a:schemeClr>
                </a:solidFill>
                <a:cs typeface="B Titr" pitchFamily="2" charset="-78"/>
              </a:rPr>
              <a:t> واكسن هاري را در عضله دلتوئيد تجویز نشده باشد (‌به عنوان مثال واكسن در ناحيه باسن تجويز شده باشد) </a:t>
            </a:r>
          </a:p>
          <a:p>
            <a:pPr>
              <a:lnSpc>
                <a:spcPct val="150000"/>
              </a:lnSpc>
            </a:pPr>
            <a:r>
              <a:rPr lang="fa-IR" sz="1800" dirty="0" smtClean="0">
                <a:solidFill>
                  <a:schemeClr val="accent1">
                    <a:lumMod val="75000"/>
                  </a:schemeClr>
                </a:solidFill>
                <a:cs typeface="B Titr" pitchFamily="2" charset="-78"/>
              </a:rPr>
              <a:t>ميزان كافي سرم ضد هاری  در اطراف زخم تزریق نشده است </a:t>
            </a:r>
          </a:p>
          <a:p>
            <a:pPr>
              <a:lnSpc>
                <a:spcPct val="150000"/>
              </a:lnSpc>
              <a:buNone/>
            </a:pPr>
            <a:r>
              <a:rPr lang="fa-IR" sz="1800" dirty="0" smtClean="0">
                <a:solidFill>
                  <a:schemeClr val="accent1">
                    <a:lumMod val="75000"/>
                  </a:schemeClr>
                </a:solidFill>
                <a:cs typeface="B Titr" pitchFamily="2" charset="-78"/>
              </a:rPr>
              <a:t>تاخير هاي طولانی بين زمان گزش و آغاز پیشگیری بسیار مهم است بخصوص زخم هاي شديد در سرو گردن كه ممكن است به سيستم عصبي از طريق نوروتروپيسم سریع ويروس راه یابد.</a:t>
            </a:r>
          </a:p>
          <a:p>
            <a:pPr>
              <a:lnSpc>
                <a:spcPct val="150000"/>
              </a:lnSpc>
              <a:buFont typeface="Arial" pitchFamily="34" charset="0"/>
              <a:buChar char="•"/>
            </a:pPr>
            <a:r>
              <a:rPr lang="fa-IR" sz="1800" dirty="0" smtClean="0">
                <a:solidFill>
                  <a:schemeClr val="accent1">
                    <a:lumMod val="75000"/>
                  </a:schemeClr>
                </a:solidFill>
                <a:cs typeface="B Titr" pitchFamily="2" charset="-78"/>
              </a:rPr>
              <a:t>تزریق واکسن در عضوی که سرم تزریق شده است</a:t>
            </a:r>
            <a:endParaRPr lang="fa-IR" sz="2400" dirty="0">
              <a:solidFill>
                <a:schemeClr val="accent1">
                  <a:lumMod val="75000"/>
                </a:schemeClr>
              </a:solidFill>
              <a:cs typeface="B Titr"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9698" name="Picture 2" descr="C:\Users\admin\Desktop\578c7b4f6a86083ed9bf0b10ac823cc7adfa2743.png"/>
          <p:cNvPicPr>
            <a:picLocks noGrp="1" noChangeAspect="1" noChangeArrowheads="1"/>
          </p:cNvPicPr>
          <p:nvPr>
            <p:ph idx="1"/>
          </p:nvPr>
        </p:nvPicPr>
        <p:blipFill>
          <a:blip r:embed="rId2" cstate="print"/>
          <a:srcRect/>
          <a:stretch>
            <a:fillRect/>
          </a:stretch>
        </p:blipFill>
        <p:spPr bwMode="auto">
          <a:xfrm>
            <a:off x="4381500" y="3717032"/>
            <a:ext cx="4762500" cy="2714625"/>
          </a:xfrm>
          <a:prstGeom prst="rect">
            <a:avLst/>
          </a:prstGeom>
          <a:noFill/>
        </p:spPr>
      </p:pic>
      <p:pic>
        <p:nvPicPr>
          <p:cNvPr id="29699" name="Picture 3" descr="C:\Users\admin\Desktop\download.jpg"/>
          <p:cNvPicPr>
            <a:picLocks noChangeAspect="1" noChangeArrowheads="1"/>
          </p:cNvPicPr>
          <p:nvPr/>
        </p:nvPicPr>
        <p:blipFill>
          <a:blip r:embed="rId3" cstate="print"/>
          <a:srcRect/>
          <a:stretch>
            <a:fillRect/>
          </a:stretch>
        </p:blipFill>
        <p:spPr bwMode="auto">
          <a:xfrm>
            <a:off x="755576" y="476672"/>
            <a:ext cx="3919440" cy="339901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92696"/>
          </a:xfrm>
        </p:spPr>
        <p:txBody>
          <a:bodyPr>
            <a:noAutofit/>
          </a:bodyPr>
          <a:lstStyle/>
          <a:p>
            <a:pPr algn="r"/>
            <a:r>
              <a:rPr lang="fa-IR" sz="2800" b="1" dirty="0" smtClean="0">
                <a:solidFill>
                  <a:schemeClr val="accent1">
                    <a:lumMod val="75000"/>
                  </a:schemeClr>
                </a:solidFill>
                <a:cs typeface="B Titr" pitchFamily="2" charset="-78"/>
              </a:rPr>
              <a:t>پیشگیری پیش از مواجهه</a:t>
            </a:r>
            <a:endParaRPr lang="fa-IR" sz="2800" dirty="0">
              <a:solidFill>
                <a:schemeClr val="accent1">
                  <a:lumMod val="75000"/>
                </a:schemeClr>
              </a:solidFill>
              <a:cs typeface="B Titr" pitchFamily="2" charset="-78"/>
            </a:endParaRPr>
          </a:p>
        </p:txBody>
      </p:sp>
      <p:sp>
        <p:nvSpPr>
          <p:cNvPr id="3" name="Content Placeholder 2"/>
          <p:cNvSpPr>
            <a:spLocks noGrp="1"/>
          </p:cNvSpPr>
          <p:nvPr>
            <p:ph idx="1"/>
          </p:nvPr>
        </p:nvSpPr>
        <p:spPr>
          <a:xfrm>
            <a:off x="457200" y="764704"/>
            <a:ext cx="8229600" cy="5559896"/>
          </a:xfrm>
        </p:spPr>
        <p:txBody>
          <a:bodyPr>
            <a:normAutofit/>
          </a:bodyPr>
          <a:lstStyle/>
          <a:p>
            <a:pPr>
              <a:lnSpc>
                <a:spcPct val="150000"/>
              </a:lnSpc>
            </a:pPr>
            <a:r>
              <a:rPr lang="en-US" dirty="0" smtClean="0"/>
              <a:t> </a:t>
            </a:r>
            <a:r>
              <a:rPr lang="fa-IR" sz="2000" b="1" dirty="0" smtClean="0">
                <a:solidFill>
                  <a:schemeClr val="accent1">
                    <a:lumMod val="75000"/>
                  </a:schemeClr>
                </a:solidFill>
                <a:cs typeface="B Nazanin" pitchFamily="2" charset="-78"/>
              </a:rPr>
              <a:t>افزایش ایمنی بدن نسبت به هاری</a:t>
            </a:r>
          </a:p>
          <a:p>
            <a:pPr>
              <a:lnSpc>
                <a:spcPct val="150000"/>
              </a:lnSpc>
            </a:pPr>
            <a:r>
              <a:rPr lang="fa-IR" sz="2000" b="1" dirty="0" smtClean="0">
                <a:solidFill>
                  <a:schemeClr val="accent1">
                    <a:lumMod val="75000"/>
                  </a:schemeClr>
                </a:solidFill>
                <a:cs typeface="B Nazanin" pitchFamily="2" charset="-78"/>
              </a:rPr>
              <a:t> در صورت بروز مواجهه مدیریت مواجهه ساده تر بوده و  نیاز به تزریق سرم  به فرد نخواهد بود. </a:t>
            </a:r>
          </a:p>
          <a:p>
            <a:pPr>
              <a:lnSpc>
                <a:spcPct val="150000"/>
              </a:lnSpc>
            </a:pPr>
            <a:r>
              <a:rPr lang="fa-IR" sz="2000" b="1" dirty="0" smtClean="0">
                <a:solidFill>
                  <a:schemeClr val="accent1">
                    <a:lumMod val="75000"/>
                  </a:schemeClr>
                </a:solidFill>
                <a:cs typeface="B Nazanin" pitchFamily="2" charset="-78"/>
              </a:rPr>
              <a:t>حفاظت فرد در  موارد مواجهه نامشخص </a:t>
            </a:r>
          </a:p>
          <a:p>
            <a:pPr>
              <a:lnSpc>
                <a:spcPct val="150000"/>
              </a:lnSpc>
              <a:buNone/>
            </a:pPr>
            <a:r>
              <a:rPr lang="fa-IR" sz="2000" b="1" dirty="0" smtClean="0">
                <a:solidFill>
                  <a:schemeClr val="accent1">
                    <a:lumMod val="75000"/>
                  </a:schemeClr>
                </a:solidFill>
                <a:cs typeface="B Nazanin" pitchFamily="2" charset="-78"/>
              </a:rPr>
              <a:t>پیشگیری پيش از مواجهه به دلایل زیر  تجويز مي شود:</a:t>
            </a:r>
            <a:endParaRPr lang="en-US" sz="2000" b="1" dirty="0" smtClean="0">
              <a:solidFill>
                <a:schemeClr val="accent1">
                  <a:lumMod val="75000"/>
                </a:schemeClr>
              </a:solidFill>
              <a:cs typeface="B Nazanin" pitchFamily="2" charset="-78"/>
            </a:endParaRPr>
          </a:p>
          <a:p>
            <a:pPr lvl="0">
              <a:lnSpc>
                <a:spcPct val="150000"/>
              </a:lnSpc>
            </a:pPr>
            <a:r>
              <a:rPr lang="fa-IR" sz="2000" b="1" dirty="0" smtClean="0">
                <a:solidFill>
                  <a:schemeClr val="accent1">
                    <a:lumMod val="75000"/>
                  </a:schemeClr>
                </a:solidFill>
                <a:cs typeface="B Nazanin" pitchFamily="2" charset="-78"/>
              </a:rPr>
              <a:t>واكسيناسيون پیش از مواجهه ساير اقدامات مورد نياز پس از گزش را حذف نمی کند بلکه با حذف تزریق سرم ضد هاری  و کاهش تعداد تزریقات  اقدامات پیشگیری را ساده می کند. </a:t>
            </a:r>
          </a:p>
          <a:p>
            <a:pPr lvl="0">
              <a:lnSpc>
                <a:spcPct val="150000"/>
              </a:lnSpc>
            </a:pPr>
            <a:r>
              <a:rPr lang="fa-IR" sz="2000" b="1" dirty="0" smtClean="0">
                <a:solidFill>
                  <a:schemeClr val="accent1">
                    <a:lumMod val="75000"/>
                  </a:schemeClr>
                </a:solidFill>
                <a:cs typeface="B Nazanin" pitchFamily="2" charset="-78"/>
              </a:rPr>
              <a:t>اين موضوع به ويژه براي افراد در معرض خطر هاري در نواحي كه امکانات  ايمن سازي در دسترس نیست يا كامل نيست، یا فراورده های بیولژیک قابل اطمینان در دسترس نیست، اهميت دارد. </a:t>
            </a:r>
            <a:endParaRPr lang="en-US" sz="2000" b="1" dirty="0" smtClean="0">
              <a:solidFill>
                <a:schemeClr val="accent1">
                  <a:lumMod val="75000"/>
                </a:schemeClr>
              </a:solidFill>
              <a:cs typeface="B Nazanin"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normAutofit/>
          </a:bodyPr>
          <a:lstStyle/>
          <a:p>
            <a:pPr algn="r"/>
            <a:r>
              <a:rPr lang="fa-IR" sz="2000" b="1" dirty="0" smtClean="0">
                <a:solidFill>
                  <a:schemeClr val="accent1">
                    <a:lumMod val="75000"/>
                  </a:schemeClr>
                </a:solidFill>
                <a:cs typeface="B Titr" pitchFamily="2" charset="-78"/>
              </a:rPr>
              <a:t>پیشگیری پیش از مواجهه (ادامه)</a:t>
            </a:r>
            <a:endParaRPr lang="fa-IR" sz="2000" dirty="0"/>
          </a:p>
        </p:txBody>
      </p:sp>
      <p:sp>
        <p:nvSpPr>
          <p:cNvPr id="3" name="Content Placeholder 2"/>
          <p:cNvSpPr>
            <a:spLocks noGrp="1"/>
          </p:cNvSpPr>
          <p:nvPr>
            <p:ph idx="1"/>
          </p:nvPr>
        </p:nvSpPr>
        <p:spPr>
          <a:xfrm>
            <a:off x="457200" y="1268760"/>
            <a:ext cx="8229600" cy="5055840"/>
          </a:xfrm>
        </p:spPr>
        <p:txBody>
          <a:bodyPr/>
          <a:lstStyle/>
          <a:p>
            <a:pPr lvl="0">
              <a:lnSpc>
                <a:spcPct val="150000"/>
              </a:lnSpc>
            </a:pPr>
            <a:r>
              <a:rPr lang="fa-IR" dirty="0" smtClean="0"/>
              <a:t> </a:t>
            </a:r>
            <a:r>
              <a:rPr lang="fa-IR" sz="2000" b="1" dirty="0" smtClean="0">
                <a:solidFill>
                  <a:schemeClr val="accent1">
                    <a:lumMod val="75000"/>
                  </a:schemeClr>
                </a:solidFill>
                <a:cs typeface="B Nazanin" pitchFamily="2" charset="-78"/>
              </a:rPr>
              <a:t>ایجاد ایمنی نسبی، برای افرادی که پیشگیری پس از تماس با تاخیر انجام می شود ممکن تاثیر داشته باشد.</a:t>
            </a:r>
          </a:p>
          <a:p>
            <a:pPr lvl="0">
              <a:lnSpc>
                <a:spcPct val="150000"/>
              </a:lnSpc>
            </a:pPr>
            <a:r>
              <a:rPr lang="fa-IR" sz="2000" b="1" dirty="0" smtClean="0">
                <a:solidFill>
                  <a:schemeClr val="accent1">
                    <a:lumMod val="75000"/>
                  </a:schemeClr>
                </a:solidFill>
                <a:cs typeface="B Nazanin" pitchFamily="2" charset="-78"/>
              </a:rPr>
              <a:t> در افراد پر خطر که ممکن است تماس هاي غير قابل مشخصی  داشته باشند کاربرد دارد. </a:t>
            </a:r>
          </a:p>
          <a:p>
            <a:pPr>
              <a:lnSpc>
                <a:spcPct val="150000"/>
              </a:lnSpc>
            </a:pPr>
            <a:r>
              <a:rPr lang="fa-IR" sz="2000" b="1" dirty="0" smtClean="0">
                <a:solidFill>
                  <a:schemeClr val="accent1">
                    <a:lumMod val="75000"/>
                  </a:schemeClr>
                </a:solidFill>
                <a:cs typeface="B Nazanin" pitchFamily="2" charset="-78"/>
              </a:rPr>
              <a:t>براي افراد پر خطر انجام می شود مثل دامپزشكان  و کارکنان  دامپزشکی ها، مربی  حيوانات، ‌كاركنان مراكز تحقيقاتي در زمينه هاري و کارکنان این آزمايشگاه ها. همچنين براي افرادي كه فعاليتهايشان منجر به تماس هاي مكرر با حيوانات اهلی يا حيوانات وحشي،‌ خفاش ها، راكون ها،‌ گربه ها،‌ راسو ها،‌ سگ ها و در معرض خطر ‌ساير گونه هاي حيواني هستند بايستي انجام شود. </a:t>
            </a:r>
          </a:p>
          <a:p>
            <a:endParaRPr lang="fa-I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636680"/>
          </a:xfrm>
        </p:spPr>
        <p:txBody>
          <a:bodyPr>
            <a:normAutofit/>
          </a:bodyPr>
          <a:lstStyle/>
          <a:p>
            <a:pPr algn="r"/>
            <a:r>
              <a:rPr lang="fa-IR" sz="2000" b="1" dirty="0" smtClean="0">
                <a:solidFill>
                  <a:schemeClr val="accent1">
                    <a:lumMod val="75000"/>
                  </a:schemeClr>
                </a:solidFill>
                <a:cs typeface="B Titr" pitchFamily="2" charset="-78"/>
              </a:rPr>
              <a:t>پیشگیری پیش از مواجهه (ادامه):</a:t>
            </a:r>
            <a:endParaRPr lang="fa-IR" sz="2000" dirty="0"/>
          </a:p>
        </p:txBody>
      </p:sp>
      <p:sp>
        <p:nvSpPr>
          <p:cNvPr id="3" name="Content Placeholder 2"/>
          <p:cNvSpPr>
            <a:spLocks noGrp="1"/>
          </p:cNvSpPr>
          <p:nvPr>
            <p:ph idx="1"/>
          </p:nvPr>
        </p:nvSpPr>
        <p:spPr>
          <a:xfrm>
            <a:off x="457200" y="1268760"/>
            <a:ext cx="8229600" cy="5055840"/>
          </a:xfrm>
        </p:spPr>
        <p:txBody>
          <a:bodyPr>
            <a:normAutofit/>
          </a:bodyPr>
          <a:lstStyle/>
          <a:p>
            <a:pPr>
              <a:lnSpc>
                <a:spcPct val="200000"/>
              </a:lnSpc>
            </a:pPr>
            <a:r>
              <a:rPr lang="fa-IR" sz="1600" b="1" dirty="0" smtClean="0">
                <a:cs typeface="B Titr" panose="00000700000000000000" pitchFamily="2" charset="-78"/>
              </a:rPr>
              <a:t>مسافرین بین المللي به مناطق آندميك،كه واكسن و ايمونو گلوبولين در دسترس نیست و‌ ممكن است درمعرض خطر باشند ممکن است واكسيناسيون پيش از مواجهه نیاز داشته باشند. </a:t>
            </a:r>
          </a:p>
          <a:p>
            <a:pPr>
              <a:lnSpc>
                <a:spcPct val="200000"/>
              </a:lnSpc>
            </a:pPr>
            <a:r>
              <a:rPr lang="fa-IR" sz="1600" b="1" dirty="0" smtClean="0">
                <a:cs typeface="B Titr" panose="00000700000000000000" pitchFamily="2" charset="-78"/>
              </a:rPr>
              <a:t> آموزش به مسافرین  در خصوص پیشگیری از حیوان گزیدگی اهمیت دارد. </a:t>
            </a:r>
          </a:p>
          <a:p>
            <a:pPr marL="0" indent="0">
              <a:lnSpc>
                <a:spcPct val="200000"/>
              </a:lnSpc>
              <a:buNone/>
            </a:pPr>
            <a:r>
              <a:rPr lang="fa-IR" sz="1600" b="1" dirty="0">
                <a:solidFill>
                  <a:srgbClr val="C00000"/>
                </a:solidFill>
                <a:cs typeface="B Titr" panose="00000700000000000000" pitchFamily="2" charset="-78"/>
              </a:rPr>
              <a:t>افراد حساس و در معرض خطر هاری</a:t>
            </a:r>
            <a:endParaRPr lang="en-US" sz="1600" dirty="0">
              <a:solidFill>
                <a:srgbClr val="C00000"/>
              </a:solidFill>
              <a:cs typeface="B Titr" panose="00000700000000000000" pitchFamily="2" charset="-78"/>
            </a:endParaRPr>
          </a:p>
          <a:p>
            <a:pPr>
              <a:lnSpc>
                <a:spcPct val="200000"/>
              </a:lnSpc>
            </a:pPr>
            <a:r>
              <a:rPr lang="fa-IR" sz="1600" dirty="0" err="1">
                <a:cs typeface="B Titr" panose="00000700000000000000" pitchFamily="2" charset="-78"/>
              </a:rPr>
              <a:t>دامپزشکان</a:t>
            </a:r>
            <a:r>
              <a:rPr lang="fa-IR" sz="1600" dirty="0">
                <a:cs typeface="B Titr" panose="00000700000000000000" pitchFamily="2" charset="-78"/>
              </a:rPr>
              <a:t>، دانشجویان دام پزشکی، کارکنان مراکز بهداشتی کنترل، درمان و واکسیناسیون هاری، پرسنل </a:t>
            </a:r>
            <a:r>
              <a:rPr lang="fa-IR" sz="1600" dirty="0" err="1">
                <a:cs typeface="B Titr" panose="00000700000000000000" pitchFamily="2" charset="-78"/>
              </a:rPr>
              <a:t>آزمایشگاهای</a:t>
            </a:r>
            <a:r>
              <a:rPr lang="fa-IR" sz="1600" dirty="0">
                <a:cs typeface="B Titr" panose="00000700000000000000" pitchFamily="2" charset="-78"/>
              </a:rPr>
              <a:t> تشخیصی و تحقیقاتی هاری و دانشجویان این مراکز، محیط </a:t>
            </a:r>
            <a:r>
              <a:rPr lang="fa-IR" sz="1600" dirty="0" err="1">
                <a:cs typeface="B Titr" panose="00000700000000000000" pitchFamily="2" charset="-78"/>
              </a:rPr>
              <a:t>بانان</a:t>
            </a:r>
            <a:r>
              <a:rPr lang="fa-IR" sz="1600" dirty="0">
                <a:cs typeface="B Titr" panose="00000700000000000000" pitchFamily="2" charset="-78"/>
              </a:rPr>
              <a:t>، جنگل بان ها، کوه و صخره </a:t>
            </a:r>
            <a:r>
              <a:rPr lang="fa-IR" sz="1600" dirty="0" err="1">
                <a:cs typeface="B Titr" panose="00000700000000000000" pitchFamily="2" charset="-78"/>
              </a:rPr>
              <a:t>نوردان</a:t>
            </a:r>
            <a:r>
              <a:rPr lang="fa-IR" sz="1600" dirty="0">
                <a:cs typeface="B Titr" panose="00000700000000000000" pitchFamily="2" charset="-78"/>
              </a:rPr>
              <a:t>، </a:t>
            </a:r>
            <a:r>
              <a:rPr lang="fa-IR" sz="1600" dirty="0" err="1">
                <a:cs typeface="B Titr" panose="00000700000000000000" pitchFamily="2" charset="-78"/>
              </a:rPr>
              <a:t>غارنوردان</a:t>
            </a:r>
            <a:r>
              <a:rPr lang="fa-IR" sz="1600" dirty="0">
                <a:cs typeface="B Titr" panose="00000700000000000000" pitchFamily="2" charset="-78"/>
              </a:rPr>
              <a:t> ، طبیعت گردان، .... </a:t>
            </a:r>
          </a:p>
          <a:p>
            <a:pPr>
              <a:lnSpc>
                <a:spcPct val="200000"/>
              </a:lnSpc>
            </a:pPr>
            <a:r>
              <a:rPr lang="fa-IR" sz="1600" dirty="0">
                <a:cs typeface="B Titr" panose="00000700000000000000" pitchFamily="2" charset="-78"/>
              </a:rPr>
              <a:t>قبل از شروع به کار در این مراکز ملزم به دریافت واکسن می باشند </a:t>
            </a:r>
          </a:p>
          <a:p>
            <a:pPr>
              <a:lnSpc>
                <a:spcPct val="200000"/>
              </a:lnSpc>
            </a:pPr>
            <a:endParaRPr lang="fa-IR" sz="1600" b="1" dirty="0" smtClean="0">
              <a:cs typeface="B Titr" panose="00000700000000000000" pitchFamily="2" charset="-7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 y="548680"/>
            <a:ext cx="8229600" cy="504056"/>
          </a:xfrm>
        </p:spPr>
        <p:txBody>
          <a:bodyPr>
            <a:noAutofit/>
          </a:bodyPr>
          <a:lstStyle/>
          <a:p>
            <a:pPr algn="r"/>
            <a:r>
              <a:rPr lang="fa-IR" sz="2400" dirty="0" smtClean="0">
                <a:solidFill>
                  <a:srgbClr val="C00000"/>
                </a:solidFill>
                <a:cs typeface="B Titr" panose="00000700000000000000" pitchFamily="2" charset="-78"/>
              </a:rPr>
              <a:t>اهمیت تماس با خفاش</a:t>
            </a:r>
            <a:endParaRPr lang="fa-IR" sz="2400" dirty="0">
              <a:solidFill>
                <a:srgbClr val="C00000"/>
              </a:solidFill>
              <a:cs typeface="B Titr" panose="00000700000000000000" pitchFamily="2" charset="-78"/>
            </a:endParaRPr>
          </a:p>
        </p:txBody>
      </p:sp>
      <p:sp>
        <p:nvSpPr>
          <p:cNvPr id="3" name="Content Placeholder 2"/>
          <p:cNvSpPr>
            <a:spLocks noGrp="1"/>
          </p:cNvSpPr>
          <p:nvPr>
            <p:ph idx="1"/>
          </p:nvPr>
        </p:nvSpPr>
        <p:spPr>
          <a:xfrm>
            <a:off x="467544" y="1052736"/>
            <a:ext cx="8229600" cy="5487888"/>
          </a:xfrm>
        </p:spPr>
        <p:txBody>
          <a:bodyPr/>
          <a:lstStyle/>
          <a:p>
            <a:pPr>
              <a:lnSpc>
                <a:spcPct val="200000"/>
              </a:lnSpc>
            </a:pPr>
            <a:r>
              <a:rPr lang="fa-IR" sz="1600" b="1" dirty="0" smtClean="0">
                <a:cs typeface="B Titr" panose="00000700000000000000" pitchFamily="2" charset="-78"/>
              </a:rPr>
              <a:t>آلوده بودن خفاش ها  به مدت طولانی و دفع ویروس در مدفوع می باشد. </a:t>
            </a:r>
          </a:p>
          <a:p>
            <a:pPr>
              <a:lnSpc>
                <a:spcPct val="200000"/>
              </a:lnSpc>
            </a:pPr>
            <a:r>
              <a:rPr lang="fa-IR" sz="1600" b="1" dirty="0" smtClean="0">
                <a:cs typeface="B Titr" panose="00000700000000000000" pitchFamily="2" charset="-78"/>
              </a:rPr>
              <a:t>انباشته شده مدفوع در غارها و تنفس هوای این محل می تواند منجر به ابتلا به هاری شود.</a:t>
            </a:r>
          </a:p>
          <a:p>
            <a:pPr>
              <a:lnSpc>
                <a:spcPct val="200000"/>
              </a:lnSpc>
            </a:pPr>
            <a:r>
              <a:rPr lang="fa-IR" sz="1600" b="1" dirty="0" smtClean="0">
                <a:cs typeface="B Titr" panose="00000700000000000000" pitchFamily="2" charset="-78"/>
              </a:rPr>
              <a:t>نیازی به گزش توسط خفاش نیست و افرادی که هوای چنین غاری را استنشاق کرده لازم است واکسیناسیون  پس از مواجهه هاری را دریافت نماید.</a:t>
            </a:r>
          </a:p>
          <a:p>
            <a:pPr>
              <a:lnSpc>
                <a:spcPct val="200000"/>
              </a:lnSpc>
            </a:pPr>
            <a:r>
              <a:rPr lang="fa-IR" sz="1600" b="1" dirty="0" smtClean="0">
                <a:cs typeface="B Titr" panose="00000700000000000000" pitchFamily="2" charset="-78"/>
              </a:rPr>
              <a:t>آموزش به غارنوردان </a:t>
            </a:r>
          </a:p>
          <a:p>
            <a:pPr>
              <a:lnSpc>
                <a:spcPct val="200000"/>
              </a:lnSpc>
            </a:pPr>
            <a:r>
              <a:rPr lang="fa-IR" sz="1600" b="1" dirty="0" smtClean="0">
                <a:cs typeface="B Titr" panose="00000700000000000000" pitchFamily="2" charset="-78"/>
              </a:rPr>
              <a:t>خفاش های خونخوار (ومپایر) که خاص قاره امریکا می باشد میزبان گونه خاص ویروس هاری است که می تواند انسان و سایر پستانداران را به بیماری هاری آلوده و باعث مرگ شوند. </a:t>
            </a:r>
          </a:p>
          <a:p>
            <a:pPr>
              <a:lnSpc>
                <a:spcPct val="200000"/>
              </a:lnSpc>
            </a:pPr>
            <a:r>
              <a:rPr lang="fa-IR" sz="1600" b="1" dirty="0" smtClean="0">
                <a:cs typeface="B Titr" panose="00000700000000000000" pitchFamily="2" charset="-78"/>
              </a:rPr>
              <a:t>تاکنون در ایران گزارشی از وجود خفاش آلوده به هاری نشده است با این حال نیاز  است  در صورت بروز چنین اتفاقی غار نوردان اقدامات لازم را در جهت واکسیناسیون علیه هاری انجام دهند.  </a:t>
            </a:r>
            <a:endParaRPr lang="en-US" sz="1600" b="1" dirty="0" smtClean="0">
              <a:cs typeface="B Titr" panose="00000700000000000000" pitchFamily="2" charset="-78"/>
            </a:endParaRPr>
          </a:p>
          <a:p>
            <a:endParaRPr lang="fa-I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832648"/>
          </a:xfrm>
        </p:spPr>
        <p:txBody>
          <a:bodyPr>
            <a:normAutofit/>
          </a:bodyPr>
          <a:lstStyle/>
          <a:p>
            <a:pPr>
              <a:lnSpc>
                <a:spcPct val="200000"/>
              </a:lnSpc>
            </a:pPr>
            <a:r>
              <a:rPr lang="en-US" b="1" dirty="0" smtClean="0">
                <a:solidFill>
                  <a:srgbClr val="CC3300"/>
                </a:solidFill>
                <a:sym typeface="Wingdings"/>
              </a:rPr>
              <a:t></a:t>
            </a:r>
            <a:r>
              <a:rPr lang="fa-IR" b="1" dirty="0" smtClean="0">
                <a:solidFill>
                  <a:srgbClr val="CC3300"/>
                </a:solidFill>
              </a:rPr>
              <a:t> </a:t>
            </a:r>
            <a:r>
              <a:rPr lang="fa-IR" sz="2200" b="1" dirty="0" smtClean="0">
                <a:solidFill>
                  <a:srgbClr val="CC3300"/>
                </a:solidFill>
                <a:cs typeface="B Titr" panose="00000700000000000000" pitchFamily="2" charset="-78"/>
              </a:rPr>
              <a:t>روش واکسیناسیون پیش از مواجهه</a:t>
            </a:r>
            <a:endParaRPr lang="en-US" sz="2200" b="1" dirty="0" smtClean="0">
              <a:solidFill>
                <a:srgbClr val="CC3300"/>
              </a:solidFill>
              <a:cs typeface="B Titr" panose="00000700000000000000" pitchFamily="2" charset="-78"/>
            </a:endParaRPr>
          </a:p>
          <a:p>
            <a:pPr>
              <a:lnSpc>
                <a:spcPct val="200000"/>
              </a:lnSpc>
            </a:pPr>
            <a:r>
              <a:rPr lang="fa-IR" sz="1600" b="1" dirty="0" smtClean="0">
                <a:solidFill>
                  <a:srgbClr val="CC3300"/>
                </a:solidFill>
                <a:cs typeface="B Titr" panose="00000700000000000000" pitchFamily="2" charset="-78"/>
              </a:rPr>
              <a:t>تزریق 2 نوبت واکسن به طور عضلانی در دلتویید، </a:t>
            </a:r>
          </a:p>
          <a:p>
            <a:pPr>
              <a:lnSpc>
                <a:spcPct val="200000"/>
              </a:lnSpc>
            </a:pPr>
            <a:r>
              <a:rPr lang="fa-IR" sz="1600" b="1" dirty="0" smtClean="0">
                <a:solidFill>
                  <a:srgbClr val="CC3300"/>
                </a:solidFill>
                <a:cs typeface="B Titr" panose="00000700000000000000" pitchFamily="2" charset="-78"/>
              </a:rPr>
              <a:t>یک تزریق عضلانی در روزهای صفر و یک تزریق عضلانی در روز 7 </a:t>
            </a:r>
          </a:p>
          <a:p>
            <a:pPr>
              <a:lnSpc>
                <a:spcPct val="200000"/>
              </a:lnSpc>
            </a:pPr>
            <a:r>
              <a:rPr lang="fa-IR" sz="1600" b="1" dirty="0" smtClean="0">
                <a:solidFill>
                  <a:srgbClr val="CC3300"/>
                </a:solidFill>
                <a:cs typeface="B Titr" panose="00000700000000000000" pitchFamily="2" charset="-78"/>
              </a:rPr>
              <a:t>دو تزریق میان پوستی در روز صفر </a:t>
            </a:r>
            <a:r>
              <a:rPr lang="fa-IR" sz="1600" b="1" dirty="0">
                <a:solidFill>
                  <a:srgbClr val="CC3300"/>
                </a:solidFill>
                <a:cs typeface="B Titr" panose="00000700000000000000" pitchFamily="2" charset="-78"/>
              </a:rPr>
              <a:t>و </a:t>
            </a:r>
            <a:r>
              <a:rPr lang="fa-IR" sz="1600" b="1" dirty="0" smtClean="0">
                <a:solidFill>
                  <a:srgbClr val="CC3300"/>
                </a:solidFill>
                <a:cs typeface="B Titr" panose="00000700000000000000" pitchFamily="2" charset="-78"/>
              </a:rPr>
              <a:t>دو </a:t>
            </a:r>
            <a:r>
              <a:rPr lang="fa-IR" sz="1600" b="1" dirty="0">
                <a:solidFill>
                  <a:srgbClr val="CC3300"/>
                </a:solidFill>
                <a:cs typeface="B Titr" panose="00000700000000000000" pitchFamily="2" charset="-78"/>
              </a:rPr>
              <a:t>تزریق میان پوستی</a:t>
            </a:r>
            <a:r>
              <a:rPr lang="fa-IR" sz="1600" b="1" dirty="0" smtClean="0">
                <a:solidFill>
                  <a:srgbClr val="CC3300"/>
                </a:solidFill>
                <a:cs typeface="B Titr" panose="00000700000000000000" pitchFamily="2" charset="-78"/>
              </a:rPr>
              <a:t>  در </a:t>
            </a:r>
            <a:r>
              <a:rPr lang="fa-IR" sz="1600" b="1" dirty="0">
                <a:solidFill>
                  <a:srgbClr val="CC3300"/>
                </a:solidFill>
                <a:cs typeface="B Titr" panose="00000700000000000000" pitchFamily="2" charset="-78"/>
              </a:rPr>
              <a:t>روز </a:t>
            </a:r>
            <a:r>
              <a:rPr lang="fa-IR" sz="1600" b="1" dirty="0" smtClean="0">
                <a:solidFill>
                  <a:srgbClr val="CC3300"/>
                </a:solidFill>
                <a:cs typeface="B Titr" panose="00000700000000000000" pitchFamily="2" charset="-78"/>
              </a:rPr>
              <a:t>7</a:t>
            </a:r>
            <a:endParaRPr lang="fa-IR" sz="1600" b="1" dirty="0">
              <a:solidFill>
                <a:srgbClr val="CC3300"/>
              </a:solidFill>
              <a:cs typeface="B Titr" panose="00000700000000000000" pitchFamily="2" charset="-78"/>
            </a:endParaRPr>
          </a:p>
          <a:p>
            <a:pPr>
              <a:lnSpc>
                <a:spcPct val="200000"/>
              </a:lnSpc>
            </a:pPr>
            <a:r>
              <a:rPr lang="en-US" sz="2200" b="1" dirty="0" smtClean="0">
                <a:cs typeface="B Nazanin" pitchFamily="2" charset="-78"/>
                <a:sym typeface="Wingdings"/>
              </a:rPr>
              <a:t></a:t>
            </a:r>
            <a:r>
              <a:rPr lang="en-US" sz="2200" b="1" dirty="0" smtClean="0">
                <a:cs typeface="B Nazanin" pitchFamily="2" charset="-78"/>
              </a:rPr>
              <a:t> </a:t>
            </a:r>
            <a:r>
              <a:rPr lang="fa-IR" sz="1400" b="1" dirty="0" smtClean="0">
                <a:solidFill>
                  <a:srgbClr val="094479"/>
                </a:solidFill>
                <a:cs typeface="B Titr" panose="00000700000000000000" pitchFamily="2" charset="-78"/>
              </a:rPr>
              <a:t>تزریق های یادآور پس از واکسیناسیون پیش از مواجهه</a:t>
            </a:r>
            <a:endParaRPr lang="en-US" sz="1400" b="1" dirty="0" smtClean="0">
              <a:solidFill>
                <a:srgbClr val="094479"/>
              </a:solidFill>
              <a:cs typeface="B Titr" panose="00000700000000000000" pitchFamily="2" charset="-78"/>
            </a:endParaRPr>
          </a:p>
          <a:p>
            <a:pPr>
              <a:lnSpc>
                <a:spcPct val="200000"/>
              </a:lnSpc>
            </a:pPr>
            <a:r>
              <a:rPr lang="fa-IR" sz="1400" b="1" dirty="0" smtClean="0">
                <a:solidFill>
                  <a:srgbClr val="094479"/>
                </a:solidFill>
                <a:cs typeface="B Titr" panose="00000700000000000000" pitchFamily="2" charset="-78"/>
              </a:rPr>
              <a:t>دوزهای یادآور دورهای برای افرادی که در مناطق اندمیک زندگی می کنند، همچنین مسافران مناطق اندمیک  که قبلا درمان پیش یا پس از مواجهه دریافت کرده اند ضروری نمی باشد. </a:t>
            </a:r>
          </a:p>
          <a:p>
            <a:pPr>
              <a:lnSpc>
                <a:spcPct val="200000"/>
              </a:lnSpc>
            </a:pPr>
            <a:r>
              <a:rPr lang="fa-IR" sz="1400" b="1" dirty="0" smtClean="0">
                <a:cs typeface="B Titr" panose="00000700000000000000" pitchFamily="2" charset="-78"/>
              </a:rPr>
              <a:t>فقط افرادی که شغل آنها را در معرض خطر دایمی یا متناوب ابتلا به هاری قرار می دهد نیاز است دزهای  یادآور واکسن هاری را حتی در عدم وجود مواجهه مشخص دریافت نمایند. درصورت امکان مانیتور کردن  پادتن خنثی کننده در فرد به جای تزریق واکسن یادآور توصیه می شود.</a:t>
            </a:r>
            <a:endParaRPr lang="en-US" sz="1400" b="1" dirty="0" smtClean="0">
              <a:cs typeface="B Titr" panose="00000700000000000000"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pPr algn="r"/>
            <a:r>
              <a:rPr lang="fa-IR" sz="4000" dirty="0" smtClean="0">
                <a:cs typeface="B Titr" pitchFamily="2" charset="-78"/>
              </a:rPr>
              <a:t>پیشگیری از هاری</a:t>
            </a:r>
            <a:endParaRPr lang="fa-IR" sz="4000" dirty="0">
              <a:cs typeface="B Titr" pitchFamily="2" charset="-78"/>
            </a:endParaRPr>
          </a:p>
        </p:txBody>
      </p:sp>
      <p:sp>
        <p:nvSpPr>
          <p:cNvPr id="3" name="Content Placeholder 2"/>
          <p:cNvSpPr>
            <a:spLocks noGrp="1"/>
          </p:cNvSpPr>
          <p:nvPr>
            <p:ph idx="1"/>
          </p:nvPr>
        </p:nvSpPr>
        <p:spPr>
          <a:xfrm>
            <a:off x="457200" y="1124744"/>
            <a:ext cx="8229600" cy="5199856"/>
          </a:xfrm>
        </p:spPr>
        <p:txBody>
          <a:bodyPr>
            <a:normAutofit fontScale="92500"/>
          </a:bodyPr>
          <a:lstStyle/>
          <a:p>
            <a:pPr>
              <a:lnSpc>
                <a:spcPct val="200000"/>
              </a:lnSpc>
              <a:buNone/>
            </a:pPr>
            <a:r>
              <a:rPr lang="fa-IR" sz="2400" b="1" dirty="0" smtClean="0">
                <a:solidFill>
                  <a:schemeClr val="accent3">
                    <a:lumMod val="75000"/>
                  </a:schemeClr>
                </a:solidFill>
                <a:cs typeface="B Titr" pitchFamily="2" charset="-78"/>
              </a:rPr>
              <a:t>هدف: جلوگیری از ورود ویروس به سیستم اعصاب مرکزی که منجربه مرگ میشود</a:t>
            </a:r>
          </a:p>
          <a:p>
            <a:pPr>
              <a:lnSpc>
                <a:spcPct val="200000"/>
              </a:lnSpc>
              <a:buNone/>
            </a:pPr>
            <a:r>
              <a:rPr lang="fa-IR" sz="2400" b="1" dirty="0" smtClean="0">
                <a:solidFill>
                  <a:schemeClr val="accent3">
                    <a:lumMod val="75000"/>
                  </a:schemeClr>
                </a:solidFill>
                <a:cs typeface="B Titr" pitchFamily="2" charset="-78"/>
              </a:rPr>
              <a:t>مهمترین اقدام شامل موارد زیر هستند:</a:t>
            </a:r>
          </a:p>
          <a:p>
            <a:pPr>
              <a:lnSpc>
                <a:spcPct val="200000"/>
              </a:lnSpc>
              <a:buNone/>
            </a:pPr>
            <a:r>
              <a:rPr lang="fa-IR" sz="2400" b="1" dirty="0" smtClean="0">
                <a:solidFill>
                  <a:schemeClr val="accent3">
                    <a:lumMod val="75000"/>
                  </a:schemeClr>
                </a:solidFill>
                <a:cs typeface="B Titr" pitchFamily="2" charset="-78"/>
              </a:rPr>
              <a:t>	</a:t>
            </a:r>
            <a:r>
              <a:rPr lang="fa-IR" sz="2400" b="1" dirty="0" smtClean="0">
                <a:solidFill>
                  <a:srgbClr val="AC148F"/>
                </a:solidFill>
                <a:cs typeface="B Titr" pitchFamily="2" charset="-78"/>
              </a:rPr>
              <a:t>آموزش جامعه در خصوص اهمیت هاری</a:t>
            </a:r>
          </a:p>
          <a:p>
            <a:pPr>
              <a:lnSpc>
                <a:spcPct val="200000"/>
              </a:lnSpc>
              <a:buNone/>
            </a:pPr>
            <a:r>
              <a:rPr lang="fa-IR" sz="2400" b="1" dirty="0">
                <a:solidFill>
                  <a:srgbClr val="AC148F"/>
                </a:solidFill>
                <a:cs typeface="B Titr" pitchFamily="2" charset="-78"/>
              </a:rPr>
              <a:t>	</a:t>
            </a:r>
            <a:r>
              <a:rPr lang="fa-IR" sz="2400" b="1" dirty="0" smtClean="0">
                <a:solidFill>
                  <a:srgbClr val="AC148F"/>
                </a:solidFill>
                <a:cs typeface="B Titr" pitchFamily="2" charset="-78"/>
              </a:rPr>
              <a:t>		اقدامات لازم جهت پیشگیری از گزش</a:t>
            </a:r>
          </a:p>
          <a:p>
            <a:pPr>
              <a:lnSpc>
                <a:spcPct val="200000"/>
              </a:lnSpc>
              <a:buNone/>
            </a:pPr>
            <a:r>
              <a:rPr lang="fa-IR" sz="2400" b="1" dirty="0">
                <a:solidFill>
                  <a:srgbClr val="AC148F"/>
                </a:solidFill>
                <a:cs typeface="B Titr" pitchFamily="2" charset="-78"/>
              </a:rPr>
              <a:t>	</a:t>
            </a:r>
            <a:r>
              <a:rPr lang="fa-IR" sz="2400" b="1" dirty="0" smtClean="0">
                <a:solidFill>
                  <a:srgbClr val="AC148F"/>
                </a:solidFill>
                <a:cs typeface="B Titr" pitchFamily="2" charset="-78"/>
              </a:rPr>
              <a:t>		مراجعه فوری پس از گزش</a:t>
            </a:r>
          </a:p>
          <a:p>
            <a:pPr>
              <a:lnSpc>
                <a:spcPct val="200000"/>
              </a:lnSpc>
              <a:buNone/>
            </a:pPr>
            <a:r>
              <a:rPr lang="fa-IR" sz="2400" b="1" dirty="0" smtClean="0">
                <a:solidFill>
                  <a:srgbClr val="AC148F"/>
                </a:solidFill>
                <a:cs typeface="B Titr" pitchFamily="2" charset="-78"/>
              </a:rPr>
              <a:t>		 آموزش موارد حیوان گزیده در خصوص تکمیل واکسیناسیون</a:t>
            </a:r>
            <a:endParaRPr lang="en-US" sz="2400" b="1" dirty="0" smtClean="0">
              <a:solidFill>
                <a:srgbClr val="AC148F"/>
              </a:solidFill>
              <a:cs typeface="B Tit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normAutofit lnSpcReduction="10000"/>
          </a:bodyPr>
          <a:lstStyle/>
          <a:p>
            <a:pPr marL="0" indent="0">
              <a:buNone/>
            </a:pPr>
            <a:r>
              <a:rPr lang="fa-IR" b="1" dirty="0" smtClean="0">
                <a:cs typeface="B Titr" panose="00000700000000000000" pitchFamily="2" charset="-78"/>
              </a:rPr>
              <a:t>. </a:t>
            </a:r>
            <a:r>
              <a:rPr lang="fa-IR" b="1" dirty="0" err="1">
                <a:cs typeface="B Titr" panose="00000700000000000000" pitchFamily="2" charset="-78"/>
              </a:rPr>
              <a:t>بارداري</a:t>
            </a:r>
            <a:r>
              <a:rPr lang="fa-IR" b="1" dirty="0">
                <a:cs typeface="B Titr" panose="00000700000000000000" pitchFamily="2" charset="-78"/>
              </a:rPr>
              <a:t> </a:t>
            </a:r>
            <a:endParaRPr lang="en-US" dirty="0">
              <a:cs typeface="B Titr" panose="00000700000000000000" pitchFamily="2" charset="-78"/>
            </a:endParaRPr>
          </a:p>
          <a:p>
            <a:pPr>
              <a:lnSpc>
                <a:spcPct val="150000"/>
              </a:lnSpc>
            </a:pPr>
            <a:r>
              <a:rPr lang="fa-IR" sz="1900" b="1" dirty="0" err="1" smtClean="0">
                <a:cs typeface="B Nazanin" panose="00000400000000000000" pitchFamily="2" charset="-78"/>
              </a:rPr>
              <a:t>حاملگي</a:t>
            </a:r>
            <a:r>
              <a:rPr lang="fa-IR" sz="1900" b="1" dirty="0" smtClean="0">
                <a:cs typeface="B Nazanin" panose="00000400000000000000" pitchFamily="2" charset="-78"/>
              </a:rPr>
              <a:t> </a:t>
            </a:r>
            <a:r>
              <a:rPr lang="fa-IR" sz="1900" b="1" dirty="0" err="1">
                <a:cs typeface="B Nazanin" panose="00000400000000000000" pitchFamily="2" charset="-78"/>
              </a:rPr>
              <a:t>دليل</a:t>
            </a:r>
            <a:r>
              <a:rPr lang="fa-IR" sz="1900" b="1" dirty="0">
                <a:cs typeface="B Nazanin" panose="00000400000000000000" pitchFamily="2" charset="-78"/>
              </a:rPr>
              <a:t> منع </a:t>
            </a:r>
            <a:r>
              <a:rPr lang="fa-IR" sz="1900" b="1" dirty="0" err="1">
                <a:cs typeface="B Nazanin" panose="00000400000000000000" pitchFamily="2" charset="-78"/>
              </a:rPr>
              <a:t>واكسيناسيون</a:t>
            </a:r>
            <a:r>
              <a:rPr lang="fa-IR" sz="1900" b="1" dirty="0">
                <a:cs typeface="B Nazanin" panose="00000400000000000000" pitchFamily="2" charset="-78"/>
              </a:rPr>
              <a:t> پس از مواجهه </a:t>
            </a:r>
            <a:r>
              <a:rPr lang="fa-IR" sz="1900" b="1" dirty="0" err="1">
                <a:cs typeface="B Nazanin" panose="00000400000000000000" pitchFamily="2" charset="-78"/>
              </a:rPr>
              <a:t>نمي</a:t>
            </a:r>
            <a:r>
              <a:rPr lang="fa-IR" sz="1900" b="1" dirty="0">
                <a:cs typeface="B Nazanin" panose="00000400000000000000" pitchFamily="2" charset="-78"/>
              </a:rPr>
              <a:t> باشد.  </a:t>
            </a:r>
            <a:endParaRPr lang="fa-IR" sz="1900" b="1" dirty="0" smtClean="0">
              <a:cs typeface="B Nazanin" panose="00000400000000000000" pitchFamily="2" charset="-78"/>
            </a:endParaRPr>
          </a:p>
          <a:p>
            <a:pPr>
              <a:lnSpc>
                <a:spcPct val="150000"/>
              </a:lnSpc>
            </a:pPr>
            <a:r>
              <a:rPr lang="fa-IR" sz="1900" b="1" dirty="0" smtClean="0">
                <a:cs typeface="B Nazanin" panose="00000400000000000000" pitchFamily="2" charset="-78"/>
              </a:rPr>
              <a:t>واکسیناسیون موجب </a:t>
            </a:r>
            <a:r>
              <a:rPr lang="fa-IR" sz="1900" b="1" dirty="0" err="1" smtClean="0">
                <a:cs typeface="B Nazanin" panose="00000400000000000000" pitchFamily="2" charset="-78"/>
              </a:rPr>
              <a:t>افزايش</a:t>
            </a:r>
            <a:r>
              <a:rPr lang="fa-IR" sz="1900" b="1" dirty="0" smtClean="0">
                <a:cs typeface="B Nazanin" panose="00000400000000000000" pitchFamily="2" charset="-78"/>
              </a:rPr>
              <a:t> </a:t>
            </a:r>
            <a:r>
              <a:rPr lang="fa-IR" sz="1900" b="1" dirty="0">
                <a:cs typeface="B Nazanin" panose="00000400000000000000" pitchFamily="2" charset="-78"/>
              </a:rPr>
              <a:t>بروز سقط،‌ </a:t>
            </a:r>
            <a:r>
              <a:rPr lang="fa-IR" sz="1900" b="1" dirty="0" err="1">
                <a:cs typeface="B Nazanin" panose="00000400000000000000" pitchFamily="2" charset="-78"/>
              </a:rPr>
              <a:t>تولدهاي</a:t>
            </a:r>
            <a:r>
              <a:rPr lang="fa-IR" sz="1900" b="1" dirty="0">
                <a:cs typeface="B Nazanin" panose="00000400000000000000" pitchFamily="2" charset="-78"/>
              </a:rPr>
              <a:t> زود هنگام </a:t>
            </a:r>
            <a:r>
              <a:rPr lang="fa-IR" sz="1900" b="1" dirty="0" err="1">
                <a:cs typeface="B Nazanin" panose="00000400000000000000" pitchFamily="2" charset="-78"/>
              </a:rPr>
              <a:t>يا</a:t>
            </a:r>
            <a:r>
              <a:rPr lang="fa-IR" sz="1900" b="1" dirty="0">
                <a:cs typeface="B Nazanin" panose="00000400000000000000" pitchFamily="2" charset="-78"/>
              </a:rPr>
              <a:t> </a:t>
            </a:r>
            <a:r>
              <a:rPr lang="fa-IR" sz="1900" b="1" dirty="0" err="1">
                <a:cs typeface="B Nazanin" panose="00000400000000000000" pitchFamily="2" charset="-78"/>
              </a:rPr>
              <a:t>ناهنجاري</a:t>
            </a:r>
            <a:r>
              <a:rPr lang="fa-IR" sz="1900" b="1" dirty="0">
                <a:cs typeface="B Nazanin" panose="00000400000000000000" pitchFamily="2" charset="-78"/>
              </a:rPr>
              <a:t> </a:t>
            </a:r>
            <a:r>
              <a:rPr lang="fa-IR" sz="1900" b="1" dirty="0" err="1">
                <a:cs typeface="B Nazanin" panose="00000400000000000000" pitchFamily="2" charset="-78"/>
              </a:rPr>
              <a:t>هاي</a:t>
            </a:r>
            <a:r>
              <a:rPr lang="fa-IR" sz="1900" b="1" dirty="0">
                <a:cs typeface="B Nazanin" panose="00000400000000000000" pitchFamily="2" charset="-78"/>
              </a:rPr>
              <a:t> </a:t>
            </a:r>
            <a:r>
              <a:rPr lang="fa-IR" sz="1900" b="1" dirty="0" err="1">
                <a:cs typeface="B Nazanin" panose="00000400000000000000" pitchFamily="2" charset="-78"/>
              </a:rPr>
              <a:t>مادرزادي</a:t>
            </a:r>
            <a:r>
              <a:rPr lang="fa-IR" sz="1900" b="1" dirty="0">
                <a:cs typeface="B Nazanin" panose="00000400000000000000" pitchFamily="2" charset="-78"/>
              </a:rPr>
              <a:t> </a:t>
            </a:r>
            <a:r>
              <a:rPr lang="fa-IR" sz="1900" b="1" dirty="0" err="1" smtClean="0">
                <a:cs typeface="B Nazanin" panose="00000400000000000000" pitchFamily="2" charset="-78"/>
              </a:rPr>
              <a:t>نمی</a:t>
            </a:r>
            <a:r>
              <a:rPr lang="fa-IR" sz="1900" b="1" dirty="0" smtClean="0">
                <a:cs typeface="B Nazanin" panose="00000400000000000000" pitchFamily="2" charset="-78"/>
              </a:rPr>
              <a:t> شود </a:t>
            </a:r>
          </a:p>
          <a:p>
            <a:pPr>
              <a:lnSpc>
                <a:spcPct val="150000"/>
              </a:lnSpc>
            </a:pPr>
            <a:r>
              <a:rPr lang="fa-IR" sz="1900" b="1" dirty="0" smtClean="0">
                <a:cs typeface="B Nazanin" panose="00000400000000000000" pitchFamily="2" charset="-78"/>
              </a:rPr>
              <a:t>در صورت لزوم‌ </a:t>
            </a:r>
            <a:r>
              <a:rPr lang="fa-IR" sz="1900" b="1" dirty="0">
                <a:cs typeface="B Nazanin" panose="00000400000000000000" pitchFamily="2" charset="-78"/>
              </a:rPr>
              <a:t>پیشگیری </a:t>
            </a:r>
            <a:r>
              <a:rPr lang="fa-IR" sz="1900" b="1" dirty="0" err="1">
                <a:cs typeface="B Nazanin" panose="00000400000000000000" pitchFamily="2" charset="-78"/>
              </a:rPr>
              <a:t>پيش</a:t>
            </a:r>
            <a:r>
              <a:rPr lang="fa-IR" sz="1900" b="1" dirty="0">
                <a:cs typeface="B Nazanin" panose="00000400000000000000" pitchFamily="2" charset="-78"/>
              </a:rPr>
              <a:t> از مواجه در </a:t>
            </a:r>
            <a:r>
              <a:rPr lang="fa-IR" sz="1900" b="1" dirty="0" err="1">
                <a:cs typeface="B Nazanin" panose="00000400000000000000" pitchFamily="2" charset="-78"/>
              </a:rPr>
              <a:t>طي</a:t>
            </a:r>
            <a:r>
              <a:rPr lang="fa-IR" sz="1900" b="1" dirty="0">
                <a:cs typeface="B Nazanin" panose="00000400000000000000" pitchFamily="2" charset="-78"/>
              </a:rPr>
              <a:t> </a:t>
            </a:r>
            <a:r>
              <a:rPr lang="fa-IR" sz="1900" b="1" dirty="0" err="1">
                <a:cs typeface="B Nazanin" panose="00000400000000000000" pitchFamily="2" charset="-78"/>
              </a:rPr>
              <a:t>حاملگي</a:t>
            </a:r>
            <a:r>
              <a:rPr lang="fa-IR" sz="1900" b="1" dirty="0">
                <a:cs typeface="B Nazanin" panose="00000400000000000000" pitchFamily="2" charset="-78"/>
              </a:rPr>
              <a:t> </a:t>
            </a:r>
            <a:r>
              <a:rPr lang="fa-IR" sz="1900" b="1" dirty="0" err="1">
                <a:cs typeface="B Nazanin" panose="00000400000000000000" pitchFamily="2" charset="-78"/>
              </a:rPr>
              <a:t>نيز</a:t>
            </a:r>
            <a:r>
              <a:rPr lang="fa-IR" sz="1900" b="1" dirty="0">
                <a:cs typeface="B Nazanin" panose="00000400000000000000" pitchFamily="2" charset="-78"/>
              </a:rPr>
              <a:t> تجویز </a:t>
            </a:r>
            <a:r>
              <a:rPr lang="fa-IR" sz="1900" b="1" dirty="0" err="1">
                <a:cs typeface="B Nazanin" panose="00000400000000000000" pitchFamily="2" charset="-78"/>
              </a:rPr>
              <a:t>مي</a:t>
            </a:r>
            <a:r>
              <a:rPr lang="fa-IR" sz="1900" b="1" dirty="0">
                <a:cs typeface="B Nazanin" panose="00000400000000000000" pitchFamily="2" charset="-78"/>
              </a:rPr>
              <a:t> شود. </a:t>
            </a:r>
            <a:endParaRPr lang="fa-IR" sz="1900" b="1" dirty="0" smtClean="0">
              <a:cs typeface="B Nazanin" panose="00000400000000000000" pitchFamily="2" charset="-78"/>
            </a:endParaRPr>
          </a:p>
          <a:p>
            <a:pPr>
              <a:lnSpc>
                <a:spcPct val="150000"/>
              </a:lnSpc>
            </a:pPr>
            <a:r>
              <a:rPr lang="fa-IR" sz="1900" b="1" dirty="0" smtClean="0">
                <a:cs typeface="B Nazanin" panose="00000400000000000000" pitchFamily="2" charset="-78"/>
              </a:rPr>
              <a:t>مواجهه </a:t>
            </a:r>
            <a:r>
              <a:rPr lang="fa-IR" sz="1900" b="1" dirty="0">
                <a:cs typeface="B Nazanin" panose="00000400000000000000" pitchFamily="2" charset="-78"/>
              </a:rPr>
              <a:t>با </a:t>
            </a:r>
            <a:r>
              <a:rPr lang="fa-IR" sz="1900" b="1" dirty="0" err="1">
                <a:cs typeface="B Nazanin" panose="00000400000000000000" pitchFamily="2" charset="-78"/>
              </a:rPr>
              <a:t>هاري</a:t>
            </a:r>
            <a:r>
              <a:rPr lang="fa-IR" sz="1900" b="1" dirty="0">
                <a:cs typeface="B Nazanin" panose="00000400000000000000" pitchFamily="2" charset="-78"/>
              </a:rPr>
              <a:t> </a:t>
            </a:r>
            <a:r>
              <a:rPr lang="fa-IR" sz="1900" b="1" dirty="0" err="1">
                <a:cs typeface="B Nazanin" panose="00000400000000000000" pitchFamily="2" charset="-78"/>
              </a:rPr>
              <a:t>يا</a:t>
            </a:r>
            <a:r>
              <a:rPr lang="fa-IR" sz="1900" b="1" dirty="0">
                <a:cs typeface="B Nazanin" panose="00000400000000000000" pitchFamily="2" charset="-78"/>
              </a:rPr>
              <a:t> </a:t>
            </a:r>
            <a:r>
              <a:rPr lang="fa-IR" sz="1900" b="1" dirty="0" err="1">
                <a:cs typeface="B Nazanin" panose="00000400000000000000" pitchFamily="2" charset="-78"/>
              </a:rPr>
              <a:t>تشخيص</a:t>
            </a:r>
            <a:r>
              <a:rPr lang="fa-IR" sz="1900" b="1" dirty="0">
                <a:cs typeface="B Nazanin" panose="00000400000000000000" pitchFamily="2" charset="-78"/>
              </a:rPr>
              <a:t> </a:t>
            </a:r>
            <a:r>
              <a:rPr lang="fa-IR" sz="1900" b="1" dirty="0" err="1">
                <a:cs typeface="B Nazanin" panose="00000400000000000000" pitchFamily="2" charset="-78"/>
              </a:rPr>
              <a:t>هاري</a:t>
            </a:r>
            <a:r>
              <a:rPr lang="fa-IR" sz="1900" b="1" dirty="0">
                <a:cs typeface="B Nazanin" panose="00000400000000000000" pitchFamily="2" charset="-78"/>
              </a:rPr>
              <a:t> در مادر </a:t>
            </a:r>
            <a:r>
              <a:rPr lang="fa-IR" sz="1900" b="1" dirty="0" err="1">
                <a:cs typeface="B Nazanin" panose="00000400000000000000" pitchFamily="2" charset="-78"/>
              </a:rPr>
              <a:t>نبايد</a:t>
            </a:r>
            <a:r>
              <a:rPr lang="fa-IR" sz="1900" b="1" dirty="0">
                <a:cs typeface="B Nazanin" panose="00000400000000000000" pitchFamily="2" charset="-78"/>
              </a:rPr>
              <a:t> </a:t>
            </a:r>
            <a:r>
              <a:rPr lang="fa-IR" sz="1900" b="1" dirty="0" err="1">
                <a:cs typeface="B Nazanin" panose="00000400000000000000" pitchFamily="2" charset="-78"/>
              </a:rPr>
              <a:t>دليلي</a:t>
            </a:r>
            <a:r>
              <a:rPr lang="fa-IR" sz="1900" b="1" dirty="0">
                <a:cs typeface="B Nazanin" panose="00000400000000000000" pitchFamily="2" charset="-78"/>
              </a:rPr>
              <a:t> </a:t>
            </a:r>
            <a:r>
              <a:rPr lang="fa-IR" sz="1900" b="1" dirty="0" err="1">
                <a:cs typeface="B Nazanin" panose="00000400000000000000" pitchFamily="2" charset="-78"/>
              </a:rPr>
              <a:t>براي</a:t>
            </a:r>
            <a:r>
              <a:rPr lang="fa-IR" sz="1900" b="1" dirty="0">
                <a:cs typeface="B Nazanin" panose="00000400000000000000" pitchFamily="2" charset="-78"/>
              </a:rPr>
              <a:t> قطع </a:t>
            </a:r>
            <a:r>
              <a:rPr lang="fa-IR" sz="1900" b="1" dirty="0" err="1">
                <a:cs typeface="B Nazanin" panose="00000400000000000000" pitchFamily="2" charset="-78"/>
              </a:rPr>
              <a:t>بارداري</a:t>
            </a:r>
            <a:r>
              <a:rPr lang="fa-IR" sz="1900" b="1" dirty="0">
                <a:cs typeface="B Nazanin" panose="00000400000000000000" pitchFamily="2" charset="-78"/>
              </a:rPr>
              <a:t> باشد</a:t>
            </a:r>
            <a:r>
              <a:rPr lang="en-US" sz="1900" b="1" dirty="0">
                <a:cs typeface="B Nazanin" panose="00000400000000000000" pitchFamily="2" charset="-78"/>
              </a:rPr>
              <a:t>. </a:t>
            </a:r>
          </a:p>
          <a:p>
            <a:pPr>
              <a:lnSpc>
                <a:spcPct val="150000"/>
              </a:lnSpc>
            </a:pPr>
            <a:r>
              <a:rPr lang="fa-IR" sz="1900" b="1" dirty="0">
                <a:cs typeface="B Nazanin" panose="00000400000000000000" pitchFamily="2" charset="-78"/>
              </a:rPr>
              <a:t> </a:t>
            </a:r>
            <a:endParaRPr lang="en-US" sz="1900" b="1" dirty="0">
              <a:cs typeface="B Nazanin" panose="00000400000000000000" pitchFamily="2" charset="-78"/>
            </a:endParaRPr>
          </a:p>
          <a:p>
            <a:pPr>
              <a:lnSpc>
                <a:spcPct val="150000"/>
              </a:lnSpc>
            </a:pPr>
            <a:r>
              <a:rPr lang="fa-IR" sz="2200" b="1" dirty="0" smtClean="0">
                <a:cs typeface="B Titr" panose="00000700000000000000" pitchFamily="2" charset="-78"/>
              </a:rPr>
              <a:t>. </a:t>
            </a:r>
            <a:r>
              <a:rPr lang="fa-IR" sz="2200" b="1" dirty="0">
                <a:cs typeface="B Titr" panose="00000700000000000000" pitchFamily="2" charset="-78"/>
              </a:rPr>
              <a:t>حساسیت­ها</a:t>
            </a:r>
            <a:endParaRPr lang="en-US" sz="2200" b="1" dirty="0">
              <a:cs typeface="B Titr" panose="00000700000000000000" pitchFamily="2" charset="-78"/>
            </a:endParaRPr>
          </a:p>
          <a:p>
            <a:pPr>
              <a:lnSpc>
                <a:spcPct val="150000"/>
              </a:lnSpc>
            </a:pPr>
            <a:r>
              <a:rPr lang="fa-IR" sz="1900" b="1" dirty="0" err="1">
                <a:cs typeface="B Nazanin" panose="00000400000000000000" pitchFamily="2" charset="-78"/>
              </a:rPr>
              <a:t>فردي</a:t>
            </a:r>
            <a:r>
              <a:rPr lang="fa-IR" sz="1900" b="1" dirty="0">
                <a:cs typeface="B Nazanin" panose="00000400000000000000" pitchFamily="2" charset="-78"/>
              </a:rPr>
              <a:t> </a:t>
            </a:r>
            <a:r>
              <a:rPr lang="fa-IR" sz="1900" b="1" dirty="0" err="1">
                <a:cs typeface="B Nazanin" panose="00000400000000000000" pitchFamily="2" charset="-78"/>
              </a:rPr>
              <a:t>كه</a:t>
            </a:r>
            <a:r>
              <a:rPr lang="fa-IR" sz="1900" b="1" dirty="0">
                <a:cs typeface="B Nazanin" panose="00000400000000000000" pitchFamily="2" charset="-78"/>
              </a:rPr>
              <a:t> سابقه </a:t>
            </a:r>
            <a:r>
              <a:rPr lang="fa-IR" sz="1900" b="1" dirty="0" err="1">
                <a:cs typeface="B Nazanin" panose="00000400000000000000" pitchFamily="2" charset="-78"/>
              </a:rPr>
              <a:t>حساسيت</a:t>
            </a:r>
            <a:r>
              <a:rPr lang="fa-IR" sz="1900" b="1" dirty="0">
                <a:cs typeface="B Nazanin" panose="00000400000000000000" pitchFamily="2" charset="-78"/>
              </a:rPr>
              <a:t> شدید به </a:t>
            </a:r>
            <a:r>
              <a:rPr lang="fa-IR" sz="1900" b="1" dirty="0" err="1">
                <a:cs typeface="B Nazanin" panose="00000400000000000000" pitchFamily="2" charset="-78"/>
              </a:rPr>
              <a:t>واكسن</a:t>
            </a:r>
            <a:r>
              <a:rPr lang="fa-IR" sz="1900" b="1" dirty="0">
                <a:cs typeface="B Nazanin" panose="00000400000000000000" pitchFamily="2" charset="-78"/>
              </a:rPr>
              <a:t> </a:t>
            </a:r>
            <a:r>
              <a:rPr lang="fa-IR" sz="1900" b="1" dirty="0" err="1">
                <a:cs typeface="B Nazanin" panose="00000400000000000000" pitchFamily="2" charset="-78"/>
              </a:rPr>
              <a:t>هاري</a:t>
            </a:r>
            <a:r>
              <a:rPr lang="fa-IR" sz="1900" b="1" dirty="0">
                <a:cs typeface="B Nazanin" panose="00000400000000000000" pitchFamily="2" charset="-78"/>
              </a:rPr>
              <a:t> </a:t>
            </a:r>
            <a:r>
              <a:rPr lang="fa-IR" sz="1900" b="1" dirty="0" err="1">
                <a:cs typeface="B Nazanin" panose="00000400000000000000" pitchFamily="2" charset="-78"/>
              </a:rPr>
              <a:t>يا</a:t>
            </a:r>
            <a:r>
              <a:rPr lang="fa-IR" sz="1900" b="1" dirty="0">
                <a:cs typeface="B Nazanin" panose="00000400000000000000" pitchFamily="2" charset="-78"/>
              </a:rPr>
              <a:t> </a:t>
            </a:r>
            <a:r>
              <a:rPr lang="fa-IR" sz="1900" b="1" dirty="0" err="1">
                <a:cs typeface="B Nazanin" panose="00000400000000000000" pitchFamily="2" charset="-78"/>
              </a:rPr>
              <a:t>اجزاي</a:t>
            </a:r>
            <a:r>
              <a:rPr lang="fa-IR" sz="1900" b="1" dirty="0">
                <a:cs typeface="B Nazanin" panose="00000400000000000000" pitchFamily="2" charset="-78"/>
              </a:rPr>
              <a:t> </a:t>
            </a:r>
            <a:r>
              <a:rPr lang="fa-IR" sz="1900" b="1" dirty="0" err="1">
                <a:cs typeface="B Nazanin" panose="00000400000000000000" pitchFamily="2" charset="-78"/>
              </a:rPr>
              <a:t>واكسن</a:t>
            </a:r>
            <a:r>
              <a:rPr lang="fa-IR" sz="1900" b="1" dirty="0">
                <a:cs typeface="B Nazanin" panose="00000400000000000000" pitchFamily="2" charset="-78"/>
              </a:rPr>
              <a:t> </a:t>
            </a:r>
            <a:r>
              <a:rPr lang="fa-IR" sz="1900" b="1" dirty="0" err="1">
                <a:cs typeface="B Nazanin" panose="00000400000000000000" pitchFamily="2" charset="-78"/>
              </a:rPr>
              <a:t>هاري</a:t>
            </a:r>
            <a:r>
              <a:rPr lang="fa-IR" sz="1900" b="1" dirty="0">
                <a:cs typeface="B Nazanin" panose="00000400000000000000" pitchFamily="2" charset="-78"/>
              </a:rPr>
              <a:t> دارد </a:t>
            </a:r>
            <a:r>
              <a:rPr lang="fa-IR" sz="1900" b="1" dirty="0" err="1">
                <a:cs typeface="B Nazanin" panose="00000400000000000000" pitchFamily="2" charset="-78"/>
              </a:rPr>
              <a:t>يا</a:t>
            </a:r>
            <a:r>
              <a:rPr lang="fa-IR" sz="1900" b="1" dirty="0">
                <a:cs typeface="B Nazanin" panose="00000400000000000000" pitchFamily="2" charset="-78"/>
              </a:rPr>
              <a:t> </a:t>
            </a:r>
            <a:r>
              <a:rPr lang="fa-IR" sz="1900" b="1" dirty="0" err="1">
                <a:cs typeface="B Nazanin" panose="00000400000000000000" pitchFamily="2" charset="-78"/>
              </a:rPr>
              <a:t>ديگر</a:t>
            </a:r>
            <a:r>
              <a:rPr lang="fa-IR" sz="1900" b="1" dirty="0">
                <a:cs typeface="B Nazanin" panose="00000400000000000000" pitchFamily="2" charset="-78"/>
              </a:rPr>
              <a:t> </a:t>
            </a:r>
            <a:r>
              <a:rPr lang="fa-IR" sz="1900" b="1" dirty="0" err="1">
                <a:cs typeface="B Nazanin" panose="00000400000000000000" pitchFamily="2" charset="-78"/>
              </a:rPr>
              <a:t>واكسن</a:t>
            </a:r>
            <a:r>
              <a:rPr lang="fa-IR" sz="1900" b="1" dirty="0">
                <a:cs typeface="B Nazanin" panose="00000400000000000000" pitchFamily="2" charset="-78"/>
              </a:rPr>
              <a:t> </a:t>
            </a:r>
            <a:r>
              <a:rPr lang="fa-IR" sz="1900" b="1" dirty="0" err="1">
                <a:cs typeface="B Nazanin" panose="00000400000000000000" pitchFamily="2" charset="-78"/>
              </a:rPr>
              <a:t>هايي</a:t>
            </a:r>
            <a:r>
              <a:rPr lang="fa-IR" sz="1900" b="1" dirty="0">
                <a:cs typeface="B Nazanin" panose="00000400000000000000" pitchFamily="2" charset="-78"/>
              </a:rPr>
              <a:t> </a:t>
            </a:r>
            <a:r>
              <a:rPr lang="fa-IR" sz="1900" b="1" dirty="0" err="1">
                <a:cs typeface="B Nazanin" panose="00000400000000000000" pitchFamily="2" charset="-78"/>
              </a:rPr>
              <a:t>كه</a:t>
            </a:r>
            <a:r>
              <a:rPr lang="fa-IR" sz="1900" b="1" dirty="0">
                <a:cs typeface="B Nazanin" panose="00000400000000000000" pitchFamily="2" charset="-78"/>
              </a:rPr>
              <a:t> </a:t>
            </a:r>
            <a:r>
              <a:rPr lang="fa-IR" sz="1900" b="1" dirty="0" err="1">
                <a:cs typeface="B Nazanin" panose="00000400000000000000" pitchFamily="2" charset="-78"/>
              </a:rPr>
              <a:t>اجزاي</a:t>
            </a:r>
            <a:r>
              <a:rPr lang="fa-IR" sz="1900" b="1" dirty="0">
                <a:cs typeface="B Nazanin" panose="00000400000000000000" pitchFamily="2" charset="-78"/>
              </a:rPr>
              <a:t> آن در </a:t>
            </a:r>
            <a:r>
              <a:rPr lang="fa-IR" sz="1900" b="1" dirty="0" err="1">
                <a:cs typeface="B Nazanin" panose="00000400000000000000" pitchFamily="2" charset="-78"/>
              </a:rPr>
              <a:t>واكسن</a:t>
            </a:r>
            <a:r>
              <a:rPr lang="fa-IR" sz="1900" b="1" dirty="0">
                <a:cs typeface="B Nazanin" panose="00000400000000000000" pitchFamily="2" charset="-78"/>
              </a:rPr>
              <a:t> </a:t>
            </a:r>
            <a:r>
              <a:rPr lang="fa-IR" sz="1900" b="1" dirty="0" err="1">
                <a:cs typeface="B Nazanin" panose="00000400000000000000" pitchFamily="2" charset="-78"/>
              </a:rPr>
              <a:t>هاري</a:t>
            </a:r>
            <a:r>
              <a:rPr lang="fa-IR" sz="1900" b="1" dirty="0">
                <a:cs typeface="B Nazanin" panose="00000400000000000000" pitchFamily="2" charset="-78"/>
              </a:rPr>
              <a:t> موجود است، </a:t>
            </a:r>
            <a:r>
              <a:rPr lang="fa-IR" sz="1900" b="1" dirty="0" err="1">
                <a:cs typeface="B Nazanin" panose="00000400000000000000" pitchFamily="2" charset="-78"/>
              </a:rPr>
              <a:t>بايد</a:t>
            </a:r>
            <a:r>
              <a:rPr lang="fa-IR" sz="1900" b="1" dirty="0">
                <a:cs typeface="B Nazanin" panose="00000400000000000000" pitchFamily="2" charset="-78"/>
              </a:rPr>
              <a:t> با </a:t>
            </a:r>
            <a:r>
              <a:rPr lang="fa-IR" sz="1900" b="1" dirty="0" err="1">
                <a:cs typeface="B Nazanin" panose="00000400000000000000" pitchFamily="2" charset="-78"/>
              </a:rPr>
              <a:t>احتياط</a:t>
            </a:r>
            <a:r>
              <a:rPr lang="fa-IR" sz="1900" b="1" dirty="0">
                <a:cs typeface="B Nazanin" panose="00000400000000000000" pitchFamily="2" charset="-78"/>
              </a:rPr>
              <a:t> </a:t>
            </a:r>
            <a:r>
              <a:rPr lang="fa-IR" sz="1900" b="1" dirty="0" err="1">
                <a:cs typeface="B Nazanin" panose="00000400000000000000" pitchFamily="2" charset="-78"/>
              </a:rPr>
              <a:t>واكسينه</a:t>
            </a:r>
            <a:r>
              <a:rPr lang="fa-IR" sz="1900" b="1" dirty="0">
                <a:cs typeface="B Nazanin" panose="00000400000000000000" pitchFamily="2" charset="-78"/>
              </a:rPr>
              <a:t> شوند. </a:t>
            </a:r>
            <a:endParaRPr lang="fa-IR" sz="1900" b="1" dirty="0" smtClean="0">
              <a:cs typeface="B Nazanin" panose="00000400000000000000" pitchFamily="2" charset="-78"/>
            </a:endParaRPr>
          </a:p>
          <a:p>
            <a:pPr>
              <a:lnSpc>
                <a:spcPct val="150000"/>
              </a:lnSpc>
            </a:pPr>
            <a:r>
              <a:rPr lang="fa-IR" sz="1900" b="1" dirty="0" smtClean="0">
                <a:cs typeface="B Nazanin" panose="00000400000000000000" pitchFamily="2" charset="-78"/>
              </a:rPr>
              <a:t>کسی </a:t>
            </a:r>
            <a:r>
              <a:rPr lang="fa-IR" sz="1900" b="1" dirty="0">
                <a:cs typeface="B Nazanin" panose="00000400000000000000" pitchFamily="2" charset="-78"/>
              </a:rPr>
              <a:t>که با دوزهای اولیه دچار حساسیت شد، </a:t>
            </a:r>
            <a:r>
              <a:rPr lang="fa-IR" sz="1900" b="1" dirty="0" smtClean="0">
                <a:cs typeface="B Nazanin" panose="00000400000000000000" pitchFamily="2" charset="-78"/>
              </a:rPr>
              <a:t> </a:t>
            </a:r>
            <a:r>
              <a:rPr lang="fa-IR" sz="1900" b="1" dirty="0">
                <a:cs typeface="B Nazanin" panose="00000400000000000000" pitchFamily="2" charset="-78"/>
              </a:rPr>
              <a:t>واکسن دیگر استفاده شود </a:t>
            </a:r>
            <a:endParaRPr lang="fa-IR" sz="1900" b="1" dirty="0" smtClean="0">
              <a:cs typeface="B Nazanin" panose="00000400000000000000" pitchFamily="2" charset="-78"/>
            </a:endParaRPr>
          </a:p>
          <a:p>
            <a:pPr>
              <a:lnSpc>
                <a:spcPct val="150000"/>
              </a:lnSpc>
            </a:pPr>
            <a:r>
              <a:rPr lang="fa-IR" sz="1900" b="1" dirty="0" smtClean="0">
                <a:cs typeface="B Nazanin" panose="00000400000000000000" pitchFamily="2" charset="-78"/>
              </a:rPr>
              <a:t>یا </a:t>
            </a:r>
            <a:r>
              <a:rPr lang="fa-IR" sz="1900" b="1" dirty="0">
                <a:cs typeface="B Nazanin" panose="00000400000000000000" pitchFamily="2" charset="-78"/>
              </a:rPr>
              <a:t>دوزهای بعدی در بیمارستان تزریق شود. </a:t>
            </a:r>
            <a:endParaRPr lang="en-US" sz="1900" b="1" dirty="0">
              <a:cs typeface="B Nazanin" panose="00000400000000000000" pitchFamily="2" charset="-78"/>
            </a:endParaRPr>
          </a:p>
        </p:txBody>
      </p:sp>
    </p:spTree>
    <p:extLst>
      <p:ext uri="{BB962C8B-B14F-4D97-AF65-F5344CB8AC3E}">
        <p14:creationId xmlns:p14="http://schemas.microsoft.com/office/powerpoint/2010/main" val="556161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a:bodyPr>
          <a:lstStyle/>
          <a:p>
            <a:pPr>
              <a:lnSpc>
                <a:spcPct val="200000"/>
              </a:lnSpc>
            </a:pPr>
            <a:r>
              <a:rPr lang="fa-IR" sz="2800" b="1" dirty="0" smtClean="0">
                <a:solidFill>
                  <a:srgbClr val="00B050"/>
                </a:solidFill>
                <a:cs typeface="B Titr" panose="00000700000000000000" pitchFamily="2" charset="-78"/>
              </a:rPr>
              <a:t>جلوگیری از بروز مواجهه با ویروس هاری با افزایش آگاهی</a:t>
            </a:r>
            <a:endParaRPr lang="en-US" sz="2800" dirty="0" smtClean="0">
              <a:solidFill>
                <a:srgbClr val="00B050"/>
              </a:solidFill>
              <a:cs typeface="B Titr" panose="00000700000000000000" pitchFamily="2" charset="-78"/>
            </a:endParaRPr>
          </a:p>
          <a:p>
            <a:pPr>
              <a:lnSpc>
                <a:spcPct val="200000"/>
              </a:lnSpc>
            </a:pPr>
            <a:r>
              <a:rPr lang="ar-SA" sz="2000" b="1" dirty="0" smtClean="0">
                <a:cs typeface="B Nazanin" panose="00000400000000000000" pitchFamily="2" charset="-78"/>
              </a:rPr>
              <a:t>پیام آموزشی برای جلوگیری، درمان و مدیریت پس از گزش در همه جای دنیا مشابه است.</a:t>
            </a:r>
            <a:endParaRPr lang="en-US" sz="2000" b="1" dirty="0" smtClean="0">
              <a:cs typeface="B Nazanin" panose="00000400000000000000" pitchFamily="2" charset="-78"/>
            </a:endParaRPr>
          </a:p>
          <a:p>
            <a:pPr>
              <a:lnSpc>
                <a:spcPct val="200000"/>
              </a:lnSpc>
            </a:pPr>
            <a:r>
              <a:rPr lang="ar-SA" sz="2000" b="1" dirty="0" smtClean="0">
                <a:solidFill>
                  <a:srgbClr val="009900"/>
                </a:solidFill>
                <a:cs typeface="B Titr" panose="00000700000000000000" pitchFamily="2" charset="-78"/>
              </a:rPr>
              <a:t>اولین و مهمترین پیام آموزشی </a:t>
            </a:r>
            <a:endParaRPr lang="fa-IR" sz="2000" b="1" dirty="0" smtClean="0">
              <a:solidFill>
                <a:srgbClr val="009900"/>
              </a:solidFill>
              <a:cs typeface="B Titr" panose="00000700000000000000" pitchFamily="2" charset="-78"/>
            </a:endParaRPr>
          </a:p>
          <a:p>
            <a:pPr>
              <a:lnSpc>
                <a:spcPct val="200000"/>
              </a:lnSpc>
            </a:pPr>
            <a:r>
              <a:rPr lang="ar-SA" sz="2400" b="1" dirty="0" smtClean="0">
                <a:solidFill>
                  <a:srgbClr val="002060"/>
                </a:solidFill>
                <a:cs typeface="B Nazanin" panose="00000400000000000000" pitchFamily="2" charset="-78"/>
              </a:rPr>
              <a:t>ویروس هاری</a:t>
            </a:r>
            <a:r>
              <a:rPr lang="fa-IR" sz="2400" b="1" dirty="0" smtClean="0">
                <a:solidFill>
                  <a:srgbClr val="002060"/>
                </a:solidFill>
                <a:cs typeface="B Nazanin" panose="00000400000000000000" pitchFamily="2" charset="-78"/>
              </a:rPr>
              <a:t> </a:t>
            </a:r>
            <a:r>
              <a:rPr lang="ar-SA" sz="2400" b="1" dirty="0" smtClean="0">
                <a:solidFill>
                  <a:srgbClr val="002060"/>
                </a:solidFill>
                <a:cs typeface="B Nazanin" panose="00000400000000000000" pitchFamily="2" charset="-78"/>
              </a:rPr>
              <a:t>برای بقای خود در حیوانات باقی می ماند </a:t>
            </a:r>
            <a:r>
              <a:rPr lang="fa-IR" sz="2400" b="1" dirty="0" smtClean="0">
                <a:solidFill>
                  <a:srgbClr val="002060"/>
                </a:solidFill>
                <a:cs typeface="B Nazanin" panose="00000400000000000000" pitchFamily="2" charset="-78"/>
              </a:rPr>
              <a:t>و</a:t>
            </a:r>
            <a:r>
              <a:rPr lang="ar-SA" sz="2400" b="1" dirty="0" smtClean="0">
                <a:solidFill>
                  <a:srgbClr val="002060"/>
                </a:solidFill>
                <a:cs typeface="B Nazanin" panose="00000400000000000000" pitchFamily="2" charset="-78"/>
              </a:rPr>
              <a:t> به حیوان </a:t>
            </a:r>
            <a:r>
              <a:rPr lang="fa-IR" sz="2400" b="1" dirty="0" smtClean="0">
                <a:solidFill>
                  <a:srgbClr val="002060"/>
                </a:solidFill>
                <a:cs typeface="B Nazanin" panose="00000400000000000000" pitchFamily="2" charset="-78"/>
              </a:rPr>
              <a:t>دیگر </a:t>
            </a:r>
            <a:r>
              <a:rPr lang="ar-SA" sz="2400" b="1" dirty="0" smtClean="0">
                <a:solidFill>
                  <a:srgbClr val="002060"/>
                </a:solidFill>
                <a:cs typeface="B Nazanin" panose="00000400000000000000" pitchFamily="2" charset="-78"/>
              </a:rPr>
              <a:t>منتقل شود.</a:t>
            </a:r>
            <a:endParaRPr lang="fa-IR" sz="2400" b="1" dirty="0" smtClean="0">
              <a:solidFill>
                <a:srgbClr val="002060"/>
              </a:solidFill>
              <a:cs typeface="B Nazanin" panose="00000400000000000000" pitchFamily="2" charset="-78"/>
            </a:endParaRPr>
          </a:p>
          <a:p>
            <a:pPr>
              <a:lnSpc>
                <a:spcPct val="200000"/>
              </a:lnSpc>
            </a:pPr>
            <a:r>
              <a:rPr lang="ar-SA" sz="2400" b="1" dirty="0" smtClean="0">
                <a:solidFill>
                  <a:srgbClr val="002060"/>
                </a:solidFill>
                <a:cs typeface="B Nazanin" panose="00000400000000000000" pitchFamily="2" charset="-78"/>
              </a:rPr>
              <a:t>حیوانات </a:t>
            </a:r>
            <a:r>
              <a:rPr lang="fa-IR" sz="2400" b="1" dirty="0" smtClean="0">
                <a:solidFill>
                  <a:srgbClr val="002060"/>
                </a:solidFill>
                <a:cs typeface="B Nazanin" panose="00000400000000000000" pitchFamily="2" charset="-78"/>
              </a:rPr>
              <a:t>باید </a:t>
            </a:r>
            <a:r>
              <a:rPr lang="ar-SA" sz="2400" b="1" dirty="0" smtClean="0">
                <a:solidFill>
                  <a:srgbClr val="002060"/>
                </a:solidFill>
                <a:cs typeface="B Nazanin" panose="00000400000000000000" pitchFamily="2" charset="-78"/>
              </a:rPr>
              <a:t>به طور روتین واکسینه و وجود بیماری در آنها پایش  شوند  </a:t>
            </a:r>
            <a:endParaRPr lang="en-US" sz="2400" b="1" dirty="0" smtClean="0">
              <a:solidFill>
                <a:srgbClr val="002060"/>
              </a:solidFill>
              <a:cs typeface="B Nazanin" panose="00000400000000000000" pitchFamily="2" charset="-78"/>
            </a:endParaRPr>
          </a:p>
          <a:p>
            <a:pPr>
              <a:lnSpc>
                <a:spcPct val="200000"/>
              </a:lnSpc>
            </a:pPr>
            <a:endParaRPr lang="en-US" dirty="0" smtClean="0"/>
          </a:p>
          <a:p>
            <a:endParaRPr lang="fa-I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lstStyle/>
          <a:p>
            <a:r>
              <a:rPr lang="ar-SA" sz="2000" dirty="0">
                <a:solidFill>
                  <a:srgbClr val="00B050"/>
                </a:solidFill>
                <a:cs typeface="B Titr" panose="00000700000000000000" pitchFamily="2" charset="-78"/>
              </a:rPr>
              <a:t>دو</a:t>
            </a:r>
            <a:r>
              <a:rPr lang="fa-IR" sz="2000" dirty="0">
                <a:solidFill>
                  <a:srgbClr val="00B050"/>
                </a:solidFill>
                <a:cs typeface="B Titr" panose="00000700000000000000" pitchFamily="2" charset="-78"/>
              </a:rPr>
              <a:t>مین پیام آموزشی:</a:t>
            </a:r>
          </a:p>
          <a:p>
            <a:pPr>
              <a:lnSpc>
                <a:spcPct val="200000"/>
              </a:lnSpc>
            </a:pPr>
            <a:r>
              <a:rPr lang="ar-SA" sz="2000" b="1" dirty="0">
                <a:solidFill>
                  <a:srgbClr val="094479"/>
                </a:solidFill>
                <a:cs typeface="B Nazanin" panose="00000400000000000000" pitchFamily="2" charset="-78"/>
              </a:rPr>
              <a:t>تاکید بر جلوگیری از حیوان </a:t>
            </a:r>
            <a:r>
              <a:rPr lang="ar-SA" sz="2000" b="1" dirty="0" smtClean="0">
                <a:solidFill>
                  <a:srgbClr val="094479"/>
                </a:solidFill>
                <a:cs typeface="B Nazanin" panose="00000400000000000000" pitchFamily="2" charset="-78"/>
              </a:rPr>
              <a:t>گزیدگی </a:t>
            </a:r>
            <a:endParaRPr lang="fa-IR" sz="2000" b="1" dirty="0">
              <a:solidFill>
                <a:srgbClr val="094479"/>
              </a:solidFill>
              <a:cs typeface="B Nazanin" panose="00000400000000000000" pitchFamily="2" charset="-78"/>
            </a:endParaRPr>
          </a:p>
          <a:p>
            <a:pPr>
              <a:lnSpc>
                <a:spcPct val="200000"/>
              </a:lnSpc>
            </a:pPr>
            <a:r>
              <a:rPr lang="ar-SA" sz="2000" b="1" dirty="0">
                <a:solidFill>
                  <a:srgbClr val="094479"/>
                </a:solidFill>
                <a:cs typeface="B Nazanin" panose="00000400000000000000" pitchFamily="2" charset="-78"/>
              </a:rPr>
              <a:t>هر گونه تماس با حیوان در کشورهایی که بیماری در آنها اندمیک است باید مواجهه با هاری محسوب شده و اقدامات لازم برای پیشگیری پس از مواجهه انجام شود. </a:t>
            </a:r>
            <a:endParaRPr lang="fa-IR" sz="2000" b="1" dirty="0">
              <a:solidFill>
                <a:srgbClr val="094479"/>
              </a:solidFill>
              <a:cs typeface="B Nazanin" panose="00000400000000000000" pitchFamily="2" charset="-78"/>
            </a:endParaRPr>
          </a:p>
          <a:p>
            <a:pPr>
              <a:lnSpc>
                <a:spcPct val="200000"/>
              </a:lnSpc>
            </a:pPr>
            <a:r>
              <a:rPr lang="ar-SA" sz="2000" b="1" dirty="0">
                <a:solidFill>
                  <a:srgbClr val="094479"/>
                </a:solidFill>
                <a:cs typeface="B Nazanin" panose="00000400000000000000" pitchFamily="2" charset="-78"/>
              </a:rPr>
              <a:t>آموزش نحوه صحیح برخورد با حیواناتی که از واکسینه بودن یا نبودن آنها اطلاع نداریم </a:t>
            </a:r>
            <a:r>
              <a:rPr lang="ar-SA" sz="2000" b="1" dirty="0" smtClean="0">
                <a:solidFill>
                  <a:srgbClr val="094479"/>
                </a:solidFill>
                <a:cs typeface="B Nazanin" panose="00000400000000000000" pitchFamily="2" charset="-78"/>
              </a:rPr>
              <a:t> </a:t>
            </a:r>
            <a:endParaRPr lang="fa-IR" sz="2000" b="1" dirty="0">
              <a:solidFill>
                <a:srgbClr val="094479"/>
              </a:solidFill>
              <a:cs typeface="B Nazanin" panose="00000400000000000000" pitchFamily="2" charset="-78"/>
            </a:endParaRPr>
          </a:p>
          <a:p>
            <a:pPr>
              <a:lnSpc>
                <a:spcPct val="200000"/>
              </a:lnSpc>
            </a:pPr>
            <a:r>
              <a:rPr lang="ar-SA" sz="2000" b="1" dirty="0" smtClean="0">
                <a:solidFill>
                  <a:srgbClr val="094479"/>
                </a:solidFill>
                <a:cs typeface="B Nazanin" panose="00000400000000000000" pitchFamily="2" charset="-78"/>
              </a:rPr>
              <a:t>در </a:t>
            </a:r>
            <a:r>
              <a:rPr lang="ar-SA" sz="2000" b="1" dirty="0">
                <a:solidFill>
                  <a:srgbClr val="094479"/>
                </a:solidFill>
                <a:cs typeface="B Nazanin" panose="00000400000000000000" pitchFamily="2" charset="-78"/>
              </a:rPr>
              <a:t>مناطق اندمیک آموزش لازم را برای احتراز از حیوانات وحشی و سگ های بی صاحب </a:t>
            </a:r>
            <a:r>
              <a:rPr lang="ar-SA" sz="2000" b="1" dirty="0" smtClean="0">
                <a:solidFill>
                  <a:srgbClr val="094479"/>
                </a:solidFill>
                <a:cs typeface="B Nazanin" panose="00000400000000000000" pitchFamily="2" charset="-78"/>
              </a:rPr>
              <a:t> </a:t>
            </a:r>
            <a:endParaRPr lang="fa-IR" sz="2000" b="1" dirty="0">
              <a:solidFill>
                <a:srgbClr val="094479"/>
              </a:solidFill>
              <a:cs typeface="B Nazanin" panose="00000400000000000000" pitchFamily="2" charset="-78"/>
            </a:endParaRPr>
          </a:p>
          <a:p>
            <a:pPr>
              <a:lnSpc>
                <a:spcPct val="200000"/>
              </a:lnSpc>
            </a:pPr>
            <a:r>
              <a:rPr lang="fa-IR" sz="2000" b="1" dirty="0">
                <a:solidFill>
                  <a:srgbClr val="094479"/>
                </a:solidFill>
                <a:cs typeface="B Nazanin" panose="00000400000000000000" pitchFamily="2" charset="-78"/>
              </a:rPr>
              <a:t>با کاهش </a:t>
            </a:r>
            <a:r>
              <a:rPr lang="ar-SA" sz="2000" b="1" dirty="0">
                <a:solidFill>
                  <a:srgbClr val="094479"/>
                </a:solidFill>
                <a:cs typeface="B Nazanin" panose="00000400000000000000" pitchFamily="2" charset="-78"/>
              </a:rPr>
              <a:t>مواجهه انسان با حیوان وخطر انتقال هاری کاهش خواهد یافت.</a:t>
            </a:r>
            <a:endParaRPr lang="en-US" sz="2000" b="1" dirty="0">
              <a:solidFill>
                <a:srgbClr val="094479"/>
              </a:solidFill>
              <a:cs typeface="B Nazanin" panose="00000400000000000000" pitchFamily="2" charset="-78"/>
            </a:endParaRPr>
          </a:p>
        </p:txBody>
      </p:sp>
    </p:spTree>
    <p:extLst>
      <p:ext uri="{BB962C8B-B14F-4D97-AF65-F5344CB8AC3E}">
        <p14:creationId xmlns:p14="http://schemas.microsoft.com/office/powerpoint/2010/main" val="2991002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ar-SA" sz="2000" dirty="0">
                <a:solidFill>
                  <a:srgbClr val="00B050"/>
                </a:solidFill>
                <a:cs typeface="B Titr" panose="00000700000000000000" pitchFamily="2" charset="-78"/>
              </a:rPr>
              <a:t>سوم</a:t>
            </a:r>
            <a:r>
              <a:rPr lang="fa-IR" sz="2000" dirty="0">
                <a:solidFill>
                  <a:srgbClr val="00B050"/>
                </a:solidFill>
                <a:cs typeface="B Titr" panose="00000700000000000000" pitchFamily="2" charset="-78"/>
              </a:rPr>
              <a:t>ین پیام آموزشی:</a:t>
            </a:r>
          </a:p>
          <a:p>
            <a:pPr>
              <a:lnSpc>
                <a:spcPct val="150000"/>
              </a:lnSpc>
            </a:pPr>
            <a:r>
              <a:rPr lang="ar-SA" sz="2400" b="1" dirty="0">
                <a:solidFill>
                  <a:srgbClr val="002060"/>
                </a:solidFill>
                <a:cs typeface="B Nazanin" panose="00000400000000000000" pitchFamily="2" charset="-78"/>
              </a:rPr>
              <a:t>اطلاع رسانی برای دریافت درمان و واکسیناسیون بعد از مواجهه </a:t>
            </a:r>
            <a:r>
              <a:rPr lang="ar-SA" sz="2400" b="1" dirty="0" smtClean="0">
                <a:solidFill>
                  <a:srgbClr val="002060"/>
                </a:solidFill>
                <a:cs typeface="B Nazanin" panose="00000400000000000000" pitchFamily="2" charset="-78"/>
              </a:rPr>
              <a:t> </a:t>
            </a:r>
            <a:endParaRPr lang="fa-IR" sz="2400" b="1" dirty="0">
              <a:solidFill>
                <a:srgbClr val="002060"/>
              </a:solidFill>
              <a:cs typeface="B Nazanin" panose="00000400000000000000" pitchFamily="2" charset="-78"/>
            </a:endParaRPr>
          </a:p>
          <a:p>
            <a:pPr>
              <a:lnSpc>
                <a:spcPct val="150000"/>
              </a:lnSpc>
            </a:pPr>
            <a:r>
              <a:rPr lang="ar-SA" sz="2400" b="1" dirty="0">
                <a:solidFill>
                  <a:srgbClr val="002060"/>
                </a:solidFill>
                <a:cs typeface="B Nazanin" panose="00000400000000000000" pitchFamily="2" charset="-78"/>
              </a:rPr>
              <a:t>در کشورهای اندمیک هاری چون ایران نیاز است در من</a:t>
            </a:r>
            <a:r>
              <a:rPr lang="fa-IR" sz="2400" b="1" dirty="0" err="1">
                <a:solidFill>
                  <a:srgbClr val="002060"/>
                </a:solidFill>
                <a:cs typeface="B Nazanin" panose="00000400000000000000" pitchFamily="2" charset="-78"/>
              </a:rPr>
              <a:t>اط</a:t>
            </a:r>
            <a:r>
              <a:rPr lang="ar-SA" sz="2400" b="1" dirty="0">
                <a:solidFill>
                  <a:srgbClr val="002060"/>
                </a:solidFill>
                <a:cs typeface="B Nazanin" panose="00000400000000000000" pitchFamily="2" charset="-78"/>
              </a:rPr>
              <a:t>ق شهری ، روستایی، مدارس و سربازخانه ها آموزش لازم در رابطه با لزوم مراجعه به مراکز </a:t>
            </a:r>
            <a:r>
              <a:rPr lang="fa-IR" sz="2400" b="1" dirty="0" smtClean="0">
                <a:solidFill>
                  <a:srgbClr val="002060"/>
                </a:solidFill>
                <a:cs typeface="B Nazanin" panose="00000400000000000000" pitchFamily="2" charset="-78"/>
              </a:rPr>
              <a:t>درمان</a:t>
            </a:r>
            <a:r>
              <a:rPr lang="ar-SA" sz="2400" b="1" dirty="0" smtClean="0">
                <a:solidFill>
                  <a:srgbClr val="002060"/>
                </a:solidFill>
                <a:cs typeface="B Nazanin" panose="00000400000000000000" pitchFamily="2" charset="-78"/>
              </a:rPr>
              <a:t> </a:t>
            </a:r>
            <a:r>
              <a:rPr lang="ar-SA" sz="2400" b="1" dirty="0">
                <a:solidFill>
                  <a:srgbClr val="002060"/>
                </a:solidFill>
                <a:cs typeface="B Nazanin" panose="00000400000000000000" pitchFamily="2" charset="-78"/>
              </a:rPr>
              <a:t>و پیشگیری هاری در صورت بروز حیوان گزیدگی </a:t>
            </a:r>
            <a:r>
              <a:rPr lang="fa-IR" sz="2400" b="1" dirty="0" smtClean="0">
                <a:solidFill>
                  <a:srgbClr val="002060"/>
                </a:solidFill>
                <a:cs typeface="B Nazanin" panose="00000400000000000000" pitchFamily="2" charset="-78"/>
              </a:rPr>
              <a:t>انجام</a:t>
            </a:r>
            <a:r>
              <a:rPr lang="ar-SA" sz="2400" b="1" dirty="0" smtClean="0">
                <a:solidFill>
                  <a:srgbClr val="002060"/>
                </a:solidFill>
                <a:cs typeface="B Nazanin" panose="00000400000000000000" pitchFamily="2" charset="-78"/>
              </a:rPr>
              <a:t> </a:t>
            </a:r>
            <a:r>
              <a:rPr lang="ar-SA" sz="2400" b="1" dirty="0">
                <a:solidFill>
                  <a:srgbClr val="002060"/>
                </a:solidFill>
                <a:cs typeface="B Nazanin" panose="00000400000000000000" pitchFamily="2" charset="-78"/>
              </a:rPr>
              <a:t>شود</a:t>
            </a:r>
            <a:r>
              <a:rPr lang="ar-SA" sz="2400" b="1" dirty="0" smtClean="0">
                <a:solidFill>
                  <a:srgbClr val="002060"/>
                </a:solidFill>
                <a:cs typeface="B Nazanin" panose="00000400000000000000" pitchFamily="2" charset="-78"/>
              </a:rPr>
              <a:t>.</a:t>
            </a:r>
            <a:endParaRPr lang="en-US" sz="2400" b="1" dirty="0">
              <a:solidFill>
                <a:srgbClr val="002060"/>
              </a:solidFill>
              <a:cs typeface="B Nazanin" panose="00000400000000000000" pitchFamily="2" charset="-78"/>
            </a:endParaRPr>
          </a:p>
        </p:txBody>
      </p:sp>
    </p:spTree>
    <p:extLst>
      <p:ext uri="{BB962C8B-B14F-4D97-AF65-F5344CB8AC3E}">
        <p14:creationId xmlns:p14="http://schemas.microsoft.com/office/powerpoint/2010/main" val="1703286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p:spPr>
        <p:txBody>
          <a:bodyPr>
            <a:normAutofit/>
          </a:bodyPr>
          <a:lstStyle/>
          <a:p>
            <a:pPr algn="r"/>
            <a:r>
              <a:rPr lang="fa-IR" sz="2400" b="1" dirty="0">
                <a:cs typeface="B Titr" panose="00000700000000000000" pitchFamily="2" charset="-78"/>
              </a:rPr>
              <a:t>نکات </a:t>
            </a:r>
            <a:r>
              <a:rPr lang="fa-IR" sz="2400" b="1" dirty="0" smtClean="0">
                <a:cs typeface="B Titr" panose="00000700000000000000" pitchFamily="2" charset="-78"/>
              </a:rPr>
              <a:t>مهم</a:t>
            </a:r>
            <a:endParaRPr lang="fa-IR" sz="3600" dirty="0"/>
          </a:p>
        </p:txBody>
      </p:sp>
      <p:sp>
        <p:nvSpPr>
          <p:cNvPr id="3" name="Content Placeholder 2"/>
          <p:cNvSpPr>
            <a:spLocks noGrp="1"/>
          </p:cNvSpPr>
          <p:nvPr>
            <p:ph idx="1"/>
          </p:nvPr>
        </p:nvSpPr>
        <p:spPr>
          <a:xfrm>
            <a:off x="457200" y="1268760"/>
            <a:ext cx="8507288" cy="5055840"/>
          </a:xfrm>
        </p:spPr>
        <p:txBody>
          <a:bodyPr>
            <a:normAutofit/>
          </a:bodyPr>
          <a:lstStyle/>
          <a:p>
            <a:pPr lvl="0">
              <a:lnSpc>
                <a:spcPct val="200000"/>
              </a:lnSpc>
            </a:pPr>
            <a:r>
              <a:rPr lang="fa-IR" sz="1600" dirty="0" smtClean="0">
                <a:cs typeface="B Titr" panose="00000700000000000000" pitchFamily="2" charset="-78"/>
              </a:rPr>
              <a:t>پس از بروز علائم کلینیکی، درمان موثر ضد ویروسی وجود ندارد.</a:t>
            </a:r>
            <a:endParaRPr lang="en-US" sz="1600" dirty="0" smtClean="0">
              <a:cs typeface="B Titr" panose="00000700000000000000" pitchFamily="2" charset="-78"/>
            </a:endParaRPr>
          </a:p>
          <a:p>
            <a:pPr lvl="0">
              <a:lnSpc>
                <a:spcPct val="200000"/>
              </a:lnSpc>
            </a:pPr>
            <a:r>
              <a:rPr lang="fa-IR" sz="1600" dirty="0" smtClean="0">
                <a:cs typeface="B Titr" panose="00000700000000000000" pitchFamily="2" charset="-78"/>
              </a:rPr>
              <a:t>اغلب بیماران مبتلا به هاری در طی چند روز یا حداکثر 2 هفته بعد از کما می­میرند.</a:t>
            </a:r>
            <a:endParaRPr lang="en-US" sz="1600" dirty="0" smtClean="0">
              <a:cs typeface="B Titr" panose="00000700000000000000" pitchFamily="2" charset="-78"/>
            </a:endParaRPr>
          </a:p>
          <a:p>
            <a:pPr lvl="0">
              <a:lnSpc>
                <a:spcPct val="200000"/>
              </a:lnSpc>
            </a:pPr>
            <a:r>
              <a:rPr lang="fa-IR" sz="1600" dirty="0" smtClean="0">
                <a:cs typeface="B Titr" panose="00000700000000000000" pitchFamily="2" charset="-78"/>
              </a:rPr>
              <a:t>در سراسر جهان، سالانه بیش از 10 میلیون نفر پیشگیری بعد از تماس برای هاری دریافت می­کنند.</a:t>
            </a:r>
            <a:endParaRPr lang="en-US" sz="1600" dirty="0" smtClean="0">
              <a:cs typeface="B Titr" panose="00000700000000000000" pitchFamily="2" charset="-78"/>
            </a:endParaRPr>
          </a:p>
          <a:p>
            <a:pPr lvl="0">
              <a:lnSpc>
                <a:spcPct val="200000"/>
              </a:lnSpc>
            </a:pPr>
            <a:r>
              <a:rPr lang="fa-IR" sz="1600" dirty="0" smtClean="0">
                <a:cs typeface="B Titr" panose="00000700000000000000" pitchFamily="2" charset="-78"/>
              </a:rPr>
              <a:t>اقدام درمانی پس از گزش توسط حیوان مشکوک به هاری و ایجاد خراش یا زخم، شستن و ضدعفونی کردن محل گزش </a:t>
            </a:r>
            <a:r>
              <a:rPr lang="fa-IR" sz="1600" b="1" u="sng" dirty="0" smtClean="0">
                <a:cs typeface="B Titr" panose="00000700000000000000" pitchFamily="2" charset="-78"/>
              </a:rPr>
              <a:t>بدون</a:t>
            </a:r>
            <a:r>
              <a:rPr lang="fa-IR" sz="1600" b="1" dirty="0" smtClean="0">
                <a:cs typeface="B Titr" panose="00000700000000000000" pitchFamily="2" charset="-78"/>
              </a:rPr>
              <a:t> بخیه ­نمودن </a:t>
            </a:r>
            <a:r>
              <a:rPr lang="fa-IR" sz="1600" dirty="0" smtClean="0">
                <a:cs typeface="B Titr" panose="00000700000000000000" pitchFamily="2" charset="-78"/>
              </a:rPr>
              <a:t>آن می­باشد.</a:t>
            </a:r>
            <a:endParaRPr lang="en-US" sz="1600" dirty="0" smtClean="0">
              <a:cs typeface="B Titr" panose="00000700000000000000" pitchFamily="2" charset="-78"/>
            </a:endParaRPr>
          </a:p>
          <a:p>
            <a:pPr lvl="0">
              <a:lnSpc>
                <a:spcPct val="200000"/>
              </a:lnSpc>
            </a:pPr>
            <a:r>
              <a:rPr lang="fa-IR" sz="1600" dirty="0" smtClean="0">
                <a:cs typeface="B Titr" panose="00000700000000000000" pitchFamily="2" charset="-78"/>
              </a:rPr>
              <a:t>پیشگیری بعد از تماس بعد از شستشو و ضد عفونی کردن شامل تزریق فوری سرم و واکسن طبق دستورالعمل کشوری است.</a:t>
            </a:r>
            <a:endParaRPr lang="en-US" sz="1600" dirty="0" smtClean="0">
              <a:cs typeface="B Titr" panose="00000700000000000000" pitchFamily="2" charset="-78"/>
            </a:endParaRPr>
          </a:p>
          <a:p>
            <a:pPr lvl="0">
              <a:lnSpc>
                <a:spcPct val="200000"/>
              </a:lnSpc>
            </a:pPr>
            <a:r>
              <a:rPr lang="fa-IR" sz="1600" dirty="0" smtClean="0">
                <a:cs typeface="B Titr" panose="00000700000000000000" pitchFamily="2" charset="-78"/>
              </a:rPr>
              <a:t>اندیکاسیون برای واکسیناسیون پس از قرار گرفتن در معرض با یا بدون ایمونوگلوبولین هاری بستگی به نوع تماس با حیوانات هار دارد.</a:t>
            </a:r>
            <a:endParaRPr lang="en-US" sz="1600" dirty="0" smtClean="0">
              <a:cs typeface="B Titr" panose="00000700000000000000"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normAutofit/>
          </a:bodyPr>
          <a:lstStyle/>
          <a:p>
            <a:pPr lvl="0">
              <a:lnSpc>
                <a:spcPct val="200000"/>
              </a:lnSpc>
            </a:pPr>
            <a:r>
              <a:rPr lang="fa-IR" sz="1800" b="1" dirty="0" smtClean="0">
                <a:cs typeface="B Titr" panose="00000700000000000000" pitchFamily="2" charset="-78"/>
              </a:rPr>
              <a:t>گزش </a:t>
            </a:r>
            <a:r>
              <a:rPr lang="fa-IR" sz="1800" b="1" dirty="0">
                <a:cs typeface="B Titr" panose="00000700000000000000" pitchFamily="2" charset="-78"/>
              </a:rPr>
              <a:t>هر پستاندار در ایران به عنوان کشوری </a:t>
            </a:r>
            <a:r>
              <a:rPr lang="fa-IR" sz="1800" b="1" dirty="0" err="1">
                <a:cs typeface="B Titr" panose="00000700000000000000" pitchFamily="2" charset="-78"/>
              </a:rPr>
              <a:t>اندمیک</a:t>
            </a:r>
            <a:r>
              <a:rPr lang="fa-IR" sz="1800" b="1" dirty="0">
                <a:cs typeface="B Titr" panose="00000700000000000000" pitchFamily="2" charset="-78"/>
              </a:rPr>
              <a:t>  از لحاظ وجود هاری، بایستی به عنوان </a:t>
            </a:r>
            <a:r>
              <a:rPr lang="fa-IR" sz="1800" b="1" dirty="0" err="1">
                <a:cs typeface="B Titr" panose="00000700000000000000" pitchFamily="2" charset="-78"/>
              </a:rPr>
              <a:t>هارگزیده</a:t>
            </a:r>
            <a:r>
              <a:rPr lang="fa-IR" sz="1800" b="1" dirty="0">
                <a:cs typeface="B Titr" panose="00000700000000000000" pitchFamily="2" charset="-78"/>
              </a:rPr>
              <a:t> در نظر گرفته شود و اقدامات پیشگیری بعد از مواجهه برای همه­ی آن­ها بایستی انجام گیرد.</a:t>
            </a:r>
            <a:endParaRPr lang="en-US" sz="1800" b="1" dirty="0">
              <a:cs typeface="B Titr" panose="00000700000000000000" pitchFamily="2" charset="-78"/>
            </a:endParaRPr>
          </a:p>
          <a:p>
            <a:pPr lvl="0">
              <a:lnSpc>
                <a:spcPct val="200000"/>
              </a:lnSpc>
            </a:pPr>
            <a:r>
              <a:rPr lang="fa-IR" sz="1800" b="1" dirty="0">
                <a:cs typeface="B Titr" panose="00000700000000000000" pitchFamily="2" charset="-78"/>
              </a:rPr>
              <a:t>باید افرادی که قبلا </a:t>
            </a:r>
            <a:r>
              <a:rPr lang="fa-IR" sz="1800" b="1" dirty="0" smtClean="0">
                <a:cs typeface="B Titr" panose="00000700000000000000" pitchFamily="2" charset="-78"/>
              </a:rPr>
              <a:t>حداقل 2 نوبت واکسن دریافت کرده </a:t>
            </a:r>
            <a:r>
              <a:rPr lang="fa-IR" sz="1800" b="1" dirty="0" err="1" smtClean="0">
                <a:cs typeface="B Titr" panose="00000700000000000000" pitchFamily="2" charset="-78"/>
              </a:rPr>
              <a:t>اند</a:t>
            </a:r>
            <a:r>
              <a:rPr lang="fa-IR" sz="1800" b="1" dirty="0" smtClean="0">
                <a:cs typeface="B Titr" panose="00000700000000000000" pitchFamily="2" charset="-78"/>
              </a:rPr>
              <a:t> ، سرم تزریق </a:t>
            </a:r>
            <a:r>
              <a:rPr lang="fa-IR" sz="1800" b="1" dirty="0" err="1" smtClean="0">
                <a:cs typeface="B Titr" panose="00000700000000000000" pitchFamily="2" charset="-78"/>
              </a:rPr>
              <a:t>نمی</a:t>
            </a:r>
            <a:r>
              <a:rPr lang="fa-IR" sz="1800" b="1" dirty="0" smtClean="0">
                <a:cs typeface="B Titr" panose="00000700000000000000" pitchFamily="2" charset="-78"/>
              </a:rPr>
              <a:t> شود و فقط </a:t>
            </a:r>
            <a:r>
              <a:rPr lang="fa-IR" sz="1800" b="1" dirty="0">
                <a:cs typeface="B Titr" panose="00000700000000000000" pitchFamily="2" charset="-78"/>
              </a:rPr>
              <a:t>واکسن دریافت نمایند.</a:t>
            </a:r>
            <a:endParaRPr lang="en-US" sz="1800" b="1" dirty="0">
              <a:cs typeface="B Titr" panose="00000700000000000000" pitchFamily="2" charset="-78"/>
            </a:endParaRPr>
          </a:p>
          <a:p>
            <a:pPr lvl="0">
              <a:lnSpc>
                <a:spcPct val="200000"/>
              </a:lnSpc>
            </a:pPr>
            <a:r>
              <a:rPr lang="fa-IR" sz="1800" b="1" dirty="0">
                <a:cs typeface="B Titr" panose="00000700000000000000" pitchFamily="2" charset="-78"/>
              </a:rPr>
              <a:t>پیشگیری قبل از تماس بایستی برای گروه های با خطر بالا شامل </a:t>
            </a:r>
            <a:r>
              <a:rPr lang="fa-IR" sz="1800" b="1" dirty="0" err="1">
                <a:cs typeface="B Titr" panose="00000700000000000000" pitchFamily="2" charset="-78"/>
              </a:rPr>
              <a:t>دامپزشکان</a:t>
            </a:r>
            <a:r>
              <a:rPr lang="fa-IR" sz="1800" b="1" dirty="0">
                <a:cs typeface="B Titr" panose="00000700000000000000" pitchFamily="2" charset="-78"/>
              </a:rPr>
              <a:t>، </a:t>
            </a:r>
            <a:r>
              <a:rPr lang="fa-IR" sz="1800" b="1" dirty="0" err="1">
                <a:cs typeface="B Titr" panose="00000700000000000000" pitchFamily="2" charset="-78"/>
              </a:rPr>
              <a:t>جنگلبانان</a:t>
            </a:r>
            <a:r>
              <a:rPr lang="fa-IR" sz="1800" b="1" dirty="0">
                <a:cs typeface="B Titr" panose="00000700000000000000" pitchFamily="2" charset="-78"/>
              </a:rPr>
              <a:t>، </a:t>
            </a:r>
            <a:r>
              <a:rPr lang="fa-IR" sz="1800" b="1" dirty="0" err="1">
                <a:cs typeface="B Titr" panose="00000700000000000000" pitchFamily="2" charset="-78"/>
              </a:rPr>
              <a:t>آتشنشان­ها</a:t>
            </a:r>
            <a:r>
              <a:rPr lang="fa-IR" sz="1800" b="1" dirty="0">
                <a:cs typeface="B Titr" panose="00000700000000000000" pitchFamily="2" charset="-78"/>
              </a:rPr>
              <a:t> و کارکنان مراکز درمان پیشگیری هاری و .... انجام شود</a:t>
            </a:r>
            <a:r>
              <a:rPr lang="fa-IR" sz="1800" b="1" dirty="0" smtClean="0">
                <a:cs typeface="B Titr" panose="00000700000000000000" pitchFamily="2" charset="-78"/>
              </a:rPr>
              <a:t>.</a:t>
            </a:r>
            <a:endParaRPr lang="en-US" sz="1800" b="1" dirty="0">
              <a:cs typeface="B Titr" panose="00000700000000000000" pitchFamily="2" charset="-78"/>
            </a:endParaRPr>
          </a:p>
        </p:txBody>
      </p:sp>
    </p:spTree>
    <p:extLst>
      <p:ext uri="{BB962C8B-B14F-4D97-AF65-F5344CB8AC3E}">
        <p14:creationId xmlns:p14="http://schemas.microsoft.com/office/powerpoint/2010/main" val="1551396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C:\Users\admin\Desktop\prevention (2).gif"/>
          <p:cNvPicPr>
            <a:picLocks noGrp="1" noChangeAspect="1" noChangeArrowheads="1" noCrop="1"/>
          </p:cNvPicPr>
          <p:nvPr>
            <p:ph idx="1"/>
          </p:nvPr>
        </p:nvPicPr>
        <p:blipFill>
          <a:blip r:embed="rId2" cstate="print"/>
          <a:srcRect/>
          <a:stretch>
            <a:fillRect/>
          </a:stretch>
        </p:blipFill>
        <p:spPr bwMode="auto">
          <a:xfrm>
            <a:off x="0" y="0"/>
            <a:ext cx="9144000" cy="722622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descr="C:\Users\admin\Desktop\transmission.gif"/>
          <p:cNvPicPr>
            <a:picLocks noGrp="1" noChangeAspect="1" noChangeArrowheads="1" noCrop="1"/>
          </p:cNvPicPr>
          <p:nvPr>
            <p:ph idx="1"/>
          </p:nvPr>
        </p:nvPicPr>
        <p:blipFill>
          <a:blip r:embed="rId2" cstate="print"/>
          <a:srcRect/>
          <a:stretch>
            <a:fillRect/>
          </a:stretch>
        </p:blipFill>
        <p:spPr bwMode="auto">
          <a:xfrm>
            <a:off x="0" y="-46582"/>
            <a:ext cx="9144000" cy="745232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descr="C:\Users\admin\Desktop\dog-language.gif"/>
          <p:cNvPicPr>
            <a:picLocks noGrp="1" noChangeAspect="1" noChangeArrowheads="1" noCrop="1"/>
          </p:cNvPicPr>
          <p:nvPr>
            <p:ph idx="1"/>
          </p:nvPr>
        </p:nvPicPr>
        <p:blipFill>
          <a:blip r:embed="rId2" cstate="print"/>
          <a:srcRect/>
          <a:stretch>
            <a:fillRect/>
          </a:stretch>
        </p:blipFill>
        <p:spPr bwMode="auto">
          <a:xfrm>
            <a:off x="0" y="25426"/>
            <a:ext cx="9144000" cy="729200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Related image"/>
          <p:cNvPicPr>
            <a:picLocks noGrp="1" noChangeAspect="1" noChangeArrowheads="1"/>
          </p:cNvPicPr>
          <p:nvPr>
            <p:ph idx="1"/>
          </p:nvPr>
        </p:nvPicPr>
        <p:blipFill>
          <a:blip r:embed="rId2" cstate="print"/>
          <a:srcRect/>
          <a:stretch>
            <a:fillRect/>
          </a:stretch>
        </p:blipFill>
        <p:spPr bwMode="auto">
          <a:xfrm>
            <a:off x="1372525" y="1196752"/>
            <a:ext cx="6398950" cy="452959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1746" name="Picture 2" descr="C:\Users\admin\Desktop\images.jpg"/>
          <p:cNvPicPr>
            <a:picLocks noGrp="1" noChangeAspect="1" noChangeArrowheads="1"/>
          </p:cNvPicPr>
          <p:nvPr>
            <p:ph idx="1"/>
          </p:nvPr>
        </p:nvPicPr>
        <p:blipFill>
          <a:blip r:embed="rId2" cstate="print"/>
          <a:srcRect/>
          <a:stretch>
            <a:fillRect/>
          </a:stretch>
        </p:blipFill>
        <p:spPr bwMode="auto">
          <a:xfrm>
            <a:off x="-324544" y="908720"/>
            <a:ext cx="4869368" cy="3228603"/>
          </a:xfrm>
          <a:prstGeom prst="rect">
            <a:avLst/>
          </a:prstGeom>
          <a:noFill/>
        </p:spPr>
      </p:pic>
      <p:sp>
        <p:nvSpPr>
          <p:cNvPr id="5" name="Rectangle 4"/>
          <p:cNvSpPr/>
          <p:nvPr/>
        </p:nvSpPr>
        <p:spPr>
          <a:xfrm>
            <a:off x="3113584" y="980728"/>
            <a:ext cx="6030416" cy="5632311"/>
          </a:xfrm>
          <a:prstGeom prst="rect">
            <a:avLst/>
          </a:prstGeom>
        </p:spPr>
        <p:txBody>
          <a:bodyPr wrap="square">
            <a:spAutoFit/>
          </a:bodyPr>
          <a:lstStyle/>
          <a:p>
            <a:r>
              <a:rPr lang="fa-IR" sz="2400" b="1" dirty="0" smtClean="0">
                <a:solidFill>
                  <a:srgbClr val="AC148F"/>
                </a:solidFill>
                <a:cs typeface="B Titr" pitchFamily="2" charset="-78"/>
              </a:rPr>
              <a:t>آموزش				آموزش				</a:t>
            </a:r>
            <a:endParaRPr lang="fa-IR" sz="2400" dirty="0" smtClean="0"/>
          </a:p>
          <a:p>
            <a:pPr lvl="4"/>
            <a:r>
              <a:rPr lang="fa-IR" sz="2400" b="1" dirty="0" smtClean="0">
                <a:solidFill>
                  <a:srgbClr val="AC148F"/>
                </a:solidFill>
                <a:cs typeface="B Titr" pitchFamily="2" charset="-78"/>
              </a:rPr>
              <a:t>آموزش</a:t>
            </a:r>
            <a:endParaRPr lang="fa-IR" sz="2400" dirty="0" smtClean="0"/>
          </a:p>
          <a:p>
            <a:pPr lvl="7"/>
            <a:r>
              <a:rPr lang="fa-IR" sz="2400" b="1" dirty="0" smtClean="0">
                <a:solidFill>
                  <a:srgbClr val="AC148F"/>
                </a:solidFill>
                <a:cs typeface="B Titr" pitchFamily="2" charset="-78"/>
              </a:rPr>
              <a:t>آموزش			</a:t>
            </a:r>
            <a:endParaRPr lang="fa-IR" sz="2400" dirty="0" smtClean="0"/>
          </a:p>
          <a:p>
            <a:pPr lvl="8"/>
            <a:r>
              <a:rPr lang="fa-IR" sz="2400" b="1" dirty="0" smtClean="0">
                <a:solidFill>
                  <a:srgbClr val="AC148F"/>
                </a:solidFill>
                <a:cs typeface="B Titr" pitchFamily="2" charset="-78"/>
              </a:rPr>
              <a:t>آموزش</a:t>
            </a:r>
            <a:endParaRPr lang="fa-IR" sz="2400" dirty="0" smtClean="0"/>
          </a:p>
          <a:p>
            <a:pPr lvl="8"/>
            <a:r>
              <a:rPr lang="fa-IR" sz="2400" b="1" dirty="0" smtClean="0">
                <a:solidFill>
                  <a:srgbClr val="AC148F"/>
                </a:solidFill>
                <a:cs typeface="B Titr" pitchFamily="2" charset="-78"/>
              </a:rPr>
              <a:t>آموزش</a:t>
            </a:r>
            <a:endParaRPr lang="fa-IR" sz="2000" dirty="0" smtClean="0"/>
          </a:p>
          <a:p>
            <a:pPr lvl="8"/>
            <a:r>
              <a:rPr lang="fa-IR" sz="2400" b="1" dirty="0" smtClean="0">
                <a:solidFill>
                  <a:srgbClr val="AC148F"/>
                </a:solidFill>
                <a:cs typeface="B Titr" pitchFamily="2" charset="-78"/>
              </a:rPr>
              <a:t>آموزش</a:t>
            </a:r>
            <a:endParaRPr lang="fa-IR" sz="2000" dirty="0" smtClean="0"/>
          </a:p>
          <a:p>
            <a:endParaRPr lang="fa-IR" sz="2400" dirty="0" smtClean="0"/>
          </a:p>
          <a:p>
            <a:pPr lvl="4"/>
            <a:r>
              <a:rPr lang="fa-IR" sz="2400" b="1" dirty="0" smtClean="0">
                <a:solidFill>
                  <a:srgbClr val="AC148F"/>
                </a:solidFill>
                <a:cs typeface="B Titr" pitchFamily="2" charset="-78"/>
              </a:rPr>
              <a:t>آموزش</a:t>
            </a:r>
            <a:endParaRPr lang="fa-IR" sz="2400" dirty="0" smtClean="0"/>
          </a:p>
          <a:p>
            <a:pPr lvl="7"/>
            <a:r>
              <a:rPr lang="fa-IR" sz="2400" b="1" dirty="0" smtClean="0">
                <a:solidFill>
                  <a:srgbClr val="AC148F"/>
                </a:solidFill>
                <a:cs typeface="B Titr" pitchFamily="2" charset="-78"/>
              </a:rPr>
              <a:t>آموزش</a:t>
            </a:r>
            <a:endParaRPr lang="fa-IR" sz="2400" dirty="0" smtClean="0"/>
          </a:p>
          <a:p>
            <a:pPr lvl="8"/>
            <a:r>
              <a:rPr lang="fa-IR" sz="2400" b="1" dirty="0" smtClean="0">
                <a:solidFill>
                  <a:srgbClr val="AC148F"/>
                </a:solidFill>
                <a:cs typeface="B Titr" pitchFamily="2" charset="-78"/>
              </a:rPr>
              <a:t>آموزش</a:t>
            </a:r>
            <a:endParaRPr lang="fa-IR" sz="2400" dirty="0" smtClean="0"/>
          </a:p>
          <a:p>
            <a:pPr lvl="8"/>
            <a:r>
              <a:rPr lang="fa-IR" sz="2400" b="1" dirty="0" smtClean="0">
                <a:solidFill>
                  <a:srgbClr val="AC148F"/>
                </a:solidFill>
                <a:cs typeface="B Titr" pitchFamily="2" charset="-78"/>
              </a:rPr>
              <a:t>آموزش</a:t>
            </a:r>
            <a:endParaRPr lang="fa-IR" sz="2000" dirty="0" smtClean="0"/>
          </a:p>
          <a:p>
            <a:pPr lvl="8"/>
            <a:r>
              <a:rPr lang="fa-IR" sz="2400" b="1" dirty="0" smtClean="0">
                <a:solidFill>
                  <a:srgbClr val="AC148F"/>
                </a:solidFill>
                <a:cs typeface="B Titr" pitchFamily="2" charset="-78"/>
              </a:rPr>
              <a:t>آموزش</a:t>
            </a:r>
            <a:endParaRPr lang="fa-IR" sz="2000" dirty="0" smtClean="0"/>
          </a:p>
          <a:p>
            <a:pPr lvl="8"/>
            <a:endParaRPr lang="fa-IR"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pPr algn="r"/>
            <a:r>
              <a:rPr lang="fa-IR" sz="2400" dirty="0" smtClean="0">
                <a:solidFill>
                  <a:srgbClr val="C00000"/>
                </a:solidFill>
                <a:cs typeface="2  Titr" panose="00000700000000000000" pitchFamily="2" charset="-78"/>
              </a:rPr>
              <a:t>خطر انتقال هاری</a:t>
            </a:r>
            <a:endParaRPr lang="en-US" sz="2400" dirty="0">
              <a:solidFill>
                <a:srgbClr val="C00000"/>
              </a:solidFill>
              <a:cs typeface="2  Titr" panose="00000700000000000000" pitchFamily="2" charset="-78"/>
            </a:endParaRPr>
          </a:p>
        </p:txBody>
      </p:sp>
      <p:sp>
        <p:nvSpPr>
          <p:cNvPr id="3" name="Content Placeholder 2"/>
          <p:cNvSpPr>
            <a:spLocks noGrp="1"/>
          </p:cNvSpPr>
          <p:nvPr>
            <p:ph idx="1"/>
          </p:nvPr>
        </p:nvSpPr>
        <p:spPr>
          <a:xfrm>
            <a:off x="494522" y="1700808"/>
            <a:ext cx="8229600" cy="4389120"/>
          </a:xfrm>
        </p:spPr>
        <p:txBody>
          <a:bodyPr>
            <a:normAutofit/>
          </a:bodyPr>
          <a:lstStyle/>
          <a:p>
            <a:pPr>
              <a:lnSpc>
                <a:spcPct val="200000"/>
              </a:lnSpc>
              <a:buFont typeface="Arial" panose="020B0604020202090204" pitchFamily="34" charset="0"/>
              <a:buChar char="•"/>
            </a:pPr>
            <a:r>
              <a:rPr lang="fa-IR" sz="2000" dirty="0" smtClean="0">
                <a:solidFill>
                  <a:srgbClr val="C00000"/>
                </a:solidFill>
                <a:cs typeface="B Titr" panose="00000700000000000000" pitchFamily="2" charset="-78"/>
              </a:rPr>
              <a:t>گروه 1- لمس کردن، غذا دادن، لیسیدن پوست سالم</a:t>
            </a:r>
          </a:p>
          <a:p>
            <a:pPr>
              <a:lnSpc>
                <a:spcPct val="200000"/>
              </a:lnSpc>
            </a:pPr>
            <a:r>
              <a:rPr lang="fa-IR" sz="2000" dirty="0" smtClean="0">
                <a:solidFill>
                  <a:srgbClr val="C00000"/>
                </a:solidFill>
                <a:cs typeface="B Titr" panose="00000700000000000000" pitchFamily="2" charset="-78"/>
              </a:rPr>
              <a:t>گروه 2- گاز زدن پوست، خراشیدگی کم یا </a:t>
            </a:r>
            <a:r>
              <a:rPr lang="fa-IR" sz="2000" dirty="0" err="1" smtClean="0">
                <a:solidFill>
                  <a:srgbClr val="C00000"/>
                </a:solidFill>
                <a:cs typeface="B Titr" panose="00000700000000000000" pitchFamily="2" charset="-78"/>
              </a:rPr>
              <a:t>سایدگی</a:t>
            </a:r>
            <a:r>
              <a:rPr lang="fa-IR" sz="2000" dirty="0" smtClean="0">
                <a:solidFill>
                  <a:srgbClr val="C00000"/>
                </a:solidFill>
                <a:cs typeface="B Titr" panose="00000700000000000000" pitchFamily="2" charset="-78"/>
              </a:rPr>
              <a:t> بدون خونریزی</a:t>
            </a:r>
          </a:p>
          <a:p>
            <a:pPr>
              <a:lnSpc>
                <a:spcPct val="200000"/>
              </a:lnSpc>
            </a:pPr>
            <a:r>
              <a:rPr lang="fa-IR" sz="2000" dirty="0" smtClean="0">
                <a:solidFill>
                  <a:srgbClr val="C00000"/>
                </a:solidFill>
                <a:cs typeface="B Titr" panose="00000700000000000000" pitchFamily="2" charset="-78"/>
              </a:rPr>
              <a:t>گروه 3- یک یا چند گزش یا خراش پوستی، تماس بزاق با پوست صدمه دیده یا مخاط از طریق لیسیدن حیوان، تماس مستقیم با خفاش</a:t>
            </a:r>
          </a:p>
        </p:txBody>
      </p:sp>
    </p:spTree>
    <p:extLst>
      <p:ext uri="{BB962C8B-B14F-4D97-AF65-F5344CB8AC3E}">
        <p14:creationId xmlns:p14="http://schemas.microsoft.com/office/powerpoint/2010/main" val="2794552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404664"/>
            <a:ext cx="4978896" cy="792088"/>
          </a:xfrm>
        </p:spPr>
        <p:txBody>
          <a:bodyPr>
            <a:normAutofit/>
          </a:bodyPr>
          <a:lstStyle/>
          <a:p>
            <a:pPr algn="r"/>
            <a:r>
              <a:rPr lang="fa-IR" sz="2400" dirty="0">
                <a:solidFill>
                  <a:srgbClr val="C00000"/>
                </a:solidFill>
                <a:cs typeface="2  Titr" panose="00000700000000000000" pitchFamily="2" charset="-78"/>
              </a:rPr>
              <a:t>خطر انتقال </a:t>
            </a:r>
            <a:r>
              <a:rPr lang="fa-IR" sz="2400" dirty="0" smtClean="0">
                <a:solidFill>
                  <a:srgbClr val="C00000"/>
                </a:solidFill>
                <a:cs typeface="2  Titr" panose="00000700000000000000" pitchFamily="2" charset="-78"/>
              </a:rPr>
              <a:t>هاری (ادامه)</a:t>
            </a:r>
            <a:endParaRPr lang="en-US" sz="2000" dirty="0"/>
          </a:p>
        </p:txBody>
      </p:sp>
      <p:sp>
        <p:nvSpPr>
          <p:cNvPr id="3" name="Content Placeholder 2"/>
          <p:cNvSpPr>
            <a:spLocks noGrp="1"/>
          </p:cNvSpPr>
          <p:nvPr>
            <p:ph idx="1"/>
          </p:nvPr>
        </p:nvSpPr>
        <p:spPr>
          <a:xfrm>
            <a:off x="457200" y="1196752"/>
            <a:ext cx="8229600" cy="5127848"/>
          </a:xfrm>
        </p:spPr>
        <p:txBody>
          <a:bodyPr>
            <a:normAutofit/>
          </a:bodyPr>
          <a:lstStyle/>
          <a:p>
            <a:pPr>
              <a:lnSpc>
                <a:spcPct val="200000"/>
              </a:lnSpc>
            </a:pPr>
            <a:r>
              <a:rPr lang="fa-IR" sz="2000" dirty="0" smtClean="0">
                <a:cs typeface="B Titr" panose="00000700000000000000" pitchFamily="2" charset="-78"/>
              </a:rPr>
              <a:t>عفونت هاری در جوندگان بسیار نادر است </a:t>
            </a:r>
          </a:p>
          <a:p>
            <a:pPr>
              <a:lnSpc>
                <a:spcPct val="200000"/>
              </a:lnSpc>
            </a:pPr>
            <a:r>
              <a:rPr lang="fa-IR" sz="2000" dirty="0" smtClean="0">
                <a:cs typeface="B Titr" panose="00000700000000000000" pitchFamily="2" charset="-78"/>
              </a:rPr>
              <a:t>تا بحال مورد انسانی مبتلا به هاری به دنبال گزش جوندگان گزارش نشده است</a:t>
            </a:r>
          </a:p>
          <a:p>
            <a:pPr>
              <a:lnSpc>
                <a:spcPct val="200000"/>
              </a:lnSpc>
            </a:pPr>
            <a:r>
              <a:rPr lang="fa-IR" sz="2000" dirty="0" smtClean="0">
                <a:cs typeface="B Titr" panose="00000700000000000000" pitchFamily="2" charset="-78"/>
              </a:rPr>
              <a:t>انتقال انسان به انسان</a:t>
            </a:r>
          </a:p>
          <a:p>
            <a:pPr lvl="1">
              <a:lnSpc>
                <a:spcPct val="200000"/>
              </a:lnSpc>
            </a:pPr>
            <a:r>
              <a:rPr lang="fa-IR" sz="1800" dirty="0" smtClean="0">
                <a:cs typeface="B Titr" panose="00000700000000000000" pitchFamily="2" charset="-78"/>
              </a:rPr>
              <a:t>ویروس هاری از بزاق، اشک، ادرار و بافت عصبی افراد مبتلا به هاری جدا شده است</a:t>
            </a:r>
          </a:p>
          <a:p>
            <a:pPr lvl="1">
              <a:lnSpc>
                <a:spcPct val="200000"/>
              </a:lnSpc>
            </a:pPr>
            <a:r>
              <a:rPr lang="fa-IR" sz="1800" dirty="0" smtClean="0">
                <a:cs typeface="B Titr" panose="00000700000000000000" pitchFamily="2" charset="-78"/>
              </a:rPr>
              <a:t>از نظر تئوری تماس با آن ها می تواند بیماری را منتقل کند</a:t>
            </a:r>
          </a:p>
          <a:p>
            <a:pPr lvl="1">
              <a:lnSpc>
                <a:spcPct val="200000"/>
              </a:lnSpc>
            </a:pPr>
            <a:r>
              <a:rPr lang="fa-IR" sz="1800" dirty="0" smtClean="0">
                <a:cs typeface="B Titr" panose="00000700000000000000" pitchFamily="2" charset="-78"/>
              </a:rPr>
              <a:t>ویروس هاری در خون وجود ندارد</a:t>
            </a:r>
          </a:p>
          <a:p>
            <a:pPr lvl="1">
              <a:lnSpc>
                <a:spcPct val="200000"/>
              </a:lnSpc>
            </a:pPr>
            <a:r>
              <a:rPr lang="fa-IR" sz="1800" dirty="0" smtClean="0">
                <a:cs typeface="B Titr" panose="00000700000000000000" pitchFamily="2" charset="-78"/>
              </a:rPr>
              <a:t>انتقال انسان به انسان بسیار نادر است</a:t>
            </a:r>
          </a:p>
        </p:txBody>
      </p:sp>
    </p:spTree>
    <p:extLst>
      <p:ext uri="{BB962C8B-B14F-4D97-AF65-F5344CB8AC3E}">
        <p14:creationId xmlns:p14="http://schemas.microsoft.com/office/powerpoint/2010/main" val="3457782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Autofit/>
          </a:bodyPr>
          <a:lstStyle/>
          <a:p>
            <a:pPr algn="r"/>
            <a:r>
              <a:rPr lang="fa-IR" sz="2400" dirty="0">
                <a:solidFill>
                  <a:srgbClr val="C00000"/>
                </a:solidFill>
                <a:cs typeface="2  Titr" panose="00000700000000000000" pitchFamily="2" charset="-78"/>
              </a:rPr>
              <a:t>خطر انتقال هاری (ادامه)</a:t>
            </a:r>
            <a:endParaRPr lang="en-US" sz="2000" dirty="0"/>
          </a:p>
        </p:txBody>
      </p:sp>
      <p:sp>
        <p:nvSpPr>
          <p:cNvPr id="3" name="Content Placeholder 2"/>
          <p:cNvSpPr>
            <a:spLocks noGrp="1"/>
          </p:cNvSpPr>
          <p:nvPr>
            <p:ph idx="1"/>
          </p:nvPr>
        </p:nvSpPr>
        <p:spPr>
          <a:xfrm>
            <a:off x="457200" y="1124744"/>
            <a:ext cx="8229600" cy="5199856"/>
          </a:xfrm>
        </p:spPr>
        <p:txBody>
          <a:bodyPr>
            <a:normAutofit/>
          </a:bodyPr>
          <a:lstStyle/>
          <a:p>
            <a:pPr lvl="1">
              <a:lnSpc>
                <a:spcPct val="200000"/>
              </a:lnSpc>
            </a:pPr>
            <a:r>
              <a:rPr lang="fa-IR" sz="1800" dirty="0" smtClean="0">
                <a:cs typeface="B Titr" panose="00000700000000000000" pitchFamily="2" charset="-78"/>
              </a:rPr>
              <a:t>تنها </a:t>
            </a:r>
            <a:r>
              <a:rPr lang="fa-IR" sz="1800" dirty="0">
                <a:cs typeface="B Titr" panose="00000700000000000000" pitchFamily="2" charset="-78"/>
              </a:rPr>
              <a:t>راه انتقال انسان به انسان از طریق پیوند بافت یا پیوند عضو می باشد و یک مورد انتقال مادر به نوزاد گزارش شده است</a:t>
            </a:r>
          </a:p>
          <a:p>
            <a:pPr>
              <a:lnSpc>
                <a:spcPct val="200000"/>
              </a:lnSpc>
            </a:pPr>
            <a:r>
              <a:rPr lang="fa-IR" sz="2000" dirty="0">
                <a:cs typeface="B Titr" panose="00000700000000000000" pitchFamily="2" charset="-78"/>
              </a:rPr>
              <a:t>تا بحال موردی از انتقال توسط خوردن گوشت خام حیوان مبتلا به هاری ثابت نشده است.</a:t>
            </a:r>
          </a:p>
          <a:p>
            <a:pPr>
              <a:lnSpc>
                <a:spcPct val="200000"/>
              </a:lnSpc>
            </a:pPr>
            <a:r>
              <a:rPr lang="fa-IR" sz="2000" dirty="0">
                <a:cs typeface="B Titr" panose="00000700000000000000" pitchFamily="2" charset="-78"/>
              </a:rPr>
              <a:t>ویروس تا بحال از </a:t>
            </a:r>
            <a:r>
              <a:rPr lang="fa-IR" sz="2000" dirty="0" err="1">
                <a:cs typeface="B Titr" panose="00000700000000000000" pitchFamily="2" charset="-78"/>
              </a:rPr>
              <a:t>شیرگاو</a:t>
            </a:r>
            <a:r>
              <a:rPr lang="fa-IR" sz="2000" dirty="0">
                <a:cs typeface="B Titr" panose="00000700000000000000" pitchFamily="2" charset="-78"/>
              </a:rPr>
              <a:t> مبتلا به هاری جدا نشده است و موردی پس از مصرف شیر خام ثابت نشده است</a:t>
            </a:r>
          </a:p>
          <a:p>
            <a:pPr>
              <a:lnSpc>
                <a:spcPct val="200000"/>
              </a:lnSpc>
            </a:pPr>
            <a:r>
              <a:rPr lang="fa-IR" sz="2000" dirty="0">
                <a:cs typeface="B Titr" panose="00000700000000000000" pitchFamily="2" charset="-78"/>
              </a:rPr>
              <a:t>موارد نادر تنفسی در آزمایشگاه که با مواد با تعداد بسیار ویروس کار می کردند همچنین در </a:t>
            </a:r>
            <a:r>
              <a:rPr lang="fa-IR" sz="2000" dirty="0" err="1">
                <a:cs typeface="B Titr" panose="00000700000000000000" pitchFamily="2" charset="-78"/>
              </a:rPr>
              <a:t>غارهایی</a:t>
            </a:r>
            <a:r>
              <a:rPr lang="fa-IR" sz="2000" dirty="0">
                <a:cs typeface="B Titr" panose="00000700000000000000" pitchFamily="2" charset="-78"/>
              </a:rPr>
              <a:t> که خفاش آلوده شده </a:t>
            </a:r>
            <a:r>
              <a:rPr lang="fa-IR" sz="2000" dirty="0" err="1">
                <a:cs typeface="B Titr" panose="00000700000000000000" pitchFamily="2" charset="-78"/>
              </a:rPr>
              <a:t>اند</a:t>
            </a:r>
            <a:r>
              <a:rPr lang="fa-IR" sz="2000" dirty="0">
                <a:cs typeface="B Titr" panose="00000700000000000000" pitchFamily="2" charset="-78"/>
              </a:rPr>
              <a:t> ، گزارش شده است</a:t>
            </a:r>
            <a:endParaRPr lang="en-US" sz="2000" dirty="0">
              <a:cs typeface="B Titr" panose="00000700000000000000" pitchFamily="2" charset="-78"/>
            </a:endParaRPr>
          </a:p>
        </p:txBody>
      </p:sp>
    </p:spTree>
    <p:extLst>
      <p:ext uri="{BB962C8B-B14F-4D97-AF65-F5344CB8AC3E}">
        <p14:creationId xmlns:p14="http://schemas.microsoft.com/office/powerpoint/2010/main" val="4175901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552" y="0"/>
            <a:ext cx="7848600" cy="6477000"/>
          </a:xfrm>
        </p:spPr>
        <p:txBody>
          <a:bodyPr>
            <a:normAutofit/>
          </a:bodyPr>
          <a:lstStyle/>
          <a:p>
            <a:pPr algn="r" rtl="1">
              <a:lnSpc>
                <a:spcPct val="180000"/>
              </a:lnSpc>
            </a:pPr>
            <a:r>
              <a:rPr lang="ar-SA" altLang="en-US" sz="3100" dirty="0" smtClean="0">
                <a:ea typeface="Times New Roman (Arabic)" panose="02020603050405020304" pitchFamily="18" charset="0"/>
                <a:cs typeface="B Titr" pitchFamily="2" charset="-78"/>
              </a:rPr>
              <a:t>درمان پيشگيري هاري :</a:t>
            </a:r>
            <a:r>
              <a:rPr lang="ar-SA" altLang="en-US" sz="2800" smtClean="0">
                <a:ea typeface="Times New Roman (Arabic)" panose="02020603050405020304" pitchFamily="18" charset="0"/>
                <a:cs typeface="B Titr" pitchFamily="2" charset="-78"/>
              </a:rPr>
              <a:t/>
            </a:r>
            <a:br>
              <a:rPr lang="ar-SA" altLang="en-US" sz="2800" smtClean="0">
                <a:ea typeface="Times New Roman (Arabic)" panose="02020603050405020304" pitchFamily="18" charset="0"/>
                <a:cs typeface="B Titr" pitchFamily="2" charset="-78"/>
              </a:rPr>
            </a:br>
            <a:r>
              <a:rPr lang="fa-IR" altLang="en-US" sz="2200" smtClean="0">
                <a:solidFill>
                  <a:schemeClr val="accent2">
                    <a:lumMod val="75000"/>
                  </a:schemeClr>
                </a:solidFill>
                <a:ea typeface="Times New Roman (Arabic)" panose="02020603050405020304" pitchFamily="18" charset="0"/>
                <a:cs typeface="B Titr" pitchFamily="2" charset="-78"/>
              </a:rPr>
              <a:t>1- </a:t>
            </a:r>
            <a:r>
              <a:rPr lang="ar-SA" altLang="en-US" sz="2200" dirty="0" smtClean="0">
                <a:solidFill>
                  <a:schemeClr val="accent2">
                    <a:lumMod val="75000"/>
                  </a:schemeClr>
                </a:solidFill>
                <a:ea typeface="Times New Roman (Arabic)" panose="02020603050405020304" pitchFamily="18" charset="0"/>
                <a:cs typeface="B Titr" pitchFamily="2" charset="-78"/>
              </a:rPr>
              <a:t>از بين بردن و خارج كردن ويروس از محل زخم</a:t>
            </a:r>
            <a:br>
              <a:rPr lang="ar-SA" altLang="en-US" sz="2200" dirty="0" smtClean="0">
                <a:solidFill>
                  <a:schemeClr val="accent2">
                    <a:lumMod val="75000"/>
                  </a:schemeClr>
                </a:solidFill>
                <a:ea typeface="Times New Roman (Arabic)" panose="02020603050405020304" pitchFamily="18" charset="0"/>
                <a:cs typeface="B Titr" pitchFamily="2" charset="-78"/>
              </a:rPr>
            </a:br>
            <a:r>
              <a:rPr lang="ar-SA" altLang="en-US" sz="2200" dirty="0" smtClean="0">
                <a:solidFill>
                  <a:schemeClr val="accent2">
                    <a:lumMod val="75000"/>
                  </a:schemeClr>
                </a:solidFill>
                <a:ea typeface="Times New Roman (Arabic)" panose="02020603050405020304" pitchFamily="18" charset="0"/>
                <a:cs typeface="B Titr" pitchFamily="2" charset="-78"/>
              </a:rPr>
              <a:t> 2- دبريدمان كامل قسمتهاي له شده و نكروزه</a:t>
            </a:r>
            <a:br>
              <a:rPr lang="ar-SA" altLang="en-US" sz="2200" dirty="0" smtClean="0">
                <a:solidFill>
                  <a:schemeClr val="accent2">
                    <a:lumMod val="75000"/>
                  </a:schemeClr>
                </a:solidFill>
                <a:ea typeface="Times New Roman (Arabic)" panose="02020603050405020304" pitchFamily="18" charset="0"/>
                <a:cs typeface="B Titr" pitchFamily="2" charset="-78"/>
              </a:rPr>
            </a:br>
            <a:r>
              <a:rPr lang="ar-SA" altLang="en-US" sz="2200" dirty="0" smtClean="0">
                <a:solidFill>
                  <a:schemeClr val="accent2">
                    <a:lumMod val="75000"/>
                  </a:schemeClr>
                </a:solidFill>
                <a:ea typeface="Times New Roman (Arabic)" panose="02020603050405020304" pitchFamily="18" charset="0"/>
                <a:cs typeface="B Titr" pitchFamily="2" charset="-78"/>
              </a:rPr>
              <a:t>3- ضد عفوني زخم با محلول بتادين يا الكل اتيليك 40 تا 70 درصد </a:t>
            </a:r>
            <a:br>
              <a:rPr lang="ar-SA" altLang="en-US" sz="2200" dirty="0" smtClean="0">
                <a:solidFill>
                  <a:schemeClr val="accent2">
                    <a:lumMod val="75000"/>
                  </a:schemeClr>
                </a:solidFill>
                <a:ea typeface="Times New Roman (Arabic)" panose="02020603050405020304" pitchFamily="18" charset="0"/>
                <a:cs typeface="B Titr" pitchFamily="2" charset="-78"/>
              </a:rPr>
            </a:br>
            <a:r>
              <a:rPr lang="ar-SA" altLang="en-US" sz="2200" dirty="0" smtClean="0">
                <a:solidFill>
                  <a:schemeClr val="accent2">
                    <a:lumMod val="75000"/>
                  </a:schemeClr>
                </a:solidFill>
                <a:ea typeface="Times New Roman (Arabic)" panose="02020603050405020304" pitchFamily="18" charset="0"/>
                <a:cs typeface="B Titr" pitchFamily="2" charset="-78"/>
              </a:rPr>
              <a:t>4- عدم بخيه زدن محل جراحت </a:t>
            </a:r>
            <a:br>
              <a:rPr lang="ar-SA" altLang="en-US" sz="2200" dirty="0" smtClean="0">
                <a:solidFill>
                  <a:schemeClr val="accent2">
                    <a:lumMod val="75000"/>
                  </a:schemeClr>
                </a:solidFill>
                <a:ea typeface="Times New Roman (Arabic)" panose="02020603050405020304" pitchFamily="18" charset="0"/>
                <a:cs typeface="B Titr" pitchFamily="2" charset="-78"/>
              </a:rPr>
            </a:br>
            <a:r>
              <a:rPr lang="ar-SA" altLang="en-US" sz="2200" dirty="0" smtClean="0">
                <a:solidFill>
                  <a:schemeClr val="accent2">
                    <a:lumMod val="75000"/>
                  </a:schemeClr>
                </a:solidFill>
                <a:ea typeface="Times New Roman (Arabic)" panose="02020603050405020304" pitchFamily="18" charset="0"/>
                <a:cs typeface="B Titr" pitchFamily="2" charset="-78"/>
              </a:rPr>
              <a:t>5- تزريق سرم و واكسن ضد هاري </a:t>
            </a:r>
            <a:r>
              <a:rPr lang="fa-IR" altLang="en-US" sz="2200" dirty="0" smtClean="0">
                <a:solidFill>
                  <a:schemeClr val="accent2">
                    <a:lumMod val="75000"/>
                  </a:schemeClr>
                </a:solidFill>
                <a:ea typeface="Times New Roman (Arabic)" panose="02020603050405020304" pitchFamily="18" charset="0"/>
                <a:cs typeface="B Titr" pitchFamily="2" charset="-78"/>
              </a:rPr>
              <a:t>و تکمیل دوره واکسیناسیون</a:t>
            </a:r>
            <a:r>
              <a:rPr lang="ar-SA" altLang="en-US" sz="2200" dirty="0" smtClean="0">
                <a:solidFill>
                  <a:schemeClr val="accent2">
                    <a:lumMod val="75000"/>
                  </a:schemeClr>
                </a:solidFill>
                <a:ea typeface="Times New Roman (Arabic)" panose="02020603050405020304" pitchFamily="18" charset="0"/>
                <a:cs typeface="B Titr" pitchFamily="2" charset="-78"/>
              </a:rPr>
              <a:t/>
            </a:r>
            <a:br>
              <a:rPr lang="ar-SA" altLang="en-US" sz="2200" dirty="0" smtClean="0">
                <a:solidFill>
                  <a:schemeClr val="accent2">
                    <a:lumMod val="75000"/>
                  </a:schemeClr>
                </a:solidFill>
                <a:ea typeface="Times New Roman (Arabic)" panose="02020603050405020304" pitchFamily="18" charset="0"/>
                <a:cs typeface="B Titr" pitchFamily="2" charset="-78"/>
              </a:rPr>
            </a:br>
            <a:r>
              <a:rPr lang="ar-SA" altLang="en-US" sz="2200" dirty="0" smtClean="0">
                <a:solidFill>
                  <a:schemeClr val="accent2">
                    <a:lumMod val="75000"/>
                  </a:schemeClr>
                </a:solidFill>
                <a:ea typeface="Times New Roman (Arabic)" panose="02020603050405020304" pitchFamily="18" charset="0"/>
                <a:cs typeface="B Titr" pitchFamily="2" charset="-78"/>
              </a:rPr>
              <a:t>6- تزريق سرم يا واكسن ضدكزاز</a:t>
            </a:r>
            <a:br>
              <a:rPr lang="ar-SA" altLang="en-US" sz="2200" dirty="0" smtClean="0">
                <a:solidFill>
                  <a:schemeClr val="accent2">
                    <a:lumMod val="75000"/>
                  </a:schemeClr>
                </a:solidFill>
                <a:ea typeface="Times New Roman (Arabic)" panose="02020603050405020304" pitchFamily="18" charset="0"/>
                <a:cs typeface="B Titr" pitchFamily="2" charset="-78"/>
              </a:rPr>
            </a:br>
            <a:r>
              <a:rPr lang="ar-SA" altLang="en-US" sz="2200" dirty="0" smtClean="0">
                <a:solidFill>
                  <a:schemeClr val="accent2">
                    <a:lumMod val="75000"/>
                  </a:schemeClr>
                </a:solidFill>
                <a:ea typeface="Times New Roman (Arabic)" panose="02020603050405020304" pitchFamily="18" charset="0"/>
                <a:cs typeface="B Titr" pitchFamily="2" charset="-78"/>
              </a:rPr>
              <a:t>7- درمان آنتي بيو تيكي</a:t>
            </a:r>
            <a:br>
              <a:rPr lang="ar-SA" altLang="en-US" sz="2200" dirty="0" smtClean="0">
                <a:solidFill>
                  <a:schemeClr val="accent2">
                    <a:lumMod val="75000"/>
                  </a:schemeClr>
                </a:solidFill>
                <a:ea typeface="Times New Roman (Arabic)" panose="02020603050405020304" pitchFamily="18" charset="0"/>
                <a:cs typeface="B Titr" pitchFamily="2" charset="-78"/>
              </a:rPr>
            </a:br>
            <a:r>
              <a:rPr lang="ar-SA" altLang="en-US" sz="2200" dirty="0" smtClean="0">
                <a:solidFill>
                  <a:schemeClr val="accent2">
                    <a:lumMod val="75000"/>
                  </a:schemeClr>
                </a:solidFill>
                <a:ea typeface="Times New Roman (Arabic)" panose="02020603050405020304" pitchFamily="18" charset="0"/>
                <a:cs typeface="B Titr" pitchFamily="2" charset="-78"/>
              </a:rPr>
              <a:t>8- تحت مراقبت قرار دادن حيوان مهاجم</a:t>
            </a:r>
            <a:br>
              <a:rPr lang="ar-SA" altLang="en-US" sz="2200" dirty="0" smtClean="0">
                <a:solidFill>
                  <a:schemeClr val="accent2">
                    <a:lumMod val="75000"/>
                  </a:schemeClr>
                </a:solidFill>
                <a:ea typeface="Times New Roman (Arabic)" panose="02020603050405020304" pitchFamily="18" charset="0"/>
                <a:cs typeface="B Titr" pitchFamily="2" charset="-78"/>
              </a:rPr>
            </a:br>
            <a:r>
              <a:rPr lang="ar-SA" altLang="en-US" sz="2200" dirty="0" smtClean="0">
                <a:solidFill>
                  <a:schemeClr val="accent2">
                    <a:lumMod val="75000"/>
                  </a:schemeClr>
                </a:solidFill>
                <a:ea typeface="Times New Roman (Arabic)" panose="02020603050405020304" pitchFamily="18" charset="0"/>
                <a:cs typeface="B Titr" pitchFamily="2" charset="-78"/>
              </a:rPr>
              <a:t>9- نمونه برداري از حيوان مهاجم مشكوك</a:t>
            </a:r>
            <a:endParaRPr lang="en-US" altLang="en-US" sz="2800" dirty="0" smtClean="0">
              <a:solidFill>
                <a:schemeClr val="accent2">
                  <a:lumMod val="75000"/>
                </a:schemeClr>
              </a:solidFill>
              <a:ea typeface="Times New Roman (Arabic)" panose="02020603050405020304" pitchFamily="18" charset="0"/>
              <a:cs typeface="B Titr"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914</TotalTime>
  <Words>3291</Words>
  <Application>Microsoft Office PowerPoint</Application>
  <PresentationFormat>On-screen Show (4:3)</PresentationFormat>
  <Paragraphs>278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Flow</vt:lpstr>
      <vt:lpstr>نظام نوین درمان پیشگیری هاری در ایران</vt:lpstr>
      <vt:lpstr>PowerPoint Presentation</vt:lpstr>
      <vt:lpstr>PowerPoint Presentation</vt:lpstr>
      <vt:lpstr>پیشگیری از هاری</vt:lpstr>
      <vt:lpstr>PowerPoint Presentation</vt:lpstr>
      <vt:lpstr>خطر انتقال هاری</vt:lpstr>
      <vt:lpstr>خطر انتقال هاری (ادامه)</vt:lpstr>
      <vt:lpstr>خطر انتقال هاری (ادامه)</vt:lpstr>
      <vt:lpstr>درمان پيشگيري هاري : 1- از بين بردن و خارج كردن ويروس از محل زخم  2- دبريدمان كامل قسمتهاي له شده و نكروزه 3- ضد عفوني زخم با محلول بتادين يا الكل اتيليك 40 تا 70 درصد  4- عدم بخيه زدن محل جراحت  5- تزريق سرم و واكسن ضد هاري و تکمیل دوره واکسیناسیون 6- تزريق سرم يا واكسن ضدكزاز 7- درمان آنتي بيو تيكي 8- تحت مراقبت قرار دادن حيوان مهاجم 9- نمونه برداري از حيوان مهاجم مشكوك</vt:lpstr>
      <vt:lpstr> اقدامات شامل موارد زیر هستند:</vt:lpstr>
      <vt:lpstr>درمان موضعی زخم</vt:lpstr>
      <vt:lpstr>PowerPoint Presentation</vt:lpstr>
      <vt:lpstr>برنامه واکسیناسیون ضد هاری براساس نوع مواجهه:</vt:lpstr>
      <vt:lpstr>برنامه واکسیناسیون ضد هاری براساس نوع مواجهه (ادامه):</vt:lpstr>
      <vt:lpstr>روش های تزریق واکسن هاری      </vt:lpstr>
      <vt:lpstr>الف) روش های تزریق داخل عضلانی واکسن هاری:(ادامه)</vt:lpstr>
      <vt:lpstr>الف) روش های تزریق داخل عضلانی واکسن هاری:(ادامه)</vt:lpstr>
      <vt:lpstr>ب- تزریق واکسن هاری به صورت  تزریق میان پوستی (اینترادرمال) Interadermal   </vt:lpstr>
      <vt:lpstr>PowerPoint Presentation</vt:lpstr>
      <vt:lpstr> ب) روش تزریق میان پوستی واکسن (ادامه):</vt:lpstr>
      <vt:lpstr>ب) روش تزریق میان پوستی واکسن (ادامه):</vt:lpstr>
      <vt:lpstr>ج) روش تزریق توام واکسن و سرم ایمونوگلوبولین هاری: </vt:lpstr>
      <vt:lpstr>PowerPoint Presentation</vt:lpstr>
      <vt:lpstr>PowerPoint Presentation</vt:lpstr>
      <vt:lpstr>نکته مهم</vt:lpstr>
      <vt:lpstr>PowerPoint Presentation</vt:lpstr>
      <vt:lpstr>PowerPoint Presentation</vt:lpstr>
      <vt:lpstr>در برخی موارد به دلیل نیاز به انجام اقدامات و مراقبت های خاص لازم است بیمار به بیمارستان ارجاع داده شود که شامل موارد زیر می باشند:</vt:lpstr>
      <vt:lpstr>در برخی موارد به دلیل نیاز به انجام اقدامات و مراقبت های خاص لازم است بیمار به بیمارستان ارجاع داده شود که شامل موارد زیر می باشند: (ادامه)</vt:lpstr>
      <vt:lpstr>واکسیناسیون در افراد با اختلال سیستم ایمنی</vt:lpstr>
      <vt:lpstr>پیشگیری در افراد با سابقه واکسیناسیون</vt:lpstr>
      <vt:lpstr>PowerPoint Presentation</vt:lpstr>
      <vt:lpstr>PowerPoint Presentation</vt:lpstr>
      <vt:lpstr>PowerPoint Presentation</vt:lpstr>
      <vt:lpstr>پیشگیری پیش از مواجهه</vt:lpstr>
      <vt:lpstr>پیشگیری پیش از مواجهه (ادامه)</vt:lpstr>
      <vt:lpstr>پیشگیری پیش از مواجهه (ادامه):</vt:lpstr>
      <vt:lpstr>اهمیت تماس با خفاش</vt:lpstr>
      <vt:lpstr>PowerPoint Presentation</vt:lpstr>
      <vt:lpstr>PowerPoint Presentation</vt:lpstr>
      <vt:lpstr>PowerPoint Presentation</vt:lpstr>
      <vt:lpstr>PowerPoint Presentation</vt:lpstr>
      <vt:lpstr>PowerPoint Presentation</vt:lpstr>
      <vt:lpstr>نکات مهم</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tehran_1004</cp:lastModifiedBy>
  <cp:revision>114</cp:revision>
  <dcterms:created xsi:type="dcterms:W3CDTF">2017-12-14T18:07:53Z</dcterms:created>
  <dcterms:modified xsi:type="dcterms:W3CDTF">2018-12-03T07:16:40Z</dcterms:modified>
</cp:coreProperties>
</file>